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0"/>
  </p:notesMasterIdLst>
  <p:sldIdLst>
    <p:sldId id="309" r:id="rId2"/>
    <p:sldId id="256" r:id="rId3"/>
    <p:sldId id="310" r:id="rId4"/>
    <p:sldId id="311" r:id="rId5"/>
    <p:sldId id="312" r:id="rId6"/>
    <p:sldId id="313" r:id="rId7"/>
    <p:sldId id="314" r:id="rId8"/>
    <p:sldId id="30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69" d="100"/>
          <a:sy n="69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ransition spd="slow">
    <p:wipe/>
  </p:transition>
  <p:hf hd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97662290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53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Pasivní úvěrové operace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bankovnictví. Materiál je určen pro žáky 3. ročníku obor gastronomie do předmětu „Ekonomika“. </a:t>
                      </a:r>
                      <a:r>
                        <a:rPr lang="cs-CZ" sz="140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Slouží 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BANKOVNICTVÍ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sz="2800" b="1" dirty="0" smtClean="0"/>
              <a:t>Pasivní úvěrové operace</a:t>
            </a:r>
            <a:endParaRPr lang="cs-CZ" sz="28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4403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Pasivní úvěrové 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banka přijímá vklady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je v dlužnické pozici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rozdělení vkladů podle určitých hledisek</a:t>
            </a:r>
            <a:endParaRPr lang="cs-CZ" sz="20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ER59DRMI\MC900349283[2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2372" y="2204864"/>
            <a:ext cx="1824228" cy="151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Pasivní úvěrové 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58293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termínů</a:t>
            </a:r>
          </a:p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netermínované vklady</a:t>
            </a:r>
          </a:p>
          <a:p>
            <a:pPr lvl="2">
              <a:lnSpc>
                <a:spcPct val="150000"/>
              </a:lnSpc>
            </a:pPr>
            <a:r>
              <a:rPr lang="cs-CZ" sz="2800" dirty="0" smtClean="0"/>
              <a:t>vklad lze kdykoliv vybrat</a:t>
            </a:r>
          </a:p>
          <a:p>
            <a:pPr lvl="2">
              <a:lnSpc>
                <a:spcPct val="150000"/>
              </a:lnSpc>
            </a:pPr>
            <a:r>
              <a:rPr lang="cs-CZ" sz="2800" dirty="0" smtClean="0"/>
              <a:t>je na něj nízký úrok</a:t>
            </a:r>
            <a:endParaRPr lang="cs-CZ" sz="2800" dirty="0"/>
          </a:p>
          <a:p>
            <a:pPr lvl="2">
              <a:lnSpc>
                <a:spcPct val="150000"/>
              </a:lnSpc>
            </a:pPr>
            <a:r>
              <a:rPr lang="cs-CZ" sz="2800" dirty="0" smtClean="0"/>
              <a:t>(např. běžný účet, vkladní knížky, atd.)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1380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Pasivní úvěrové 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termínované vklady</a:t>
            </a:r>
          </a:p>
          <a:p>
            <a:pPr lvl="2">
              <a:lnSpc>
                <a:spcPct val="150000"/>
              </a:lnSpc>
            </a:pPr>
            <a:r>
              <a:rPr lang="cs-CZ" sz="2800" dirty="0" smtClean="0"/>
              <a:t>na pevný termín</a:t>
            </a:r>
          </a:p>
          <a:p>
            <a:pPr lvl="2">
              <a:lnSpc>
                <a:spcPct val="150000"/>
              </a:lnSpc>
            </a:pPr>
            <a:r>
              <a:rPr lang="cs-CZ" sz="2800" dirty="0" smtClean="0"/>
              <a:t>s výpovědní lhůtou</a:t>
            </a:r>
          </a:p>
          <a:p>
            <a:pPr lvl="2">
              <a:lnSpc>
                <a:spcPct val="150000"/>
              </a:lnSpc>
            </a:pPr>
            <a:r>
              <a:rPr lang="cs-CZ" sz="2800" dirty="0" smtClean="0"/>
              <a:t>vyšší procento</a:t>
            </a:r>
            <a:endParaRPr lang="cs-CZ" sz="2800" dirty="0"/>
          </a:p>
          <a:p>
            <a:pPr lvl="2">
              <a:lnSpc>
                <a:spcPct val="150000"/>
              </a:lnSpc>
            </a:pPr>
            <a:r>
              <a:rPr lang="cs-CZ" sz="2800" dirty="0" smtClean="0"/>
              <a:t>(např. vkladní knížky s výpovědní lhůtou, atd.)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397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90494"/>
            <a:ext cx="842162" cy="838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700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Pasivní úvěrové 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582930" indent="-514350">
              <a:lnSpc>
                <a:spcPct val="150000"/>
              </a:lnSpc>
              <a:buFont typeface="+mj-lt"/>
              <a:buAutoNum type="arabicPeriod" startAt="2"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měny</a:t>
            </a:r>
          </a:p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korunové</a:t>
            </a:r>
          </a:p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devizové</a:t>
            </a:r>
          </a:p>
          <a:p>
            <a:pPr marL="69850" indent="0">
              <a:lnSpc>
                <a:spcPct val="150000"/>
              </a:lnSpc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075" name="Picture 3" descr="C:\Users\SSGaS04\AppData\Local\Microsoft\Windows\Temporary Internet Files\Content.IE5\RNKDOS7Z\MC900359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60289"/>
            <a:ext cx="915314" cy="91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SGaS04\AppData\Local\Microsoft\Windows\Temporary Internet Files\Content.IE5\QHP7GZDH\MC9003970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043" y="2972256"/>
            <a:ext cx="1032235" cy="1104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SGaS04\AppData\Local\Microsoft\Windows\Temporary Internet Files\Content.IE5\ER59DRMI\MC900371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905" y="3717032"/>
            <a:ext cx="1573112" cy="1533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5036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Pasivní úvěrové 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lnSpcReduction="10000"/>
          </a:bodyPr>
          <a:lstStyle/>
          <a:p>
            <a:pPr marL="68580" indent="0" algn="ctr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vklady</a:t>
            </a:r>
          </a:p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úvěry od ČNB</a:t>
            </a:r>
          </a:p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úvěry od ostatních bank</a:t>
            </a:r>
          </a:p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emise bankovních obligací</a:t>
            </a:r>
          </a:p>
          <a:p>
            <a:pPr marL="631825" indent="-561975">
              <a:lnSpc>
                <a:spcPct val="150000"/>
              </a:lnSpc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emise hypotéčních zástavních listů</a:t>
            </a:r>
          </a:p>
          <a:p>
            <a:pPr marL="69850" indent="0">
              <a:lnSpc>
                <a:spcPct val="150000"/>
              </a:lnSpc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4199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2013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5093</TotalTime>
  <Words>240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 Pop</vt:lpstr>
      <vt:lpstr>DIGITÁLNÍ UČEBNÍ MATERIÁL</vt:lpstr>
      <vt:lpstr>BANKOVNICTVÍ</vt:lpstr>
      <vt:lpstr>Pasivní úvěrové operace</vt:lpstr>
      <vt:lpstr>Pasivní úvěrové operace</vt:lpstr>
      <vt:lpstr>Pasivní úvěrové operace</vt:lpstr>
      <vt:lpstr>Pasivní úvěrové operace</vt:lpstr>
      <vt:lpstr>Pasivní úvěrové operace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pc</cp:lastModifiedBy>
  <cp:revision>138</cp:revision>
  <cp:lastPrinted>1601-01-01T00:00:00Z</cp:lastPrinted>
  <dcterms:created xsi:type="dcterms:W3CDTF">2006-11-18T10:07:42Z</dcterms:created>
  <dcterms:modified xsi:type="dcterms:W3CDTF">2013-09-05T12:36:56Z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