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notesMasterIdLst>
    <p:notesMasterId r:id="rId15"/>
  </p:notesMasterIdLst>
  <p:sldIdLst>
    <p:sldId id="309" r:id="rId2"/>
    <p:sldId id="256" r:id="rId3"/>
    <p:sldId id="310" r:id="rId4"/>
    <p:sldId id="311" r:id="rId5"/>
    <p:sldId id="312" r:id="rId6"/>
    <p:sldId id="313" r:id="rId7"/>
    <p:sldId id="314" r:id="rId8"/>
    <p:sldId id="315" r:id="rId9"/>
    <p:sldId id="316" r:id="rId10"/>
    <p:sldId id="317" r:id="rId11"/>
    <p:sldId id="318" r:id="rId12"/>
    <p:sldId id="319" r:id="rId13"/>
    <p:sldId id="301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0D0D"/>
    <a:srgbClr val="FFCC99"/>
    <a:srgbClr val="00CC66"/>
    <a:srgbClr val="ECF11B"/>
    <a:srgbClr val="009900"/>
    <a:srgbClr val="FFCC66"/>
    <a:srgbClr val="66FF99"/>
    <a:srgbClr val="CC66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4" autoAdjust="0"/>
    <p:restoredTop sz="94237" autoAdjust="0"/>
  </p:normalViewPr>
  <p:slideViewPr>
    <p:cSldViewPr>
      <p:cViewPr varScale="1">
        <p:scale>
          <a:sx n="71" d="100"/>
          <a:sy n="71" d="100"/>
        </p:scale>
        <p:origin x="-102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8B4D1F7-A2FE-4F83-9E74-FEA5EAAF00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EC04-5F8A-4D99-891C-867D36A18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6236E-E720-4EBF-876A-F737F4FCA5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304F5-9223-4591-B0E8-570B86F295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7A4D-EF8D-4E6A-A614-CE1FE9273C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F51F-E3B1-460F-B8F1-B349523EA2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FBBD-F84B-4D1B-928E-58C48A558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24019-141F-447F-8D22-F8A6CFCF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E683FC09-7C9D-48FA-ABD0-F85DBCF68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hf hd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69229369"/>
              </p:ext>
            </p:extLst>
          </p:nvPr>
        </p:nvGraphicFramePr>
        <p:xfrm>
          <a:off x="611560" y="1340768"/>
          <a:ext cx="8229600" cy="4386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54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Bankovnictví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Bankovní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služby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17. 12. 2013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 principy bankovnictví. Materiál je určen pro žáky 3. ročníku obor gastronomie do předmětu „Ekonomika“. Slouží 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1324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387996"/>
            <a:ext cx="6629400" cy="2209800"/>
          </a:xfrm>
        </p:spPr>
        <p:txBody>
          <a:bodyPr/>
          <a:lstStyle/>
          <a:p>
            <a:r>
              <a:rPr lang="cs-CZ" b="1" dirty="0" smtClean="0"/>
              <a:t>BANKOVNICTVÍ</a:t>
            </a:r>
            <a:endParaRPr lang="cs-CZ" b="1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 b="1" dirty="0" smtClean="0"/>
          </a:p>
          <a:p>
            <a:endParaRPr lang="cs-CZ" b="1" dirty="0"/>
          </a:p>
          <a:p>
            <a:r>
              <a:rPr lang="cs-CZ" sz="2800" b="1" dirty="0" smtClean="0"/>
              <a:t>Bankovní služb</a:t>
            </a:r>
            <a:r>
              <a:rPr lang="cs-CZ" sz="2800" b="1" dirty="0"/>
              <a:t>y</a:t>
            </a:r>
          </a:p>
        </p:txBody>
      </p:sp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  <p:pic>
        <p:nvPicPr>
          <p:cNvPr id="2050" name="Picture 2" descr="C:\Users\SSGaS04\AppData\Local\Microsoft\Windows\Temporary Internet Files\Content.IE5\RH0XOSY8\MC90044038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046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BANKOVNÍ SLUŽBY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8580" indent="0" algn="ctr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zakládání a vedení účtu</a:t>
            </a:r>
            <a:endParaRPr lang="cs-CZ" sz="2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/>
              <a:t>běžné účty</a:t>
            </a:r>
          </a:p>
          <a:p>
            <a:r>
              <a:rPr lang="cs-CZ" sz="2800" dirty="0" smtClean="0"/>
              <a:t>podnikatelské účty</a:t>
            </a:r>
          </a:p>
          <a:p>
            <a:r>
              <a:rPr lang="cs-CZ" sz="2800" dirty="0" smtClean="0"/>
              <a:t>devizové účty</a:t>
            </a:r>
          </a:p>
          <a:p>
            <a:pPr lvl="2"/>
            <a:r>
              <a:rPr lang="cs-CZ" sz="2800" dirty="0" smtClean="0"/>
              <a:t>každá banka má nastavena svá pravidla, poplatky</a:t>
            </a:r>
          </a:p>
          <a:p>
            <a:pPr lvl="2"/>
            <a:r>
              <a:rPr lang="cs-CZ" sz="2800" dirty="0" smtClean="0"/>
              <a:t>u všech je sepsána smlouva </a:t>
            </a:r>
          </a:p>
          <a:p>
            <a:pPr marL="868680" lvl="2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s podpisovým vzorem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608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BANKOVNÍ SLUŽBY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bezhotovostní platební styk</a:t>
            </a:r>
          </a:p>
          <a:p>
            <a:pPr marL="68580" indent="0" algn="ctr">
              <a:buNone/>
            </a:pP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tuzemský</a:t>
            </a:r>
          </a:p>
          <a:p>
            <a:pPr marL="68580" indent="0" algn="ctr">
              <a:buNone/>
            </a:pPr>
            <a:endParaRPr lang="cs-CZ" sz="2000" b="1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/>
              <a:t>trvalý příkaz k úhradě</a:t>
            </a:r>
          </a:p>
          <a:p>
            <a:r>
              <a:rPr lang="cs-CZ" sz="2800" dirty="0" smtClean="0"/>
              <a:t>jednorázový příkaz k úhradě</a:t>
            </a:r>
          </a:p>
          <a:p>
            <a:r>
              <a:rPr lang="cs-CZ" sz="2800" dirty="0" smtClean="0"/>
              <a:t>inkaso</a:t>
            </a:r>
          </a:p>
          <a:p>
            <a:r>
              <a:rPr lang="cs-CZ" sz="2800" dirty="0" smtClean="0"/>
              <a:t>trvalý příkaz k inkasu</a:t>
            </a:r>
          </a:p>
          <a:p>
            <a:endParaRPr lang="cs-CZ" sz="22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1026" name="Picture 2" descr="C:\Users\SSGaS04\AppData\Local\Microsoft\Windows\Temporary Internet Files\Content.IE5\QHP7GZDH\MC900311384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079376"/>
            <a:ext cx="1801368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7377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BANKOVNÍ SLUŽBY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bezhotovostní platební styk</a:t>
            </a:r>
          </a:p>
          <a:p>
            <a:pPr marL="68580" indent="0" algn="ctr">
              <a:buNone/>
            </a:pP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zahraničím</a:t>
            </a:r>
          </a:p>
          <a:p>
            <a:pPr marL="68580" indent="0" algn="ctr">
              <a:buNone/>
            </a:pPr>
            <a:endParaRPr lang="cs-CZ" sz="2000" b="1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/>
              <a:t>dokumentární inkaso</a:t>
            </a:r>
          </a:p>
          <a:p>
            <a:r>
              <a:rPr lang="cs-CZ" sz="2800" dirty="0" smtClean="0"/>
              <a:t>dokumentární akreditiv</a:t>
            </a:r>
          </a:p>
          <a:p>
            <a:r>
              <a:rPr lang="cs-CZ" sz="2800" dirty="0" smtClean="0"/>
              <a:t>hladký plat</a:t>
            </a:r>
          </a:p>
          <a:p>
            <a:r>
              <a:rPr lang="cs-CZ" sz="2800" dirty="0" smtClean="0"/>
              <a:t>směnečný aval</a:t>
            </a:r>
          </a:p>
          <a:p>
            <a:endParaRPr lang="cs-CZ" sz="22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2051" name="Picture 3" descr="C:\Users\SSGaS04\AppData\Local\Microsoft\Windows\Temporary Internet Files\Content.IE5\QHP7GZDH\MC900311384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563" y="2924944"/>
            <a:ext cx="1801368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2424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BANKOVNÍ SLUŽBY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8580" indent="0" algn="ctr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platební karty</a:t>
            </a:r>
            <a:endParaRPr lang="cs-CZ" sz="2000" b="1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dle zúčtování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debetní – </a:t>
            </a:r>
            <a:r>
              <a:rPr lang="cs-CZ" sz="2800" dirty="0" smtClean="0"/>
              <a:t>peníze jsou strhávány přímo z účtu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kreditní – </a:t>
            </a:r>
            <a:r>
              <a:rPr lang="cs-CZ" sz="2800" dirty="0" smtClean="0"/>
              <a:t>peníze od banky, které se následně splácejí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3074" name="Picture 2" descr="C:\Users\SSGaS04\AppData\Local\Microsoft\Windows\Temporary Internet Files\Content.IE5\ER59DRMI\MC9003963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9230" y="4573935"/>
            <a:ext cx="1293732" cy="1319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8431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BANKOVNÍ SLUŽBY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dle provedení</a:t>
            </a: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elektronické – </a:t>
            </a:r>
            <a:r>
              <a:rPr lang="cs-CZ" sz="2800" dirty="0" smtClean="0"/>
              <a:t>platí se jimi tam, kde mají terminál nebo se využívají k výběru z bankomatu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embosovaná </a:t>
            </a:r>
            <a:r>
              <a:rPr lang="cs-CZ" sz="2800" dirty="0" smtClean="0"/>
              <a:t>– plasticky vytlačené číslice, lze platiti i tam, kde nejsou snímače karet, platby přes internet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1026" name="Picture 2" descr="C:\Users\SSGaS04\AppData\Local\Microsoft\Windows\Temporary Internet Files\Content.IE5\QHP7GZDH\MC900360586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412776"/>
            <a:ext cx="975665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8431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BANKOVNÍ SLUŽBY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8580" indent="0">
              <a:buNone/>
            </a:pPr>
            <a:endParaRPr lang="cs-CZ" sz="2200" b="1" dirty="0" smtClean="0"/>
          </a:p>
          <a:p>
            <a:pPr marL="68580" indent="0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dle použité technologie</a:t>
            </a: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karty s magnetickým proužkem na zadní straně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s magnetickým čipem – </a:t>
            </a:r>
            <a:r>
              <a:rPr lang="cs-CZ" sz="2800" dirty="0" smtClean="0"/>
              <a:t>ukládají se v  něm informace o  PIN</a:t>
            </a:r>
          </a:p>
          <a:p>
            <a:pPr marL="68580" indent="0">
              <a:buNone/>
            </a:pPr>
            <a:endParaRPr lang="cs-CZ" sz="2200" b="1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2050" name="Picture 2" descr="C:\Users\SSGaS04\AppData\Local\Microsoft\Windows\Temporary Internet Files\Content.IE5\RH0XOSY8\MC900311010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865" y="4293096"/>
            <a:ext cx="1630122" cy="1599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SGaS04\AppData\Local\Microsoft\Windows\Temporary Internet Files\Content.IE5\ER59DRMI\MC9002801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271798"/>
            <a:ext cx="1604546" cy="162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766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BANKOVNÍ SLUŽBY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8580" indent="0">
              <a:buNone/>
            </a:pPr>
            <a:endParaRPr lang="cs-CZ" sz="2200" b="1" dirty="0"/>
          </a:p>
          <a:p>
            <a:pPr marL="68580" indent="0">
              <a:buNone/>
            </a:pPr>
            <a:endParaRPr lang="cs-CZ" sz="2200" b="1" dirty="0"/>
          </a:p>
          <a:p>
            <a:pPr marL="68580" indent="0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dle místa použití</a:t>
            </a: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použití v tuzemsku       </a:t>
            </a:r>
          </a:p>
          <a:p>
            <a:pPr marL="68580" indent="0">
              <a:buNone/>
            </a:pPr>
            <a:endParaRPr lang="cs-CZ" sz="2800" b="1" dirty="0" smtClean="0"/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použití na mezinárodním trhu</a:t>
            </a:r>
          </a:p>
          <a:p>
            <a:pPr>
              <a:buFont typeface="Arial" pitchFamily="34" charset="0"/>
              <a:buChar char="•"/>
            </a:pPr>
            <a:endParaRPr lang="cs-CZ" sz="2800" b="1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3075" name="Picture 3" descr="C:\Users\SSGaS04\AppData\Local\Microsoft\Windows\Temporary Internet Files\Content.IE5\ER59DRMI\MC9003963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636912"/>
            <a:ext cx="905256" cy="92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SGaS04\AppData\Local\Microsoft\Windows\Temporary Internet Files\Content.IE5\RH0XOSY8\MC9000300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2740" y="4506224"/>
            <a:ext cx="1248276" cy="1116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766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BANKOVNÍ SLUŽBY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Šeky</a:t>
            </a:r>
          </a:p>
          <a:p>
            <a:pPr marL="68580" indent="0" algn="ctr">
              <a:buNone/>
            </a:pPr>
            <a:endParaRPr lang="cs-CZ" sz="2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cenné papíry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instrument platebního styku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druhy: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bankovní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soukromé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4098" name="Picture 2" descr="C:\Users\SSGaS04\AppData\Local\Microsoft\Windows\Temporary Internet Files\Content.IE5\RNKDOS7Z\MC900360588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789039"/>
            <a:ext cx="2376264" cy="144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4720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BANKOVNÍ SLUŽBY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směnárenská činnost</a:t>
            </a:r>
            <a:endParaRPr lang="cs-CZ" sz="2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výměna valut a deviz v daném kurzu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 marL="68580" indent="0">
              <a:buNone/>
            </a:pPr>
            <a:endParaRPr lang="cs-CZ" sz="2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devizové </a:t>
            </a:r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operace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bezhotovostní platební styk v cizích měnách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693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BANKOVNÍ SLUŽBY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 lnSpcReduction="10000"/>
          </a:bodyPr>
          <a:lstStyle/>
          <a:p>
            <a:pPr marL="68580" indent="0" algn="ctr">
              <a:buNone/>
            </a:pP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obchody s cennými papíry</a:t>
            </a:r>
            <a:endParaRPr lang="cs-CZ" sz="2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zprostředkování  nákupu či prodeje cenných papírů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pomoc s emisí CP</a:t>
            </a:r>
          </a:p>
          <a:p>
            <a:pPr marL="68580" indent="0">
              <a:buNone/>
            </a:pPr>
            <a:endParaRPr lang="cs-CZ" sz="2800" dirty="0" smtClean="0"/>
          </a:p>
          <a:p>
            <a:pPr marL="68580" indent="0" algn="ctr">
              <a:buNone/>
            </a:pP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poradenství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např. životní</a:t>
            </a: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2800" dirty="0"/>
              <a:t>finanční plány klientů</a:t>
            </a:r>
          </a:p>
          <a:p>
            <a:pPr marL="68580" indent="0">
              <a:buNone/>
            </a:pPr>
            <a:endParaRPr lang="cs-CZ" sz="2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</a:t>
            </a:r>
            <a:endParaRPr lang="cs-CZ" sz="28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6426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8061325" cy="4530725"/>
          </a:xfrm>
        </p:spPr>
        <p:txBody>
          <a:bodyPr>
            <a:normAutofit fontScale="92500" lnSpcReduction="20000"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dirty="0"/>
              <a:t>Druhy platebních karet. </a:t>
            </a:r>
            <a:r>
              <a:rPr lang="cs-CZ" sz="3200" i="1" dirty="0"/>
              <a:t>Platební karty</a:t>
            </a:r>
            <a:r>
              <a:rPr lang="cs-CZ" sz="3200" dirty="0"/>
              <a:t> [online]. 2010 [cit. </a:t>
            </a:r>
            <a:r>
              <a:rPr lang="cs-CZ" sz="3200"/>
              <a:t>2012-07-12]. </a:t>
            </a:r>
            <a:r>
              <a:rPr lang="cs-CZ" sz="3200" dirty="0"/>
              <a:t>Dostupné z: http://www.platimkartou.cz/druhy-platebnich-karet/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u="sng" dirty="0" smtClean="0">
                <a:latin typeface="Franklin Gothic Medium" pitchFamily="34" charset="0"/>
              </a:rPr>
              <a:t>http://office.microsoft.com </a:t>
            </a:r>
            <a:r>
              <a:rPr lang="cs-CZ" sz="3200" dirty="0">
                <a:latin typeface="Franklin Gothic Medium" pitchFamily="34" charset="0"/>
              </a:rPr>
              <a:t>Galerie Office, </a:t>
            </a:r>
            <a:endParaRPr lang="cs-CZ" sz="3200" dirty="0" smtClean="0">
              <a:latin typeface="Franklin Gothic Medium" pitchFamily="34" charset="0"/>
            </a:endParaRPr>
          </a:p>
          <a:p>
            <a:pPr marL="68580" indent="0">
              <a:buClrTx/>
              <a:buNone/>
            </a:pPr>
            <a:r>
              <a:rPr lang="cs-CZ" sz="3200" dirty="0">
                <a:latin typeface="Franklin Gothic Medium" pitchFamily="34" charset="0"/>
              </a:rPr>
              <a:t> </a:t>
            </a:r>
            <a:r>
              <a:rPr lang="cs-CZ" sz="3200" dirty="0" smtClean="0">
                <a:latin typeface="Franklin Gothic Medium" pitchFamily="34" charset="0"/>
              </a:rPr>
              <a:t>  17</a:t>
            </a:r>
            <a:r>
              <a:rPr lang="cs-CZ" sz="3200" dirty="0">
                <a:latin typeface="Franklin Gothic Medium" pitchFamily="34" charset="0"/>
              </a:rPr>
              <a:t>. 12. 2013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13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5166</TotalTime>
  <Words>350</Words>
  <Application>Microsoft Office PowerPoint</Application>
  <PresentationFormat>Předvádění na obrazovce (4:3)</PresentationFormat>
  <Paragraphs>118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Urban Pop</vt:lpstr>
      <vt:lpstr>DIGITÁLNÍ UČEBNÍ MATERIÁL</vt:lpstr>
      <vt:lpstr>BANKOVNICTVÍ</vt:lpstr>
      <vt:lpstr>BANKOVNÍ SLUŽBY</vt:lpstr>
      <vt:lpstr>BANKOVNÍ SLUŽBY</vt:lpstr>
      <vt:lpstr>BANKOVNÍ SLUŽBY</vt:lpstr>
      <vt:lpstr>BANKOVNÍ SLUŽBY</vt:lpstr>
      <vt:lpstr>BANKOVNÍ SLUŽBY</vt:lpstr>
      <vt:lpstr>BANKOVNÍ SLUŽBY</vt:lpstr>
      <vt:lpstr>BANKOVNÍ SLUŽBY</vt:lpstr>
      <vt:lpstr>BANKOVNÍ SLUŽBY</vt:lpstr>
      <vt:lpstr>BANKOVNÍ SLUŽBY</vt:lpstr>
      <vt:lpstr>BANKOVNÍ SLUŽBY</vt:lpstr>
      <vt:lpstr>Literární zdroje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SSGaS04</cp:lastModifiedBy>
  <cp:revision>146</cp:revision>
  <cp:lastPrinted>1601-01-01T00:00:00Z</cp:lastPrinted>
  <dcterms:created xsi:type="dcterms:W3CDTF">2006-11-18T10:07:42Z</dcterms:created>
  <dcterms:modified xsi:type="dcterms:W3CDTF">2013-08-28T19:27:05Z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