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notesMasterIdLst>
    <p:notesMasterId r:id="rId12"/>
  </p:notesMasterIdLst>
  <p:sldIdLst>
    <p:sldId id="309" r:id="rId2"/>
    <p:sldId id="256" r:id="rId3"/>
    <p:sldId id="310" r:id="rId4"/>
    <p:sldId id="311" r:id="rId5"/>
    <p:sldId id="312" r:id="rId6"/>
    <p:sldId id="313" r:id="rId7"/>
    <p:sldId id="314" r:id="rId8"/>
    <p:sldId id="316" r:id="rId9"/>
    <p:sldId id="315" r:id="rId10"/>
    <p:sldId id="30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663300"/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19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40230719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55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Pojišťovnictví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Charakteristika pojišťovnictví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pojišťovnictví.  Materiál je určen pro žáky 3. ročníku obor gastronomie do předmětu „Ekonomika“. Slouží 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sz="6000" dirty="0">
                <a:solidFill>
                  <a:schemeClr val="bg1"/>
                </a:solidFill>
                <a:latin typeface="Franklin Gothic Medium" pitchFamily="34" charset="0"/>
              </a:rPr>
              <a:t>Charakteristika pojišťovnictví</a:t>
            </a:r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1628800"/>
            <a:ext cx="6629400" cy="2209800"/>
          </a:xfrm>
        </p:spPr>
        <p:txBody>
          <a:bodyPr/>
          <a:lstStyle/>
          <a:p>
            <a:r>
              <a:rPr lang="cs-CZ" b="1" dirty="0" smtClean="0"/>
              <a:t>pojišťovnictví</a:t>
            </a:r>
            <a:endParaRPr lang="cs-CZ" b="1" dirty="0"/>
          </a:p>
        </p:txBody>
      </p:sp>
      <p:pic>
        <p:nvPicPr>
          <p:cNvPr id="1027" name="Picture 3" descr="C:\Users\SSGaS04\AppData\Local\Microsoft\Windows\Temporary Internet Files\Content.IE5\RNKDOS7Z\MC900441739[1].png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265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SGaS04\AppData\Local\Microsoft\Windows\Temporary Internet Files\Content.IE5\RH0XOSY8\MC900438083[1].wmf"/>
          <p:cNvPicPr>
            <a:picLocks noChangeAspect="1" noChangeArrowheads="1"/>
          </p:cNvPicPr>
          <p:nvPr/>
        </p:nvPicPr>
        <p:blipFill rotWithShape="1">
          <a:blip r:embed="rId3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85" r="20323"/>
          <a:stretch/>
        </p:blipFill>
        <p:spPr bwMode="auto">
          <a:xfrm>
            <a:off x="5254143" y="1356338"/>
            <a:ext cx="981635" cy="1463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charakteristika pojišťovnictví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lnSpc>
                <a:spcPct val="150000"/>
              </a:lnSpc>
              <a:buFontTx/>
              <a:buNone/>
            </a:pPr>
            <a:r>
              <a:rPr lang="cs-CZ" sz="2800" dirty="0"/>
              <a:t>S každou oblastí lidské činnosti je spojeno určité riziko. </a:t>
            </a:r>
            <a:endParaRPr lang="cs-CZ" sz="2800" dirty="0" smtClean="0"/>
          </a:p>
          <a:p>
            <a:pPr marL="0" indent="0" algn="just">
              <a:lnSpc>
                <a:spcPct val="150000"/>
              </a:lnSpc>
              <a:buFontTx/>
              <a:buNone/>
            </a:pPr>
            <a:r>
              <a:rPr lang="cs-CZ" sz="2800" dirty="0" smtClean="0"/>
              <a:t>Riziku </a:t>
            </a:r>
            <a:r>
              <a:rPr lang="cs-CZ" sz="2800" dirty="0"/>
              <a:t>a jeho dopadům je nutné se nějakým způsobem </a:t>
            </a:r>
            <a:r>
              <a:rPr lang="cs-CZ" sz="2800" dirty="0" smtClean="0"/>
              <a:t>bránit</a:t>
            </a:r>
          </a:p>
          <a:p>
            <a:pPr marL="0" indent="0" algn="ctr">
              <a:lnSpc>
                <a:spcPct val="150000"/>
              </a:lnSpc>
              <a:buFontTx/>
              <a:buNone/>
            </a:pPr>
            <a:r>
              <a:rPr lang="cs-CZ" sz="2800" dirty="0" smtClean="0"/>
              <a:t>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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pojistit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cs typeface="Arial"/>
              </a:rPr>
              <a:t>=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přesun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rizika 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buFontTx/>
              <a:buNone/>
            </a:pPr>
            <a:r>
              <a:rPr lang="cs-CZ" sz="2800" dirty="0" smtClean="0"/>
              <a:t>(negativních </a:t>
            </a:r>
            <a:r>
              <a:rPr lang="cs-CZ" sz="2800" dirty="0"/>
              <a:t>dopadů </a:t>
            </a:r>
            <a:r>
              <a:rPr lang="cs-CZ" sz="2800" dirty="0" smtClean="0"/>
              <a:t>nahodilostí) </a:t>
            </a:r>
            <a:r>
              <a:rPr lang="cs-CZ" sz="2800" dirty="0"/>
              <a:t>z ekonomického nebo jiného subjektu na speciální </a:t>
            </a:r>
            <a:r>
              <a:rPr lang="cs-CZ" sz="2800" dirty="0" smtClean="0"/>
              <a:t>instituce –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pojišťovnu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RNKDOS7Z\MC9003835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12976"/>
            <a:ext cx="961949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SGaS04\AppData\Local\Microsoft\Windows\Temporary Internet Files\Content.IE5\RH0XOSY8\MC900104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4211">
            <a:off x="6372200" y="5031029"/>
            <a:ext cx="182697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charakteristika pojišťovnictví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marL="0" indent="0" algn="ctr">
              <a:buFontTx/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Pojišťovnictví</a:t>
            </a:r>
            <a:r>
              <a:rPr lang="cs-CZ" sz="2800" dirty="0" smtClean="0"/>
              <a:t>  </a:t>
            </a:r>
          </a:p>
          <a:p>
            <a:pPr marL="457200" indent="-457200" algn="just"/>
            <a:r>
              <a:rPr lang="cs-CZ" sz="2800" dirty="0" smtClean="0"/>
              <a:t>nevýrobní </a:t>
            </a:r>
            <a:r>
              <a:rPr lang="cs-CZ" sz="2800" dirty="0"/>
              <a:t>odvětví ekonomiky zabezpečující finanční eliminování (vyloučení) negativních důsledků nahodilosti na ekonomickou nebo jinou činnost </a:t>
            </a:r>
            <a:r>
              <a:rPr lang="cs-CZ" sz="2800" dirty="0" smtClean="0"/>
              <a:t>lidí</a:t>
            </a:r>
          </a:p>
          <a:p>
            <a:pPr marL="457200" indent="-457200" algn="just"/>
            <a:r>
              <a:rPr lang="cs-CZ" sz="2800" dirty="0" smtClean="0"/>
              <a:t>tím se zabývají podniky 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– </a:t>
            </a:r>
            <a:r>
              <a:rPr lang="cs-CZ" sz="2800" b="1" dirty="0"/>
              <a:t>pojišťovny</a:t>
            </a:r>
            <a:r>
              <a:rPr lang="cs-CZ" sz="2800" dirty="0"/>
              <a:t> (zajišťovny), </a:t>
            </a:r>
            <a:r>
              <a:rPr lang="cs-CZ" sz="2800" dirty="0" smtClean="0"/>
              <a:t>většinou </a:t>
            </a:r>
            <a:r>
              <a:rPr lang="cs-CZ" sz="2800" dirty="0"/>
              <a:t>ve formě a. s.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QHP7GZDH\MC9001605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301208"/>
            <a:ext cx="1146845" cy="1029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SGaS04\AppData\Local\Microsoft\Windows\Temporary Internet Files\Content.IE5\ER59DRMI\MC9003704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85941"/>
            <a:ext cx="720080" cy="837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377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charakteristika pojišťovnictví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r>
              <a:rPr lang="cs-CZ" sz="2800" dirty="0"/>
              <a:t>zvláštní odvětví </a:t>
            </a:r>
            <a:r>
              <a:rPr lang="cs-CZ" sz="2800" dirty="0" smtClean="0"/>
              <a:t>ekonomiky</a:t>
            </a:r>
          </a:p>
          <a:p>
            <a:endParaRPr lang="cs-CZ" sz="2800" dirty="0"/>
          </a:p>
          <a:p>
            <a:pPr marL="114300" indent="0">
              <a:buNone/>
            </a:pPr>
            <a:endParaRPr lang="cs-CZ" sz="2800" dirty="0"/>
          </a:p>
          <a:p>
            <a:r>
              <a:rPr lang="cs-CZ" sz="2800" dirty="0"/>
              <a:t>finanční </a:t>
            </a:r>
            <a:r>
              <a:rPr lang="cs-CZ" sz="2800" dirty="0" smtClean="0"/>
              <a:t>služba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/>
              <a:t>je zdrojem rozvoje </a:t>
            </a:r>
            <a:r>
              <a:rPr lang="cs-CZ" sz="2800" dirty="0" smtClean="0"/>
              <a:t>společnosti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3074" name="Picture 2" descr="C:\Users\SSGaS04\AppData\Local\Microsoft\Windows\Temporary Internet Files\Content.IE5\RH0XOSY8\MC9003570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17032"/>
            <a:ext cx="1915668" cy="1201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SGaS04\AppData\Local\Microsoft\Windows\Temporary Internet Files\Content.IE5\RH0XOSY8\MC9004392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95545"/>
            <a:ext cx="2264296" cy="126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58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charakteristika pojišťovnictví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 </a:t>
            </a:r>
            <a:r>
              <a:rPr lang="cs-CZ" sz="2800" dirty="0"/>
              <a:t>to služba pro obyvatelstvo </a:t>
            </a:r>
            <a:endParaRPr lang="cs-CZ" sz="2800" dirty="0" smtClean="0"/>
          </a:p>
          <a:p>
            <a:pPr marL="363538" indent="-249238">
              <a:buNone/>
            </a:pPr>
            <a:r>
              <a:rPr lang="cs-CZ" sz="2800" dirty="0"/>
              <a:t> </a:t>
            </a:r>
            <a:r>
              <a:rPr lang="cs-CZ" sz="2800" dirty="0" smtClean="0"/>
              <a:t> i </a:t>
            </a:r>
            <a:r>
              <a:rPr lang="cs-CZ" sz="2800" dirty="0"/>
              <a:t>podnikatelské subjekty, resp. státní </a:t>
            </a:r>
            <a:r>
              <a:rPr lang="cs-CZ" sz="2800" dirty="0" smtClean="0"/>
              <a:t> instituce</a:t>
            </a:r>
            <a:endParaRPr lang="cs-CZ" sz="2800" dirty="0"/>
          </a:p>
          <a:p>
            <a:r>
              <a:rPr lang="cs-CZ" sz="2800" dirty="0"/>
              <a:t>neznamená výraznější růst bezpečnosti</a:t>
            </a:r>
          </a:p>
          <a:p>
            <a:r>
              <a:rPr lang="cs-CZ" sz="2800" dirty="0"/>
              <a:t>neznamená ani naprostou jistotu – nese jen finanční důsledky za jednotlivá rizika konkrétních činností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4098" name="Picture 2" descr="C:\Users\SSGaS04\AppData\Local\Microsoft\Windows\Temporary Internet Files\Content.IE5\ER59DRMI\MC900056117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79751"/>
            <a:ext cx="1805940" cy="1511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58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charakteristika pojišťovnictví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Dozor vykonává </a:t>
            </a:r>
          </a:p>
          <a:p>
            <a:pPr algn="just"/>
            <a:r>
              <a:rPr lang="cs-CZ" sz="2800" b="1" dirty="0"/>
              <a:t>ministerstvo financí </a:t>
            </a:r>
            <a:r>
              <a:rPr lang="cs-CZ" sz="2800" b="1" dirty="0" smtClean="0"/>
              <a:t> </a:t>
            </a:r>
            <a:r>
              <a:rPr lang="cs-CZ" sz="2800" dirty="0" smtClean="0"/>
              <a:t>- povolování </a:t>
            </a:r>
            <a:r>
              <a:rPr lang="cs-CZ" sz="2800" dirty="0"/>
              <a:t>pojišťovací </a:t>
            </a:r>
            <a:r>
              <a:rPr lang="cs-CZ" sz="2800" dirty="0" smtClean="0"/>
              <a:t>činnosti, kontrola dodržování právních předpisů a </a:t>
            </a:r>
            <a:r>
              <a:rPr lang="cs-CZ" sz="2800" dirty="0"/>
              <a:t>schopnost likvidity </a:t>
            </a:r>
            <a:r>
              <a:rPr lang="cs-CZ" sz="2800" dirty="0" smtClean="0"/>
              <a:t>pojišťovatelů</a:t>
            </a:r>
          </a:p>
          <a:p>
            <a:pPr algn="just"/>
            <a:endParaRPr lang="cs-CZ" sz="28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5122" name="Picture 2" descr="C:\Users\SSGaS04\AppData\Local\Microsoft\Windows\Temporary Internet Files\Content.IE5\RNKDOS7Z\MC9003699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89040"/>
            <a:ext cx="1175918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212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charakteristika pojišťovnictví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algn="just"/>
            <a:r>
              <a:rPr lang="cs-CZ" sz="2800" b="1" dirty="0" smtClean="0"/>
              <a:t>Asociace</a:t>
            </a:r>
            <a:r>
              <a:rPr lang="cs-CZ" sz="2800" dirty="0" smtClean="0"/>
              <a:t> </a:t>
            </a:r>
            <a:r>
              <a:rPr lang="cs-CZ" sz="2800" b="1" dirty="0" smtClean="0"/>
              <a:t>pojišťoven</a:t>
            </a:r>
            <a:r>
              <a:rPr lang="cs-CZ" sz="2800" dirty="0" smtClean="0"/>
              <a:t> –  zastupují </a:t>
            </a:r>
            <a:r>
              <a:rPr lang="cs-CZ" sz="2800" dirty="0"/>
              <a:t>zájmy členských pojišťoven při jednáních </a:t>
            </a:r>
            <a:endParaRPr lang="cs-CZ" sz="2800" dirty="0" smtClean="0"/>
          </a:p>
          <a:p>
            <a:pPr marL="363538" indent="-249238" algn="just">
              <a:buNone/>
            </a:pPr>
            <a:r>
              <a:rPr lang="cs-CZ" sz="2800" dirty="0"/>
              <a:t> </a:t>
            </a:r>
            <a:r>
              <a:rPr lang="cs-CZ" sz="2800" dirty="0" smtClean="0"/>
              <a:t> s orgány </a:t>
            </a:r>
            <a:r>
              <a:rPr lang="cs-CZ" sz="2800" dirty="0"/>
              <a:t>státní správy, zahraničními </a:t>
            </a:r>
            <a:r>
              <a:rPr lang="cs-CZ" sz="2800" dirty="0" smtClean="0"/>
              <a:t> partnery </a:t>
            </a:r>
            <a:r>
              <a:rPr lang="cs-CZ" sz="2800" dirty="0"/>
              <a:t>a vykonává odbornou poradenskou činnost.)</a:t>
            </a:r>
          </a:p>
          <a:p>
            <a:endParaRPr lang="cs-CZ" sz="2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146" name="Picture 2" descr="C:\Users\SSGaS04\AppData\Local\Microsoft\Windows\Temporary Internet Files\Content.IE5\ER59DRMI\MC900355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518" y="4149080"/>
            <a:ext cx="1183234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212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Struktura </a:t>
            </a:r>
            <a:r>
              <a:rPr lang="cs-CZ" dirty="0"/>
              <a:t>pojišťovnictví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pPr algn="ctr">
              <a:buFontTx/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Zákonodárné orgány</a:t>
            </a:r>
          </a:p>
          <a:p>
            <a:pPr algn="ctr">
              <a:buFontTx/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Dozor nad pojišťovnictvím</a:t>
            </a:r>
          </a:p>
          <a:p>
            <a:pPr algn="ctr">
              <a:buFontTx/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Asociace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pojišťoven</a:t>
            </a:r>
          </a:p>
          <a:p>
            <a:pPr>
              <a:buFontTx/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FontTx/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Komerční pojišťovny 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Zdravotní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pojišťovny</a:t>
            </a:r>
          </a:p>
          <a:p>
            <a:pPr marL="0" indent="0">
              <a:buFontTx/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Zajišťovny		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Sociální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pojišťovny </a:t>
            </a:r>
          </a:p>
          <a:p>
            <a:pPr marL="0" indent="0">
              <a:buFontTx/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Zprostředkovatelé</a:t>
            </a:r>
          </a:p>
          <a:p>
            <a:endParaRPr lang="cs-CZ" sz="28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343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dirty="0"/>
              <a:t>http://office.microsoft.com 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F2B480D-2DA6-4D65-9EAC-E3F47DDDD3B2}" type="slidenum">
              <a:rPr lang="cs-CZ"/>
              <a:pPr/>
              <a:t>10</a:t>
            </a:fld>
            <a:endParaRPr lang="cs-CZ"/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5178</TotalTime>
  <Words>282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Lékárna</vt:lpstr>
      <vt:lpstr>DIGITÁLNÍ UČEBNÍ MATERIÁL</vt:lpstr>
      <vt:lpstr>pojišťovnictví</vt:lpstr>
      <vt:lpstr>charakteristika pojišťovnictví</vt:lpstr>
      <vt:lpstr>charakteristika pojišťovnictví</vt:lpstr>
      <vt:lpstr>charakteristika pojišťovnictví</vt:lpstr>
      <vt:lpstr>charakteristika pojišťovnictví</vt:lpstr>
      <vt:lpstr>charakteristika pojišťovnictví</vt:lpstr>
      <vt:lpstr>charakteristika pojišťovnictví</vt:lpstr>
      <vt:lpstr>Struktura pojišťovnictví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150</cp:revision>
  <cp:lastPrinted>1601-01-01T00:00:00Z</cp:lastPrinted>
  <dcterms:created xsi:type="dcterms:W3CDTF">2006-11-18T10:07:42Z</dcterms:created>
  <dcterms:modified xsi:type="dcterms:W3CDTF">2013-08-28T19:32:18Z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