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6"/>
  </p:notesMasterIdLst>
  <p:sldIdLst>
    <p:sldId id="309" r:id="rId2"/>
    <p:sldId id="256" r:id="rId3"/>
    <p:sldId id="310" r:id="rId4"/>
    <p:sldId id="311" r:id="rId5"/>
    <p:sldId id="312" r:id="rId6"/>
    <p:sldId id="313" r:id="rId7"/>
    <p:sldId id="314" r:id="rId8"/>
    <p:sldId id="316" r:id="rId9"/>
    <p:sldId id="315" r:id="rId10"/>
    <p:sldId id="319" r:id="rId11"/>
    <p:sldId id="320" r:id="rId12"/>
    <p:sldId id="317" r:id="rId13"/>
    <p:sldId id="318" r:id="rId14"/>
    <p:sldId id="30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3300"/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7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ransition spd="slow">
    <p:fade/>
  </p:transition>
  <p:hf hd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8360481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56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Základní pojmy 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pojišťovnictví. 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6000" b="1" dirty="0" smtClean="0"/>
              <a:t>základní pojmy </a:t>
            </a:r>
            <a:r>
              <a:rPr lang="cs-CZ" sz="6000" b="1" dirty="0" err="1" smtClean="0"/>
              <a:t>pojiŠťovnictví</a:t>
            </a:r>
            <a:endParaRPr lang="cs-CZ" sz="6000" b="1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628800"/>
            <a:ext cx="6629400" cy="2209800"/>
          </a:xfrm>
        </p:spPr>
        <p:txBody>
          <a:bodyPr/>
          <a:lstStyle/>
          <a:p>
            <a:r>
              <a:rPr lang="cs-CZ" b="1" dirty="0" smtClean="0"/>
              <a:t>pojišťovnictví</a:t>
            </a:r>
            <a:endParaRPr lang="cs-CZ" b="1" dirty="0"/>
          </a:p>
        </p:txBody>
      </p:sp>
      <p:pic>
        <p:nvPicPr>
          <p:cNvPr id="1027" name="Picture 3" descr="C:\Users\SSGaS04\AppData\Local\Microsoft\Windows\Temporary Internet Files\Content.IE5\RNKDOS7Z\MC900441739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GaS04\AppData\Local\Microsoft\Windows\Temporary Internet Files\Content.IE5\RH0XOSY8\MC900438083[1]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5" r="20323"/>
          <a:stretch/>
        </p:blipFill>
        <p:spPr bwMode="auto">
          <a:xfrm>
            <a:off x="5254143" y="1356338"/>
            <a:ext cx="98163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Zajišťovny</a:t>
            </a:r>
            <a:r>
              <a:rPr lang="cs-CZ" sz="2800" dirty="0"/>
              <a:t>   </a:t>
            </a:r>
          </a:p>
          <a:p>
            <a:pPr>
              <a:lnSpc>
                <a:spcPct val="150000"/>
              </a:lnSpc>
              <a:buClr>
                <a:srgbClr val="663300"/>
              </a:buClr>
              <a:buFont typeface="Wingdings" pitchFamily="2" charset="2"/>
              <a:buChar char="§"/>
            </a:pPr>
            <a:r>
              <a:rPr lang="cs-CZ" sz="2800" dirty="0" smtClean="0"/>
              <a:t>instituce zajišťující pojišťovny pro případ zabezpečení finančních prostředků pojišťovny při vzniku nahodilých událostí </a:t>
            </a:r>
            <a:r>
              <a:rPr lang="cs-CZ" sz="2800" dirty="0"/>
              <a:t>velkého rozsahu </a:t>
            </a:r>
            <a:endParaRPr lang="cs-CZ" sz="2800" dirty="0" smtClean="0"/>
          </a:p>
          <a:p>
            <a:pPr marL="114300" indent="0">
              <a:lnSpc>
                <a:spcPct val="15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(např. povodně r. 1997)</a:t>
            </a:r>
            <a:endParaRPr lang="cs-CZ" sz="2800" b="1" dirty="0" smtClean="0"/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ER59DRMI\MC900437854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999" y="434328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Zajistné</a:t>
            </a:r>
            <a:r>
              <a:rPr lang="cs-CZ" sz="2800" dirty="0"/>
              <a:t> 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finanční </a:t>
            </a:r>
            <a:r>
              <a:rPr lang="cs-CZ" sz="2800" dirty="0"/>
              <a:t>poplatek (částka), který platí jedna pojišťovna druhé pojišťovně (zajišťovně) za přenesení části rizika z uzavřených pojistných </a:t>
            </a:r>
            <a:r>
              <a:rPr lang="cs-CZ" sz="2800" dirty="0" smtClean="0"/>
              <a:t>smluv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ER59DRMI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0060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9691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Zábrana škod </a:t>
            </a: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dirty="0" smtClean="0"/>
              <a:t>aktivní </a:t>
            </a:r>
            <a:r>
              <a:rPr lang="cs-CZ" sz="2800" dirty="0"/>
              <a:t>činnost pojišťoven, která ovlivňuje výši finančních a materiálových škod </a:t>
            </a:r>
            <a:endParaRPr lang="cs-CZ" sz="2800" dirty="0" smtClean="0"/>
          </a:p>
          <a:p>
            <a:pPr marL="363538" indent="-249238">
              <a:lnSpc>
                <a:spcPct val="15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a </a:t>
            </a:r>
            <a:r>
              <a:rPr lang="cs-CZ" sz="2800" dirty="0"/>
              <a:t>růst celospolečenské </a:t>
            </a:r>
            <a:r>
              <a:rPr lang="cs-CZ" sz="2800" dirty="0" smtClean="0"/>
              <a:t>efektivnosti   (většinou  </a:t>
            </a:r>
            <a:r>
              <a:rPr lang="cs-CZ" sz="2800" dirty="0"/>
              <a:t>činnost preventivní)</a:t>
            </a:r>
            <a:endParaRPr lang="cs-CZ" sz="2800" b="1" dirty="0"/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074" name="Picture 2" descr="C:\Users\SSGaS04\AppData\Local\Microsoft\Windows\Temporary Internet Files\Content.IE5\RNKDOS7Z\MC900351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816729" cy="148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9691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Pojistitel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/>
              <a:t>p</a:t>
            </a:r>
            <a:r>
              <a:rPr lang="cs-CZ" sz="2800" dirty="0" smtClean="0"/>
              <a:t>ojišťovna, která má </a:t>
            </a:r>
            <a:r>
              <a:rPr lang="cs-CZ" sz="2800" dirty="0"/>
              <a:t>oprávnění od MF ČR provozovat pojišťovací činnost, </a:t>
            </a:r>
            <a:r>
              <a:rPr lang="cs-CZ" sz="2800" dirty="0" smtClean="0"/>
              <a:t>vybírat </a:t>
            </a:r>
            <a:r>
              <a:rPr lang="cs-CZ" sz="2800" dirty="0"/>
              <a:t>pojistné a </a:t>
            </a:r>
            <a:r>
              <a:rPr lang="cs-CZ" sz="2800" dirty="0" smtClean="0"/>
              <a:t>povinnost </a:t>
            </a:r>
            <a:r>
              <a:rPr lang="cs-CZ" sz="2800" dirty="0"/>
              <a:t>vyplatit pojistné plnění v případě pojistné </a:t>
            </a:r>
            <a:r>
              <a:rPr lang="cs-CZ" sz="2800" dirty="0" smtClean="0"/>
              <a:t>události</a:t>
            </a:r>
            <a:endParaRPr lang="cs-CZ" sz="2800" dirty="0"/>
          </a:p>
          <a:p>
            <a:pPr algn="ctr">
              <a:lnSpc>
                <a:spcPct val="90000"/>
              </a:lnSpc>
              <a:buFont typeface="Wingdings" pitchFamily="2" charset="2"/>
              <a:buChar char="§"/>
            </a:pP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3816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Pojistník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/>
              <a:t> fyzická nebo právnická osoba, která uzavřela s pojistitelem pojistnou smlouvu, a je povinna platit </a:t>
            </a:r>
            <a:r>
              <a:rPr lang="cs-CZ" sz="2800" dirty="0" smtClean="0"/>
              <a:t>pojistné</a:t>
            </a:r>
            <a:endParaRPr lang="cs-CZ" sz="2800" dirty="0"/>
          </a:p>
          <a:p>
            <a:pPr marL="114300" indent="0" algn="just">
              <a:lnSpc>
                <a:spcPct val="90000"/>
              </a:lnSpc>
              <a:buNone/>
            </a:pPr>
            <a:endParaRPr lang="cs-CZ" sz="2800" dirty="0" smtClean="0"/>
          </a:p>
          <a:p>
            <a:pPr algn="just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 smtClean="0"/>
              <a:t> většinou je </a:t>
            </a:r>
            <a:r>
              <a:rPr lang="cs-CZ" sz="2800" dirty="0"/>
              <a:t>pojistník zároveň pojištěným</a:t>
            </a: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" indent="0" algn="ctr">
              <a:lnSpc>
                <a:spcPct val="90000"/>
              </a:lnSpc>
              <a:buNone/>
            </a:pP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" indent="0" algn="ctr">
              <a:lnSpc>
                <a:spcPct val="90000"/>
              </a:lnSpc>
              <a:buNone/>
            </a:pP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4098" name="Picture 2" descr="C:\Users\SSGaS04\AppData\Local\Microsoft\Windows\Temporary Internet Files\Content.IE5\ER59DRMI\MC90029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3448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Pojištěný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/>
              <a:t>osoba, na jejíž majetek, život, zdraví nebo odpovědnost se pojištění </a:t>
            </a:r>
            <a:r>
              <a:rPr lang="cs-CZ" sz="2800" dirty="0" smtClean="0"/>
              <a:t>vztahuje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 smtClean="0"/>
              <a:t>pojištěný má právo na pojistné plnění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 smtClean="0"/>
              <a:t> nemusí být vždy pojistníkem</a:t>
            </a:r>
          </a:p>
          <a:p>
            <a:pPr marL="114300" indent="0" algn="ctr">
              <a:lnSpc>
                <a:spcPct val="90000"/>
              </a:lnSpc>
              <a:buNone/>
            </a:pP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" indent="0" algn="ctr">
              <a:lnSpc>
                <a:spcPct val="90000"/>
              </a:lnSpc>
              <a:buNone/>
            </a:pP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122" name="Picture 2" descr="C:\Users\SSGaS04\AppData\Local\Microsoft\Windows\Temporary Internet Files\Content.IE5\QHP7GZDH\MC900357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861048"/>
            <a:ext cx="1815084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SGaS04\AppData\Local\Microsoft\Windows\Temporary Internet Files\Content.IE5\QHP7GZDH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208" y="4772914"/>
            <a:ext cx="1771687" cy="177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SGaS04\AppData\Local\Microsoft\Windows\Temporary Internet Files\Content.IE5\QHP7GZDH\MC9003788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77072"/>
            <a:ext cx="1570025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5030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53136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Pojistná smlouva</a:t>
            </a:r>
          </a:p>
          <a:p>
            <a:pPr fontAlgn="base"/>
            <a:r>
              <a:rPr lang="cs-CZ" sz="2800" dirty="0" smtClean="0"/>
              <a:t>završuje </a:t>
            </a:r>
            <a:r>
              <a:rPr lang="cs-CZ" sz="2800" dirty="0"/>
              <a:t>dvoustranný právní úkon, na jehož základě vzniká smluvní pojištění </a:t>
            </a:r>
            <a:endParaRPr lang="cs-CZ" sz="2800" dirty="0" smtClean="0"/>
          </a:p>
          <a:p>
            <a:pPr fontAlgn="base"/>
            <a:r>
              <a:rPr lang="cs-CZ" sz="2800" dirty="0" smtClean="0"/>
              <a:t>součástí jsou všeobecné obchodní podmínky a případně zvláštní obchodní podmínky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146" name="Picture 2" descr="C:\Users\SSGaS04\AppData\Local\Microsoft\Windows\Temporary Internet Files\Content.IE5\QHP7GZDH\MC90029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458" y="4437112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2773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53136"/>
          </a:xfrm>
        </p:spPr>
        <p:txBody>
          <a:bodyPr>
            <a:normAutofit/>
          </a:bodyPr>
          <a:lstStyle/>
          <a:p>
            <a:pPr marL="114300" indent="0" algn="ctr" fontAlgn="base">
              <a:buNone/>
            </a:pPr>
            <a:r>
              <a:rPr lang="cs-CZ" sz="2800" dirty="0"/>
              <a:t>Obsah pojistné smlouvy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/>
              <a:t>druh pojištění,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/>
              <a:t>předmět pojištění,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 smtClean="0"/>
              <a:t>pojistnou </a:t>
            </a:r>
            <a:r>
              <a:rPr lang="cs-CZ" sz="2600" b="1" dirty="0"/>
              <a:t>dobu,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/>
              <a:t>výši pojistného plnění,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/>
              <a:t>případně způsob jeho určení,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/>
              <a:t>výši inkasovaného pojistného,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/>
              <a:t>způsob placení pojistného, </a:t>
            </a:r>
          </a:p>
          <a:p>
            <a:pPr marL="1438275" lvl="1" indent="-361950" fontAlgn="base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600" b="1" dirty="0" smtClean="0"/>
              <a:t>splatnost</a:t>
            </a:r>
            <a:endParaRPr lang="cs-CZ" sz="2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2773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637112"/>
          </a:xfrm>
        </p:spPr>
        <p:txBody>
          <a:bodyPr>
            <a:normAutofit lnSpcReduction="10000"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Pojistné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/>
              <a:t>cena </a:t>
            </a:r>
            <a:r>
              <a:rPr lang="cs-CZ" sz="2800" dirty="0"/>
              <a:t>za poskytovanou pojistnou </a:t>
            </a:r>
            <a:r>
              <a:rPr lang="cs-CZ" sz="2800" dirty="0" smtClean="0"/>
              <a:t>ochranu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/>
              <a:t>platí </a:t>
            </a:r>
            <a:r>
              <a:rPr lang="cs-CZ" sz="2800" dirty="0"/>
              <a:t>pojistník a to buď opakovaně v dohodnutých pojistných obdobích (běžné pojistné) a nebo u některých pojištění najednou za celou pojistnou dobu (jednorázové pojistné</a:t>
            </a:r>
            <a:r>
              <a:rPr lang="cs-CZ" sz="2800" dirty="0" smtClean="0"/>
              <a:t>)</a:t>
            </a:r>
            <a:endParaRPr lang="cs-CZ" sz="28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" indent="0" algn="ctr">
              <a:lnSpc>
                <a:spcPct val="90000"/>
              </a:lnSpc>
              <a:buNone/>
            </a:pPr>
            <a:endParaRPr lang="cs-CZ" sz="2800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Pojistné plnění	</a:t>
            </a:r>
          </a:p>
          <a:p>
            <a:r>
              <a:rPr lang="cs-CZ" sz="2800" dirty="0"/>
              <a:t>představuje náhradu pojistitele v případě, že dojde k pojistné </a:t>
            </a:r>
            <a:r>
              <a:rPr lang="cs-CZ" sz="2800" dirty="0" smtClean="0"/>
              <a:t>události</a:t>
            </a:r>
            <a:endParaRPr lang="cs-CZ" sz="2800" dirty="0"/>
          </a:p>
          <a:p>
            <a:pPr algn="just">
              <a:lnSpc>
                <a:spcPct val="90000"/>
              </a:lnSpc>
            </a:pPr>
            <a:endParaRPr lang="cs-CZ" sz="2800" dirty="0" smtClean="0"/>
          </a:p>
          <a:p>
            <a:pPr algn="just">
              <a:lnSpc>
                <a:spcPct val="90000"/>
              </a:lnSpc>
            </a:pPr>
            <a:endParaRPr lang="cs-CZ" sz="2800" dirty="0" smtClean="0">
              <a:solidFill>
                <a:srgbClr val="663300"/>
              </a:solidFill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8083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Pojistná událost</a:t>
            </a:r>
          </a:p>
          <a:p>
            <a:r>
              <a:rPr lang="cs-CZ" sz="2800" dirty="0" smtClean="0"/>
              <a:t>skutečnost</a:t>
            </a:r>
            <a:r>
              <a:rPr lang="cs-CZ" sz="2800" dirty="0"/>
              <a:t>, při které vzniká povinnost pojistitele </a:t>
            </a:r>
            <a:r>
              <a:rPr lang="cs-CZ" sz="2800" dirty="0" smtClean="0"/>
              <a:t>plnit</a:t>
            </a:r>
          </a:p>
          <a:p>
            <a:r>
              <a:rPr lang="cs-CZ" sz="2800" dirty="0" smtClean="0"/>
              <a:t>je </a:t>
            </a:r>
            <a:r>
              <a:rPr lang="cs-CZ" sz="2800" dirty="0"/>
              <a:t>konkrétně vymezena v pojistné smlouvě a všeobecných pojistných </a:t>
            </a:r>
            <a:r>
              <a:rPr lang="cs-CZ" sz="2800" dirty="0" smtClean="0"/>
              <a:t>podmínkách</a:t>
            </a:r>
            <a:endParaRPr lang="cs-CZ" sz="2800" dirty="0"/>
          </a:p>
          <a:p>
            <a:pPr algn="just">
              <a:lnSpc>
                <a:spcPct val="90000"/>
              </a:lnSpc>
            </a:pPr>
            <a:endParaRPr lang="cs-CZ" sz="2800" dirty="0" smtClean="0"/>
          </a:p>
          <a:p>
            <a:pPr algn="just">
              <a:lnSpc>
                <a:spcPct val="90000"/>
              </a:lnSpc>
            </a:pPr>
            <a:endParaRPr lang="cs-CZ" sz="2800" dirty="0" smtClean="0">
              <a:solidFill>
                <a:srgbClr val="663300"/>
              </a:solidFill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7171" name="Picture 3" descr="C:\Users\SSGaS04\AppData\Local\Microsoft\Windows\Temporary Internet Files\Content.IE5\ER59DRMI\MC9004359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20661"/>
            <a:ext cx="1911350" cy="145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0110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základní pojmy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114300" indent="0" algn="ctr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Oprávněná osoba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/>
              <a:t>obmyšlená osoba</a:t>
            </a:r>
          </a:p>
          <a:p>
            <a:pPr algn="just">
              <a:lnSpc>
                <a:spcPct val="150000"/>
              </a:lnSpc>
            </a:pPr>
            <a:r>
              <a:rPr lang="cs-CZ" sz="2800" dirty="0"/>
              <a:t>o</a:t>
            </a:r>
            <a:r>
              <a:rPr lang="cs-CZ" sz="2800" dirty="0" smtClean="0"/>
              <a:t>soba</a:t>
            </a:r>
            <a:r>
              <a:rPr lang="cs-CZ" sz="2800" dirty="0"/>
              <a:t>, které v případě pojištění ve prospěch jiné osoby vznikne v případě pojistné události právo na pojistné plnění</a:t>
            </a:r>
            <a:endParaRPr lang="cs-CZ" sz="2800" dirty="0" smtClean="0"/>
          </a:p>
          <a:p>
            <a:pPr algn="just">
              <a:lnSpc>
                <a:spcPct val="90000"/>
              </a:lnSpc>
            </a:pPr>
            <a:endParaRPr lang="cs-CZ" sz="2800" dirty="0" smtClean="0"/>
          </a:p>
          <a:p>
            <a:pPr algn="just">
              <a:lnSpc>
                <a:spcPct val="90000"/>
              </a:lnSpc>
            </a:pPr>
            <a:endParaRPr lang="cs-CZ" sz="2800" dirty="0" smtClean="0">
              <a:solidFill>
                <a:srgbClr val="663300"/>
              </a:solidFill>
            </a:endParaRPr>
          </a:p>
          <a:p>
            <a:pPr marL="0" indent="0" algn="just">
              <a:lnSpc>
                <a:spcPct val="150000"/>
              </a:lnSpc>
              <a:buFontTx/>
              <a:buNone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0001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1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 marL="457200" indent="-4572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200" dirty="0"/>
              <a:t>http://office.microsoft.com 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F2B480D-2DA6-4D65-9EAC-E3F47DDDD3B2}" type="slidenum">
              <a:rPr lang="cs-CZ"/>
              <a:pPr/>
              <a:t>14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6292</TotalTime>
  <Words>357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Lékárna</vt:lpstr>
      <vt:lpstr>DIGITÁLNÍ UČEBNÍ MATERIÁL</vt:lpstr>
      <vt:lpstr>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základní pojmy pojišťovnictví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155</cp:revision>
  <cp:lastPrinted>1601-01-01T00:00:00Z</cp:lastPrinted>
  <dcterms:created xsi:type="dcterms:W3CDTF">2006-11-18T10:07:42Z</dcterms:created>
  <dcterms:modified xsi:type="dcterms:W3CDTF">2013-08-28T19:35:01Z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