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4"/>
  </p:notesMasterIdLst>
  <p:sldIdLst>
    <p:sldId id="309" r:id="rId2"/>
    <p:sldId id="256" r:id="rId3"/>
    <p:sldId id="310" r:id="rId4"/>
    <p:sldId id="318" r:id="rId5"/>
    <p:sldId id="311" r:id="rId6"/>
    <p:sldId id="312" r:id="rId7"/>
    <p:sldId id="313" r:id="rId8"/>
    <p:sldId id="314" r:id="rId9"/>
    <p:sldId id="315" r:id="rId10"/>
    <p:sldId id="316" r:id="rId11"/>
    <p:sldId id="317" r:id="rId12"/>
    <p:sldId id="30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3300"/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9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ransition spd="slow">
    <p:wipe/>
  </p:transition>
  <p:hf hdr="0" dt="0"/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660694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57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Pojišťovnictví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Druhy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pojištění 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pojišťovnictví.  Materiál je určen pro žáky 3. ročníku obor gastronomie do předmětu „Ekonomika“. Slouží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4725144"/>
            <a:ext cx="6553200" cy="457200"/>
          </a:xfrm>
        </p:spPr>
        <p:txBody>
          <a:bodyPr>
            <a:normAutofit fontScale="47500" lnSpcReduction="20000"/>
          </a:bodyPr>
          <a:lstStyle/>
          <a:p>
            <a:r>
              <a:rPr lang="cs-CZ" sz="6000" b="1" dirty="0" smtClean="0"/>
              <a:t>druhy pojištění </a:t>
            </a:r>
            <a:endParaRPr lang="cs-CZ" sz="6000" b="1" dirty="0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628800"/>
            <a:ext cx="6629400" cy="2209800"/>
          </a:xfrm>
        </p:spPr>
        <p:txBody>
          <a:bodyPr/>
          <a:lstStyle/>
          <a:p>
            <a:r>
              <a:rPr lang="cs-CZ" b="1" dirty="0" smtClean="0"/>
              <a:t>pojišťovnictví</a:t>
            </a:r>
            <a:endParaRPr lang="cs-CZ" b="1" dirty="0"/>
          </a:p>
        </p:txBody>
      </p:sp>
      <p:pic>
        <p:nvPicPr>
          <p:cNvPr id="1027" name="Picture 3" descr="C:\Users\SSGaS04\AppData\Local\Microsoft\Windows\Temporary Internet Files\Content.IE5\RNKDOS7Z\MC900441739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GaS04\AppData\Local\Microsoft\Windows\Temporary Internet Files\Content.IE5\RH0XOSY8\MC900438083[1].wmf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85" r="20323"/>
          <a:stretch/>
        </p:blipFill>
        <p:spPr bwMode="auto">
          <a:xfrm>
            <a:off x="5254143" y="1356338"/>
            <a:ext cx="981635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FontTx/>
              <a:buNone/>
            </a:pP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Pojištění lze rozdělit z mnoha hledisek</a:t>
            </a:r>
          </a:p>
          <a:p>
            <a:pPr marL="0" indent="0" algn="ctr">
              <a:lnSpc>
                <a:spcPct val="150000"/>
              </a:lnSpc>
              <a:buFontTx/>
              <a:buNone/>
            </a:pPr>
            <a:endParaRPr lang="cs-CZ" sz="3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28650" indent="-514350" fontAlgn="base">
              <a:buClr>
                <a:schemeClr val="tx2"/>
              </a:buClr>
              <a:buFont typeface="+mj-lt"/>
              <a:buAutoNum type="arabicPeriod"/>
            </a:pPr>
            <a:r>
              <a:rPr lang="cs-CZ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formy</a:t>
            </a:r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3000" dirty="0"/>
              <a:t>zákonné pojištění </a:t>
            </a:r>
            <a:endParaRPr lang="cs-CZ" sz="3000" dirty="0" smtClean="0"/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3000" dirty="0" smtClean="0"/>
              <a:t>povinně </a:t>
            </a:r>
            <a:r>
              <a:rPr lang="cs-CZ" sz="3000" dirty="0"/>
              <a:t>smluvní pojištění </a:t>
            </a:r>
          </a:p>
          <a:p>
            <a:pPr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3000" dirty="0"/>
              <a:t>smluvní pojištění </a:t>
            </a:r>
            <a:r>
              <a:rPr lang="cs-CZ" sz="3000" dirty="0" smtClean="0"/>
              <a:t>– dobrovolné</a:t>
            </a:r>
            <a:endParaRPr lang="cs-CZ" sz="3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ER59DRMI\MC900297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08920"/>
            <a:ext cx="1815084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25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628650" indent="-514350" fontAlgn="base">
              <a:buClr>
                <a:schemeClr val="tx2"/>
              </a:buClr>
              <a:buFont typeface="+mj-lt"/>
              <a:buAutoNum type="arabicPeriod" startAt="2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formy tvorby rezerv</a:t>
            </a:r>
          </a:p>
          <a:p>
            <a:pPr lvl="2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rizikové pojištění </a:t>
            </a:r>
            <a:endParaRPr lang="cs-CZ" sz="2800" dirty="0" smtClean="0"/>
          </a:p>
          <a:p>
            <a:pPr lvl="2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rezervotvorné </a:t>
            </a:r>
            <a:r>
              <a:rPr lang="cs-CZ" sz="2800" dirty="0"/>
              <a:t>pojištění </a:t>
            </a:r>
          </a:p>
          <a:p>
            <a:pPr marL="628650" indent="-514350" fontAlgn="base">
              <a:buClr>
                <a:schemeClr val="tx2"/>
              </a:buClr>
              <a:buFont typeface="+mj-lt"/>
              <a:buAutoNum type="arabicPeriod" startAt="3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odvětví</a:t>
            </a:r>
          </a:p>
          <a:p>
            <a:pPr lvl="2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neživotní </a:t>
            </a:r>
          </a:p>
          <a:p>
            <a:pPr lvl="2" fontAlgn="base"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/>
              <a:t>životní </a:t>
            </a:r>
          </a:p>
          <a:p>
            <a:pPr marL="628650" indent="-514350" fontAlgn="base">
              <a:buClr>
                <a:schemeClr val="tx2"/>
              </a:buClr>
              <a:buFont typeface="+mj-lt"/>
              <a:buAutoNum type="arabicPeriod" startAt="4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druhů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ER59DRMI\MC9002971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15084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75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5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Povinné pojištění</a:t>
            </a:r>
          </a:p>
          <a:p>
            <a:pPr marL="538163" indent="-363538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povinnost pojištění je určena zákonem</a:t>
            </a:r>
          </a:p>
          <a:p>
            <a:pPr marL="538163" lvl="1" indent="-363538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zajištění sociálních jistot</a:t>
            </a:r>
          </a:p>
          <a:p>
            <a:pPr marL="538163" lvl="1" indent="-363538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§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zabezpečení proti škodám</a:t>
            </a:r>
          </a:p>
          <a:p>
            <a:pPr marL="297180" lvl="1" indent="0" algn="just">
              <a:lnSpc>
                <a:spcPct val="150000"/>
              </a:lnSpc>
              <a:buClr>
                <a:schemeClr val="tx2"/>
              </a:buCl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Clr>
                <a:schemeClr val="tx2"/>
              </a:buClr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3074" name="Picture 2" descr="C:\Users\SSGaS04\AppData\Local\Microsoft\Windows\Temporary Internet Files\Content.IE5\ER59DRMI\MC90044128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816" y="371703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575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Povinné pojištění</a:t>
            </a: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+mj-lt"/>
              <a:buAutoNum type="arabicPeriod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Zákonné pojištění osob</a:t>
            </a:r>
          </a:p>
          <a:p>
            <a:pPr marL="1028700" lvl="2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 pojištění </a:t>
            </a:r>
          </a:p>
          <a:p>
            <a:pPr marL="1028700" lvl="2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vybírá ho Správa sociálního zabezpečení</a:t>
            </a:r>
          </a:p>
          <a:p>
            <a:pPr marL="1028700" lvl="2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vyplácí se z něho nemocenské dávky,</a:t>
            </a:r>
          </a:p>
          <a:p>
            <a:pPr marL="1028700" lvl="2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důchody, podpora v nezaměstnanosti</a:t>
            </a: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Clr>
                <a:schemeClr val="tx2"/>
              </a:buClr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8701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Povinné pojištění</a:t>
            </a:r>
          </a:p>
          <a:p>
            <a:pPr marL="811530" lvl="1" indent="-514350" algn="just">
              <a:lnSpc>
                <a:spcPct val="150000"/>
              </a:lnSpc>
              <a:buClr>
                <a:schemeClr val="tx2"/>
              </a:buClr>
              <a:buFont typeface="+mj-lt"/>
              <a:buAutoNum type="arabicPeriod" startAt="2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Zákonné zdravotní pojištění osob</a:t>
            </a:r>
          </a:p>
          <a:p>
            <a:pPr marL="1028700" lvl="2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b="1" dirty="0" smtClean="0"/>
              <a:t>na jeho </a:t>
            </a:r>
            <a:r>
              <a:rPr lang="cs-CZ" sz="2800" b="1" dirty="0"/>
              <a:t>základě je plně nebo částečně hrazena zdravotní péče poskytnutá pojištěnci s cílem zachovat nebo zlepšit jeho zdravotní stav</a:t>
            </a: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028700" lvl="2" indent="-457200" algn="just">
              <a:lnSpc>
                <a:spcPct val="150000"/>
              </a:lnSpc>
              <a:buClr>
                <a:schemeClr val="tx2"/>
              </a:buClr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+mj-lt"/>
              <a:buAutoNum type="arabicPeriod" startAt="2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Clr>
                <a:schemeClr val="tx2"/>
              </a:buClr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4098" name="Picture 2" descr="C:\Users\SSGaS04\AppData\Local\Microsoft\Windows\Temporary Internet Files\Content.IE5\QHP7GZDH\MC9004375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824" y="5373216"/>
            <a:ext cx="1530195" cy="130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8297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5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Povinné pojištění</a:t>
            </a:r>
          </a:p>
          <a:p>
            <a:pPr marL="811530" lvl="1" indent="-514350" algn="just">
              <a:lnSpc>
                <a:spcPct val="150000"/>
              </a:lnSpc>
              <a:buClr>
                <a:schemeClr val="tx2"/>
              </a:buClr>
              <a:buFont typeface="+mj-lt"/>
              <a:buAutoNum type="arabicPeriod" startAt="3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Zákonné pojištění odpovědnosti za škodu z provozu motorového vozidla</a:t>
            </a:r>
          </a:p>
          <a:p>
            <a:pPr marL="1028700" lvl="2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povinnost pojistit </a:t>
            </a:r>
            <a:r>
              <a:rPr lang="cs-CZ" sz="2800" dirty="0"/>
              <a:t>vozidlo </a:t>
            </a:r>
            <a:r>
              <a:rPr lang="cs-CZ" sz="2800" dirty="0" smtClean="0"/>
              <a:t>každého, </a:t>
            </a:r>
            <a:r>
              <a:rPr lang="cs-CZ" sz="2800" dirty="0"/>
              <a:t>kdo jej provozuje na veřejných komunikacích.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+mj-lt"/>
              <a:buAutoNum type="arabicPeriod" startAt="3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just">
              <a:lnSpc>
                <a:spcPct val="150000"/>
              </a:lnSpc>
              <a:buClr>
                <a:schemeClr val="tx2"/>
              </a:buClr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122" name="Picture 2" descr="C:\Users\SSGaS04\AppData\Local\Microsoft\Windows\Temporary Internet Files\Content.IE5\ER59DRMI\MC9003887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013176"/>
            <a:ext cx="1811426" cy="1096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23424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fontScale="92500"/>
          </a:bodyPr>
          <a:lstStyle/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Povinné pojištění</a:t>
            </a:r>
          </a:p>
          <a:p>
            <a:pPr marL="811530" lvl="1" indent="-514350" algn="just">
              <a:lnSpc>
                <a:spcPct val="150000"/>
              </a:lnSpc>
              <a:buClr>
                <a:schemeClr val="tx2"/>
              </a:buClr>
              <a:buFont typeface="+mj-lt"/>
              <a:buAutoNum type="arabicPeriod" startAt="4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Zákonné pojištění pracovních úrazů </a:t>
            </a:r>
          </a:p>
          <a:p>
            <a:pPr marL="297180" lvl="1" indent="0" algn="just">
              <a:lnSpc>
                <a:spcPct val="150000"/>
              </a:lnSpc>
              <a:buClr>
                <a:schemeClr val="tx2"/>
              </a:buClr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 nemocí z povolání zaměstnanců</a:t>
            </a: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vztahuje </a:t>
            </a:r>
            <a:r>
              <a:rPr lang="cs-CZ" sz="2800" dirty="0"/>
              <a:t>se na všechny zaměstnavatele, </a:t>
            </a:r>
            <a:endParaRPr lang="cs-CZ" sz="2800" dirty="0" smtClean="0"/>
          </a:p>
          <a:p>
            <a:pPr marL="297180" lvl="1" indent="0" algn="just">
              <a:lnSpc>
                <a:spcPct val="150000"/>
              </a:lnSpc>
              <a:buClr>
                <a:schemeClr val="tx2"/>
              </a:buClr>
              <a:buNone/>
            </a:pPr>
            <a:r>
              <a:rPr lang="cs-CZ" sz="2800" dirty="0" smtClean="0"/>
              <a:t>     a </a:t>
            </a:r>
            <a:r>
              <a:rPr lang="cs-CZ" sz="2800" dirty="0"/>
              <a:t>to bez ohledu na počet </a:t>
            </a:r>
            <a:r>
              <a:rPr lang="cs-CZ" sz="2800" dirty="0" smtClean="0"/>
              <a:t>zaměstnanců </a:t>
            </a:r>
          </a:p>
          <a:p>
            <a:pPr marL="297180" lvl="1" indent="0" algn="just">
              <a:lnSpc>
                <a:spcPct val="150000"/>
              </a:lnSpc>
              <a:buClr>
                <a:schemeClr val="tx2"/>
              </a:buClr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</a:t>
            </a:r>
            <a:r>
              <a:rPr lang="cs-CZ" sz="2200" dirty="0" smtClean="0"/>
              <a:t>(vyjma zaměstnavatelů – státní orgán)</a:t>
            </a: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6564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fontScale="85000" lnSpcReduction="20000"/>
          </a:bodyPr>
          <a:lstStyle/>
          <a:p>
            <a:pPr marL="457200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3400" dirty="0" smtClean="0"/>
              <a:t>zaměstnavatel je povinen </a:t>
            </a:r>
            <a:r>
              <a:rPr lang="cs-CZ" sz="3400" dirty="0"/>
              <a:t>přihlásit se pokud zaměstnává alespoň jednoho zaměstnance k zákonnému pojištění pro případ své odpovědnosti za škodu způsobenou zaměstnanci při pracovním úrazu nebo nemoci </a:t>
            </a:r>
            <a:r>
              <a:rPr lang="cs-CZ" sz="3400" dirty="0" smtClean="0"/>
              <a:t>              z povolání</a:t>
            </a:r>
          </a:p>
          <a:p>
            <a:pPr marL="0" indent="0" algn="just">
              <a:lnSpc>
                <a:spcPct val="150000"/>
              </a:lnSpc>
              <a:buClr>
                <a:schemeClr val="tx2"/>
              </a:buClr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6146" name="Picture 2" descr="C:\Users\SSGaS04\AppData\Local\Microsoft\Windows\Temporary Internet Files\Content.IE5\QHP7GZDH\MC90043388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86916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6564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druhy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Dobrovolné  pojištění</a:t>
            </a: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nepovinné</a:t>
            </a: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komerční pojištění</a:t>
            </a: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lze vybírat různé typy pojištění </a:t>
            </a:r>
          </a:p>
          <a:p>
            <a:pPr marL="754380" lvl="1" indent="-457200" algn="just">
              <a:lnSpc>
                <a:spcPct val="150000"/>
              </a:lnSpc>
              <a:buClr>
                <a:schemeClr val="tx2"/>
              </a:buClr>
              <a:buFont typeface="Wingdings" pitchFamily="2" charset="2"/>
              <a:buChar char="q"/>
            </a:pPr>
            <a:r>
              <a:rPr lang="cs-CZ" sz="2800" dirty="0" smtClean="0"/>
              <a:t>lze vybírat různé pojišťovny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6227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75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25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>
                <a:latin typeface="Franklin Gothic Medium" pitchFamily="34" charset="0"/>
              </a:rPr>
              <a:t>http://</a:t>
            </a:r>
            <a:r>
              <a:rPr lang="cs-CZ" sz="3200" u="sng" dirty="0" smtClean="0">
                <a:latin typeface="Franklin Gothic Medium" pitchFamily="34" charset="0"/>
              </a:rPr>
              <a:t>office.microsoft.com </a:t>
            </a:r>
            <a:r>
              <a:rPr lang="cs-CZ" sz="3200" dirty="0" smtClean="0">
                <a:latin typeface="Franklin Gothic Medium" pitchFamily="34" charset="0"/>
              </a:rPr>
              <a:t>Galerie </a:t>
            </a:r>
            <a:r>
              <a:rPr lang="cs-CZ" sz="3200" dirty="0">
                <a:latin typeface="Franklin Gothic Medium" pitchFamily="34" charset="0"/>
              </a:rPr>
              <a:t>Office, </a:t>
            </a:r>
            <a:r>
              <a:rPr lang="cs-CZ" sz="3200" dirty="0" smtClean="0">
                <a:latin typeface="Franklin Gothic Medium" pitchFamily="34" charset="0"/>
              </a:rPr>
              <a:t>03.01.2013</a:t>
            </a:r>
            <a:endParaRPr lang="cs-CZ" sz="3200" dirty="0">
              <a:latin typeface="Franklin Gothic Medium" pitchFamily="34" charset="0"/>
            </a:endParaRP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F2B480D-2DA6-4D65-9EAC-E3F47DDDD3B2}" type="slidenum">
              <a:rPr lang="cs-CZ"/>
              <a:pPr/>
              <a:t>12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6291</TotalTime>
  <Words>333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Lékárna</vt:lpstr>
      <vt:lpstr>DIGITÁLNÍ UČEBNÍ MATERIÁL</vt:lpstr>
      <vt:lpstr>pojišťovnictví</vt:lpstr>
      <vt:lpstr>druhy pojištění</vt:lpstr>
      <vt:lpstr>druhy pojištění</vt:lpstr>
      <vt:lpstr>druhy pojištění</vt:lpstr>
      <vt:lpstr>druhy pojištění</vt:lpstr>
      <vt:lpstr>druhy pojištění</vt:lpstr>
      <vt:lpstr>druhy pojištění</vt:lpstr>
      <vt:lpstr>druhy pojištění</vt:lpstr>
      <vt:lpstr>druhy pojištění</vt:lpstr>
      <vt:lpstr>druhy pojištění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159</cp:revision>
  <cp:lastPrinted>1601-01-01T00:00:00Z</cp:lastPrinted>
  <dcterms:created xsi:type="dcterms:W3CDTF">2006-11-18T10:07:42Z</dcterms:created>
  <dcterms:modified xsi:type="dcterms:W3CDTF">2013-08-28T19:38:01Z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