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3"/>
  </p:notesMasterIdLst>
  <p:sldIdLst>
    <p:sldId id="309" r:id="rId2"/>
    <p:sldId id="256" r:id="rId3"/>
    <p:sldId id="310" r:id="rId4"/>
    <p:sldId id="318" r:id="rId5"/>
    <p:sldId id="319" r:id="rId6"/>
    <p:sldId id="321" r:id="rId7"/>
    <p:sldId id="320" r:id="rId8"/>
    <p:sldId id="323" r:id="rId9"/>
    <p:sldId id="325" r:id="rId10"/>
    <p:sldId id="324" r:id="rId11"/>
    <p:sldId id="30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663300"/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9" autoAdjust="0"/>
    <p:restoredTop sz="94237" autoAdjust="0"/>
  </p:normalViewPr>
  <p:slideViewPr>
    <p:cSldViewPr>
      <p:cViewPr varScale="1">
        <p:scale>
          <a:sx n="103" d="100"/>
          <a:sy n="103" d="100"/>
        </p:scale>
        <p:origin x="-1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hf hd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nka\DUM\dumy2\VY_9_INOVACE_EKO59.pptx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E:\lenka\DUM\dumy2\VY_9_INOVACE_EKO60.pptx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01266437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58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Pojišťovnictví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Pojištění majetku a odpovědností</a:t>
                      </a: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pojišťovnictví.  Materiál je určen pro žáky 3. ročníku obor gastronomie do předmětu „Ekonomika“. Slouží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31324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42805" y="4509120"/>
            <a:ext cx="6553200" cy="792088"/>
          </a:xfrm>
        </p:spPr>
        <p:txBody>
          <a:bodyPr>
            <a:noAutofit/>
          </a:bodyPr>
          <a:lstStyle/>
          <a:p>
            <a:r>
              <a:rPr lang="cs-CZ" sz="2000" b="1" dirty="0"/>
              <a:t>Pojištění majetku a </a:t>
            </a:r>
            <a:r>
              <a:rPr lang="cs-CZ" sz="2000" b="1" dirty="0" smtClean="0"/>
              <a:t>odpovědností</a:t>
            </a:r>
            <a:endParaRPr lang="cs-CZ" sz="2000" b="1" dirty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628800"/>
            <a:ext cx="6629400" cy="2209800"/>
          </a:xfrm>
        </p:spPr>
        <p:txBody>
          <a:bodyPr/>
          <a:lstStyle/>
          <a:p>
            <a:r>
              <a:rPr lang="cs-CZ" b="1" dirty="0" smtClean="0"/>
              <a:t>pojišťovnictví</a:t>
            </a:r>
            <a:endParaRPr lang="cs-CZ" b="1" dirty="0"/>
          </a:p>
        </p:txBody>
      </p:sp>
      <p:pic>
        <p:nvPicPr>
          <p:cNvPr id="1027" name="Picture 3" descr="C:\Users\SSGaS04\AppData\Local\Microsoft\Windows\Temporary Internet Files\Content.IE5\RNKDOS7Z\MC9004417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GaS04\AppData\Local\Microsoft\Windows\Temporary Internet Files\Content.IE5\RH0XOSY8\MC900438083[1]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185" r="20323"/>
          <a:stretch/>
        </p:blipFill>
        <p:spPr bwMode="auto">
          <a:xfrm>
            <a:off x="5254143" y="1356338"/>
            <a:ext cx="981635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FontTx/>
              <a:buNone/>
            </a:pPr>
            <a:r>
              <a:rPr lang="cs-CZ" sz="28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rozdělení pojištění</a:t>
            </a: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majetku a odpovědností za škody obyvatelstva</a:t>
            </a:r>
          </a:p>
          <a:p>
            <a:pPr marL="114300" indent="0" fontAlgn="base">
              <a:buClr>
                <a:schemeClr val="tx2"/>
              </a:buClr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 startAt="2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osob</a:t>
            </a:r>
          </a:p>
          <a:p>
            <a:pPr marL="114300" indent="0" fontAlgn="base">
              <a:buClr>
                <a:schemeClr val="tx2"/>
              </a:buClr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      </a:t>
            </a: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 startAt="3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podnikatelských, průmyslových a 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zemědělských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rizik</a:t>
            </a:r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/>
            </a:pPr>
            <a:endParaRPr lang="cs-CZ" sz="3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6876256" y="3284984"/>
            <a:ext cx="648072" cy="432048"/>
          </a:xfrm>
          <a:prstGeom prst="actionButtonForwardNex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3" action="ppaction://hlinkpres?slideindex=1&amp;slidetitle=DIGITÁLNÍ UČEBNÍ MATERIÁL" highlightClick="1"/>
          </p:cNvPr>
          <p:cNvSpPr/>
          <p:nvPr/>
        </p:nvSpPr>
        <p:spPr>
          <a:xfrm>
            <a:off x="6876256" y="4293096"/>
            <a:ext cx="648072" cy="432048"/>
          </a:xfrm>
          <a:prstGeom prst="actionButtonForwardNex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4" action="ppaction://hlinkpres?slideindex=3&amp;slidetitle=POJIŠTĚNÍ PODNIKATELSKÝCH,  PRůMYSLOVÝCH A ZEMĚDĚLSKÝCH RIZIK" highlightClick="1"/>
          </p:cNvPr>
          <p:cNvSpPr/>
          <p:nvPr/>
        </p:nvSpPr>
        <p:spPr>
          <a:xfrm>
            <a:off x="6895819" y="5440488"/>
            <a:ext cx="648072" cy="432048"/>
          </a:xfrm>
          <a:prstGeom prst="actionButtonForwardNex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360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POJIŠTĚNÍ MAJETKU A ODPOVĚDNOSTÍ ZA ŠKODY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domácnosti</a:t>
            </a:r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 kryje majetkové ztráty</a:t>
            </a:r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b="1" dirty="0"/>
              <a:t>pojištění pro případ živelných událostí</a:t>
            </a:r>
            <a:r>
              <a:rPr lang="cs-CZ" sz="2800" dirty="0"/>
              <a:t> </a:t>
            </a:r>
            <a:r>
              <a:rPr lang="cs-CZ" sz="2800" dirty="0" smtClean="0"/>
              <a:t>–požár</a:t>
            </a:r>
            <a:r>
              <a:rPr lang="cs-CZ" sz="2800" dirty="0"/>
              <a:t>, výbuch, úder blesku, záplava, povodeň, vichřice, </a:t>
            </a:r>
            <a:r>
              <a:rPr lang="cs-CZ" sz="2800" dirty="0" smtClean="0"/>
              <a:t>krupobití, atd.</a:t>
            </a:r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b="1" dirty="0"/>
              <a:t>pojištění pro případ poškození vodou z vodovodních zařízení </a:t>
            </a:r>
            <a:r>
              <a:rPr lang="cs-CZ" sz="2800" dirty="0"/>
              <a:t>– škody způsobené vodou z vodovodních zařízení, kanalizace nebo topení</a:t>
            </a:r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7170" name="Picture 2" descr="C:\Users\SSGaS04\AppData\Local\Microsoft\Windows\Temporary Internet Files\Content.IE5\QHP7GZDH\MC9002817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7414" y="3212976"/>
            <a:ext cx="1520942" cy="152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360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POJIŠTĚNÍ MAJETKU A ODPOVĚDNOSTÍ ZA ŠKODY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lnSpcReduction="10000"/>
          </a:bodyPr>
          <a:lstStyle/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 </a:t>
            </a:r>
            <a:r>
              <a:rPr lang="cs-CZ" sz="2800" b="1" dirty="0" smtClean="0"/>
              <a:t>pojištění pro případ krádeží vloupáním </a:t>
            </a:r>
          </a:p>
          <a:p>
            <a:pPr marL="114300" indent="0" fontAlgn="base">
              <a:buClr>
                <a:schemeClr val="tx2"/>
              </a:buClr>
              <a:buNone/>
            </a:pPr>
            <a:r>
              <a:rPr lang="cs-CZ" sz="2800" b="1" dirty="0" smtClean="0"/>
              <a:t>   a </a:t>
            </a:r>
            <a:r>
              <a:rPr lang="cs-CZ" sz="2800" b="1" dirty="0"/>
              <a:t>loupežného přepadení </a:t>
            </a:r>
            <a:r>
              <a:rPr lang="cs-CZ" sz="2800" dirty="0" smtClean="0"/>
              <a:t>– odcizení věci</a:t>
            </a:r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dirty="0"/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dirty="0" smtClean="0"/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dirty="0"/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dirty="0" smtClean="0"/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b="1" dirty="0" smtClean="0"/>
              <a:t>odpovědnostního </a:t>
            </a:r>
            <a:r>
              <a:rPr lang="cs-CZ" sz="2800" b="1" dirty="0"/>
              <a:t>pojištění </a:t>
            </a:r>
            <a:r>
              <a:rPr lang="cs-CZ" sz="2800" dirty="0"/>
              <a:t>– </a:t>
            </a:r>
            <a:r>
              <a:rPr lang="cs-CZ" sz="2800" dirty="0" smtClean="0"/>
              <a:t>vztahuje </a:t>
            </a:r>
            <a:r>
              <a:rPr lang="cs-CZ" sz="2800" dirty="0"/>
              <a:t>se na zařízení domácnosti a odpovědnost jejích </a:t>
            </a:r>
            <a:r>
              <a:rPr lang="cs-CZ" sz="2800" dirty="0" smtClean="0"/>
              <a:t>členů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146" name="Picture 2" descr="C:\Users\SSGaS04\AppData\Local\Microsoft\Windows\Temporary Internet Files\Content.IE5\RNKDOS7Z\MC9002908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9409" y="2636912"/>
            <a:ext cx="1618465" cy="1666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360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POJIŠTĚNÍ MAJETKU A ODPOVĚDNOSTÍ ZA ŠKODY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2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staveb (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budov)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vztahuje se na </a:t>
            </a:r>
            <a:r>
              <a:rPr lang="cs-CZ" sz="2800" dirty="0"/>
              <a:t>budovu uvedenou v pojistné smlouvě </a:t>
            </a:r>
            <a:endParaRPr lang="cs-CZ" sz="2800" dirty="0" smtClean="0"/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na </a:t>
            </a:r>
            <a:r>
              <a:rPr lang="cs-CZ" sz="2800" dirty="0"/>
              <a:t>její stavební součásti a </a:t>
            </a:r>
            <a:r>
              <a:rPr lang="cs-CZ" sz="2800" dirty="0" smtClean="0"/>
              <a:t>příslušenství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pojištění </a:t>
            </a:r>
            <a:r>
              <a:rPr lang="cs-CZ" sz="2800" dirty="0"/>
              <a:t>se </a:t>
            </a:r>
            <a:r>
              <a:rPr lang="cs-CZ" sz="2800" dirty="0" smtClean="0"/>
              <a:t>vztahuje </a:t>
            </a:r>
            <a:r>
              <a:rPr lang="cs-CZ" sz="2800" dirty="0"/>
              <a:t>pro případ živelné události, odcizení nebo </a:t>
            </a:r>
            <a:r>
              <a:rPr lang="cs-CZ" sz="2800" dirty="0" smtClean="0"/>
              <a:t>vandalismu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odpovědnosti za škody způsobené vlastníkem budovy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122" name="Picture 2" descr="C:\Users\SSGaS04\AppData\Local\Microsoft\Windows\Temporary Internet Files\Content.IE5\RH0XOSY8\MC900185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9726">
            <a:off x="6516216" y="4797151"/>
            <a:ext cx="1827886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733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POJIŠTĚNÍ MAJETKU A ODPOVĚDNOSTÍ ZA ŠKODY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3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havárie motorových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vozidel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pro </a:t>
            </a:r>
            <a:r>
              <a:rPr lang="cs-CZ" sz="2800" dirty="0"/>
              <a:t>případ škod, jejichž vznik a velikost řidič vozidla nemohl </a:t>
            </a:r>
            <a:r>
              <a:rPr lang="cs-CZ" sz="2800" dirty="0" smtClean="0"/>
              <a:t>ovlivnit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pro </a:t>
            </a:r>
            <a:r>
              <a:rPr lang="cs-CZ" sz="2800" dirty="0"/>
              <a:t>případ škod jím zčásti nebo zcela zviněným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4098" name="Picture 2" descr="C:\Users\SSGaS04\AppData\Local\Microsoft\Windows\Temporary Internet Files\Content.IE5\ER59DRMI\MC9003907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49080"/>
            <a:ext cx="1844345" cy="107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4380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POJIŠTĚNÍ MAJETKU A ODPOVĚDNOSTÍ ZA ŠKODY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fontScale="92500"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4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odpovědnosti za škody z provozu motorových vozidel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povinnost pojistit vozidlo každého, kdo jej provozuje na veřejných </a:t>
            </a:r>
            <a:r>
              <a:rPr lang="cs-CZ" sz="2800" dirty="0" smtClean="0"/>
              <a:t>komunikacích</a:t>
            </a:r>
            <a:endParaRPr lang="cs-CZ" sz="2800" dirty="0"/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zákonné </a:t>
            </a:r>
            <a:r>
              <a:rPr lang="cs-CZ" sz="2800" dirty="0" smtClean="0"/>
              <a:t>pojištění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 smtClean="0"/>
              <a:t>odškodné - </a:t>
            </a:r>
            <a:r>
              <a:rPr lang="cs-CZ" sz="2800" dirty="0"/>
              <a:t>náhrada za ztrátu na </a:t>
            </a:r>
            <a:r>
              <a:rPr lang="cs-CZ" sz="2800" dirty="0" smtClean="0"/>
              <a:t>důchodu</a:t>
            </a:r>
            <a:endParaRPr lang="cs-CZ" sz="2800" dirty="0"/>
          </a:p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/>
              <a:t>bolestné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/>
              <a:t>náhrada za ztížení společenského </a:t>
            </a:r>
            <a:r>
              <a:rPr lang="cs-CZ" sz="2800" dirty="0" smtClean="0"/>
              <a:t>uplatnění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3074" name="Picture 2" descr="C:\Users\SSGaS04\AppData\Local\Microsoft\Windows\Temporary Internet Files\Content.IE5\ER59DRMI\MC900434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76835">
            <a:off x="6084168" y="5229200"/>
            <a:ext cx="2129532" cy="103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4101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2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75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POJIŠTĚNÍ MAJETKU A ODPOVĚDNOSTÍ ZA ŠKODY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 smtClean="0"/>
              <a:t>náhrada </a:t>
            </a:r>
            <a:r>
              <a:rPr lang="cs-CZ" sz="2800" dirty="0"/>
              <a:t>za účelně vynaložené náklady spojené s léčením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/>
              <a:t>náhrada za věcnou škodu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/>
              <a:t>náhrada za přiměřené náklady spojené s pohřbem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/>
              <a:t>jednorázové odškodnění pozůstalých</a:t>
            </a:r>
          </a:p>
          <a:p>
            <a:pPr lvl="1" fontAlgn="base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/>
              <a:t>náhrada nákladů na výživu pozůstalých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QHP7GZDH\MC900441736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941168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4101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75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POJIŠTĚNÍ MAJETKU A ODPOVĚDNOSTÍ ZA ŠKODY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5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druhy pojištění majetku 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" indent="0" fontAlgn="base">
              <a:buClr>
                <a:schemeClr val="tx2"/>
              </a:buClr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a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odpovědnosti za škody obyvatelstva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cestovní pojištění</a:t>
            </a:r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endParaRPr lang="cs-CZ" sz="2800" dirty="0"/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dirty="0" smtClean="0"/>
          </a:p>
          <a:p>
            <a:pPr marL="538163" indent="-423863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pojištění </a:t>
            </a:r>
            <a:r>
              <a:rPr lang="cs-CZ" sz="2800" dirty="0"/>
              <a:t>odpovědnosti z výkonu </a:t>
            </a:r>
            <a:r>
              <a:rPr lang="cs-CZ" sz="2800" dirty="0" smtClean="0"/>
              <a:t> povolání</a:t>
            </a:r>
            <a:endParaRPr lang="cs-CZ" sz="2800" dirty="0"/>
          </a:p>
          <a:p>
            <a:pPr marL="114300" indent="0" fontAlgn="base">
              <a:buClr>
                <a:schemeClr val="tx2"/>
              </a:buClr>
              <a:buNone/>
            </a:pP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ER59DRMI\MC9003914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06463"/>
            <a:ext cx="1423738" cy="137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GaS04\AppData\Local\Microsoft\Windows\Temporary Internet Files\Content.IE5\QHP7GZDH\MC9003889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051" y="4869160"/>
            <a:ext cx="1652162" cy="14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8994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>
              <a:buClrTx/>
            </a:pPr>
            <a:r>
              <a:rPr lang="cs-CZ" sz="2800" i="1" dirty="0" smtClean="0"/>
              <a:t>Pojišťovnictví</a:t>
            </a:r>
            <a:r>
              <a:rPr lang="cs-CZ" sz="3200" i="1" dirty="0"/>
              <a:t> </a:t>
            </a:r>
            <a:r>
              <a:rPr lang="cs-CZ" sz="3200" dirty="0"/>
              <a:t> [online]. 2010 [cit. </a:t>
            </a:r>
            <a:r>
              <a:rPr lang="cs-CZ" sz="3200" dirty="0" smtClean="0"/>
              <a:t>2012-07-12]. </a:t>
            </a:r>
            <a:r>
              <a:rPr lang="cs-CZ" sz="3200" dirty="0"/>
              <a:t>Dostupné z: http://www.vysokeskoly.cz/maturitniotazky/ekonomika/pojistovnictvi/</a:t>
            </a:r>
          </a:p>
          <a:p>
            <a:pPr>
              <a:buClrTx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 marL="457200" indent="-457200">
              <a:spcBef>
                <a:spcPts val="0"/>
              </a:spcBef>
              <a:buClrTx/>
              <a:defRPr/>
            </a:pPr>
            <a:r>
              <a:rPr lang="cs-CZ" sz="3200" dirty="0"/>
              <a:t>http://office.microsoft.com 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F2B480D-2DA6-4D65-9EAC-E3F47DDDD3B2}" type="slidenum">
              <a:rPr lang="cs-CZ"/>
              <a:pPr/>
              <a:t>11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6394</TotalTime>
  <Words>265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Lékárna</vt:lpstr>
      <vt:lpstr>DIGITÁLNÍ UČEBNÍ MATERIÁL</vt:lpstr>
      <vt:lpstr>pojišťovnictví</vt:lpstr>
      <vt:lpstr>druhy pojištění</vt:lpstr>
      <vt:lpstr>POJIŠTĚNÍ MAJETKU A ODPOVĚDNOSTÍ ZA ŠKODY OBYVATELSTVA</vt:lpstr>
      <vt:lpstr>POJIŠTĚNÍ MAJETKU A ODPOVĚDNOSTÍ ZA ŠKODY OBYVATELSTVA</vt:lpstr>
      <vt:lpstr>POJIŠTĚNÍ MAJETKU A ODPOVĚDNOSTÍ ZA ŠKODY OBYVATELSTVA</vt:lpstr>
      <vt:lpstr>POJIŠTĚNÍ MAJETKU A ODPOVĚDNOSTÍ ZA ŠKODY OBYVATELSTVA</vt:lpstr>
      <vt:lpstr>POJIŠTĚNÍ MAJETKU A ODPOVĚDNOSTÍ ZA ŠKODY OBYVATELSTVA</vt:lpstr>
      <vt:lpstr>POJIŠTĚNÍ MAJETKU A ODPOVĚDNOSTÍ ZA ŠKODY OBYVATELSTVA</vt:lpstr>
      <vt:lpstr>POJIŠTĚNÍ MAJETKU A ODPOVĚDNOSTÍ ZA ŠKODY OBYVATELSTVA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Dum</cp:lastModifiedBy>
  <cp:revision>168</cp:revision>
  <cp:lastPrinted>1601-01-01T00:00:00Z</cp:lastPrinted>
  <dcterms:created xsi:type="dcterms:W3CDTF">2006-11-18T10:07:42Z</dcterms:created>
  <dcterms:modified xsi:type="dcterms:W3CDTF">2013-08-28T19:46:23Z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