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1"/>
  </p:sldMasterIdLst>
  <p:notesMasterIdLst>
    <p:notesMasterId r:id="rId9"/>
  </p:notesMasterIdLst>
  <p:sldIdLst>
    <p:sldId id="309" r:id="rId2"/>
    <p:sldId id="256" r:id="rId3"/>
    <p:sldId id="318" r:id="rId4"/>
    <p:sldId id="320" r:id="rId5"/>
    <p:sldId id="319" r:id="rId6"/>
    <p:sldId id="321" r:id="rId7"/>
    <p:sldId id="30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663300"/>
    <a:srgbClr val="FF0D0D"/>
    <a:srgbClr val="FFCC99"/>
    <a:srgbClr val="00CC66"/>
    <a:srgbClr val="ECF11B"/>
    <a:srgbClr val="009900"/>
    <a:srgbClr val="FFCC66"/>
    <a:srgbClr val="66FF99"/>
    <a:srgbClr val="CC66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719" autoAdjust="0"/>
    <p:restoredTop sz="94237" autoAdjust="0"/>
  </p:normalViewPr>
  <p:slideViewPr>
    <p:cSldViewPr>
      <p:cViewPr varScale="1">
        <p:scale>
          <a:sx n="71" d="100"/>
          <a:sy n="71" d="100"/>
        </p:scale>
        <p:origin x="-100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8B4D1F7-A2FE-4F83-9E74-FEA5EAAF00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EC04-5F8A-4D99-891C-867D36A18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6236E-E720-4EBF-876A-F737F4FCA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304F5-9223-4591-B0E8-570B86F295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7A4D-EF8D-4E6A-A614-CE1FE9273C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F51F-E3B1-460F-B8F1-B349523EA2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FBBD-F84B-4D1B-928E-58C48A558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24019-141F-447F-8D22-F8A6CFCF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683FC09-7C9D-48FA-ABD0-F85DBCF68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dt="0"/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3144672"/>
              </p:ext>
            </p:extLst>
          </p:nvPr>
        </p:nvGraphicFramePr>
        <p:xfrm>
          <a:off x="611560" y="1340768"/>
          <a:ext cx="8229600" cy="4386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59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Pojišťovnictví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Pojištění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osob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17. 12. 2012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 principy pojišťovnictví.  Materiál je určen pro žáky 3. ročníku obor gastronomie do předmětu „Ekonomika“. Slouží 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1324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6000" b="1" smtClean="0"/>
              <a:t>Pojištění osob</a:t>
            </a:r>
            <a:endParaRPr lang="cs-CZ" sz="6000" b="1" dirty="0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552" y="1628800"/>
            <a:ext cx="6629400" cy="2209800"/>
          </a:xfrm>
        </p:spPr>
        <p:txBody>
          <a:bodyPr/>
          <a:lstStyle/>
          <a:p>
            <a:r>
              <a:rPr lang="cs-CZ" b="1" dirty="0" smtClean="0"/>
              <a:t>pojišťovnictví</a:t>
            </a:r>
            <a:endParaRPr lang="cs-CZ" b="1" dirty="0"/>
          </a:p>
        </p:txBody>
      </p:sp>
      <p:pic>
        <p:nvPicPr>
          <p:cNvPr id="1027" name="Picture 3" descr="C:\Users\SSGaS04\AppData\Local\Microsoft\Windows\Temporary Internet Files\Content.IE5\RNKDOS7Z\MC900441739[1].pn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3265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SGaS04\AppData\Local\Microsoft\Windows\Temporary Internet Files\Content.IE5\RH0XOSY8\MC900438083[1].wmf"/>
          <p:cNvPicPr>
            <a:picLocks noChangeAspect="1" noChangeArrowheads="1"/>
          </p:cNvPicPr>
          <p:nvPr/>
        </p:nvPicPr>
        <p:blipFill rotWithShape="1"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85" r="20323"/>
          <a:stretch/>
        </p:blipFill>
        <p:spPr bwMode="auto">
          <a:xfrm>
            <a:off x="5254143" y="1356338"/>
            <a:ext cx="981635" cy="1463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628650" indent="-514350" fontAlgn="base"/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Pojištění osob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28650" indent="-514350" fontAlgn="base">
              <a:buClr>
                <a:schemeClr val="tx2"/>
              </a:buClr>
              <a:buFont typeface="+mj-lt"/>
              <a:buAutoNum type="arabicPeriod"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Úrazové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pojištění</a:t>
            </a:r>
          </a:p>
          <a:p>
            <a:pPr marL="114300" indent="0" fontAlgn="base">
              <a:buClr>
                <a:schemeClr val="tx2"/>
              </a:buClr>
              <a:buNone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38163" indent="-423863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je </a:t>
            </a:r>
            <a:r>
              <a:rPr lang="cs-CZ" sz="2800" dirty="0"/>
              <a:t>smrt úrazem, trvalé následky úrazu, doba nezbytného léčení tělesného poškození způsobeného </a:t>
            </a:r>
            <a:r>
              <a:rPr lang="cs-CZ" sz="2800" dirty="0" smtClean="0"/>
              <a:t>úrazem 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4098" name="Picture 2" descr="C:\Users\SSGaS04\AppData\Local\Microsoft\Windows\Temporary Internet Files\Content.IE5\RH0XOSY8\MC900056277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1146" y="4221088"/>
            <a:ext cx="1757477" cy="162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3608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628650" indent="-514350" fontAlgn="base"/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Pojištění osob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28650" indent="-514350" fontAlgn="base">
              <a:buClr>
                <a:schemeClr val="tx2"/>
              </a:buClr>
              <a:buFont typeface="+mj-lt"/>
              <a:buAutoNum type="arabicPeriod" startAt="2"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Životní pojištění</a:t>
            </a:r>
          </a:p>
          <a:p>
            <a:pPr marL="114300" indent="0" fontAlgn="base">
              <a:buClr>
                <a:schemeClr val="tx2"/>
              </a:buClr>
              <a:buNone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 2</a:t>
            </a:r>
            <a:r>
              <a:rPr lang="cs-CZ" sz="2800" dirty="0"/>
              <a:t> základní složky:</a:t>
            </a:r>
          </a:p>
          <a:p>
            <a:pPr lvl="1" fontAlgn="base">
              <a:buClr>
                <a:schemeClr val="tx2"/>
              </a:buClr>
              <a:buFont typeface="Wingdings" pitchFamily="2" charset="2"/>
              <a:buChar char="ü"/>
            </a:pPr>
            <a:r>
              <a:rPr lang="cs-CZ" sz="2800" dirty="0"/>
              <a:t>riziko smrti</a:t>
            </a:r>
          </a:p>
          <a:p>
            <a:pPr lvl="1" fontAlgn="base">
              <a:buClr>
                <a:schemeClr val="tx2"/>
              </a:buClr>
              <a:buFont typeface="Wingdings" pitchFamily="2" charset="2"/>
              <a:buChar char="ü"/>
            </a:pPr>
            <a:r>
              <a:rPr lang="cs-CZ" sz="2800" dirty="0"/>
              <a:t>riziko dožití sjednaného </a:t>
            </a:r>
            <a:r>
              <a:rPr lang="cs-CZ" sz="2800" dirty="0" smtClean="0"/>
              <a:t>věku (kapitálové životní pojištění)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3074" name="Picture 2" descr="C:\Users\SSGaS04\AppData\Local\Microsoft\Windows\Temporary Internet Files\Content.IE5\RNKDOS7Z\MC9004042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601544"/>
            <a:ext cx="14033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2632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75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628650" indent="-514350" fontAlgn="base"/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Pojištění osob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28650" indent="-514350" fontAlgn="base">
              <a:buClr>
                <a:schemeClr val="tx2"/>
              </a:buClr>
              <a:buFont typeface="+mj-lt"/>
              <a:buAutoNum type="arabicPeriod" startAt="3"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Důchodové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pojištění</a:t>
            </a:r>
          </a:p>
          <a:p>
            <a:pPr marL="114300" indent="0" fontAlgn="base">
              <a:buClr>
                <a:schemeClr val="tx2"/>
              </a:buClr>
              <a:buNone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38163" indent="-423863"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osoby </a:t>
            </a:r>
            <a:r>
              <a:rPr lang="cs-CZ" sz="2800" dirty="0"/>
              <a:t>účastné tohoto pojištění </a:t>
            </a:r>
            <a:r>
              <a:rPr lang="cs-CZ" sz="2800" dirty="0" smtClean="0"/>
              <a:t> jsou zabezpečeni </a:t>
            </a:r>
            <a:r>
              <a:rPr lang="cs-CZ" sz="2800" dirty="0"/>
              <a:t>v životních situacích </a:t>
            </a:r>
            <a:endParaRPr lang="cs-CZ" sz="2800" dirty="0" smtClean="0"/>
          </a:p>
          <a:p>
            <a:pPr marL="1475423" lvl="3" indent="-423863"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stáří</a:t>
            </a:r>
          </a:p>
          <a:p>
            <a:pPr marL="1475423" lvl="3" indent="-423863"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invalidita </a:t>
            </a:r>
          </a:p>
          <a:p>
            <a:pPr marL="1475423" lvl="3" indent="-423863"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 </a:t>
            </a:r>
            <a:r>
              <a:rPr lang="cs-CZ" sz="2800" dirty="0"/>
              <a:t>úmrtí </a:t>
            </a:r>
            <a:r>
              <a:rPr lang="cs-CZ" sz="2800" dirty="0" smtClean="0"/>
              <a:t>živitele</a:t>
            </a:r>
            <a:endParaRPr lang="cs-CZ" sz="2800" dirty="0"/>
          </a:p>
          <a:p>
            <a:pPr marL="538163" indent="-423863"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/>
              <a:t>součást sociálního zabezpečení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2050" name="Picture 2" descr="C:\Users\SSGaS04\AppData\Local\Microsoft\Windows\Temporary Internet Files\Content.IE5\QHP7GZDH\MC9002353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2956" y="3645024"/>
            <a:ext cx="1299284" cy="1504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1326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7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628650" indent="-514350" fontAlgn="base"/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Pojištění osob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28650" indent="-514350" fontAlgn="base">
              <a:buClr>
                <a:schemeClr val="tx2"/>
              </a:buClr>
              <a:buFont typeface="+mj-lt"/>
              <a:buAutoNum type="arabicPeriod" startAt="4"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Pojištění léčebných výloh v zahraničí</a:t>
            </a:r>
          </a:p>
          <a:p>
            <a:pPr marL="114300" indent="0" fontAlgn="base">
              <a:buClr>
                <a:schemeClr val="tx2"/>
              </a:buClr>
              <a:buNone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38163" indent="-423863"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/>
              <a:t>úhrada nezbytných nákladů na ošetření, </a:t>
            </a:r>
            <a:r>
              <a:rPr lang="cs-CZ" sz="2800" dirty="0" smtClean="0"/>
              <a:t>během </a:t>
            </a:r>
            <a:r>
              <a:rPr lang="cs-CZ" sz="2800" dirty="0"/>
              <a:t>pobytu v zahraničí v důsledku úrazu či </a:t>
            </a:r>
            <a:r>
              <a:rPr lang="cs-CZ" sz="2800" dirty="0" smtClean="0"/>
              <a:t>akutního </a:t>
            </a:r>
            <a:r>
              <a:rPr lang="cs-CZ" sz="2800" dirty="0"/>
              <a:t>projevu </a:t>
            </a:r>
            <a:r>
              <a:rPr lang="cs-CZ" sz="2800" dirty="0" smtClean="0"/>
              <a:t>nemoci</a:t>
            </a:r>
          </a:p>
          <a:p>
            <a:pPr marL="538163" indent="-423863" fontAlgn="base">
              <a:buClr>
                <a:schemeClr val="tx2"/>
              </a:buClr>
              <a:buFont typeface="Wingdings" pitchFamily="2" charset="2"/>
              <a:buChar char="q"/>
            </a:pP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1026" name="Picture 2" descr="C:\Users\SSGaS04\AppData\Local\Microsoft\Windows\Temporary Internet Files\Content.IE5\RH0XOSY8\MC900290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739753">
            <a:off x="5755077" y="4809349"/>
            <a:ext cx="793687" cy="1706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SGaS04\AppData\Local\Microsoft\Windows\Temporary Internet Files\Content.IE5\ER59DRMI\MC900198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105572"/>
            <a:ext cx="2372008" cy="2296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262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2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8061325" cy="4530725"/>
          </a:xfrm>
        </p:spPr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>
              <a:buClrTx/>
            </a:pPr>
            <a:r>
              <a:rPr lang="cs-CZ" sz="2800" i="1" dirty="0" smtClean="0"/>
              <a:t>Pojišťovnictví</a:t>
            </a:r>
            <a:r>
              <a:rPr lang="cs-CZ" sz="3200" i="1" dirty="0"/>
              <a:t> </a:t>
            </a:r>
            <a:r>
              <a:rPr lang="cs-CZ" sz="3200" dirty="0"/>
              <a:t> [online]. 2010 [cit. </a:t>
            </a:r>
            <a:r>
              <a:rPr lang="cs-CZ" sz="3200" dirty="0" smtClean="0"/>
              <a:t>2012-07-12]. </a:t>
            </a:r>
            <a:r>
              <a:rPr lang="cs-CZ" sz="3200" dirty="0"/>
              <a:t>Dostupné z: http://www.vysokeskoly.cz/maturitniotazky/ekonomika/pojistovnictvi/</a:t>
            </a:r>
          </a:p>
          <a:p>
            <a:pPr>
              <a:buClrTx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 marL="457200" indent="-457200">
              <a:spcBef>
                <a:spcPts val="0"/>
              </a:spcBef>
              <a:buClrTx/>
              <a:defRPr/>
            </a:pPr>
            <a:r>
              <a:rPr lang="cs-CZ" sz="3200" dirty="0"/>
              <a:t>http://office.microsoft.com Galerie Office, 17. 12. 2012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BF2B480D-2DA6-4D65-9EAC-E3F47DDDD3B2}" type="slidenum">
              <a:rPr lang="cs-CZ"/>
              <a:pPr/>
              <a:t>7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6445</TotalTime>
  <Words>185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Lékárna</vt:lpstr>
      <vt:lpstr>DIGITÁLNÍ UČEBNÍ MATERIÁL</vt:lpstr>
      <vt:lpstr>pojišťovnictví</vt:lpstr>
      <vt:lpstr>Pojištění osob</vt:lpstr>
      <vt:lpstr>Pojištění osob</vt:lpstr>
      <vt:lpstr>Pojištění osob</vt:lpstr>
      <vt:lpstr>Pojištění osob</vt:lpstr>
      <vt:lpstr>Literární zdroje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SSGaS04</cp:lastModifiedBy>
  <cp:revision>171</cp:revision>
  <cp:lastPrinted>1601-01-01T00:00:00Z</cp:lastPrinted>
  <dcterms:created xsi:type="dcterms:W3CDTF">2006-11-18T10:07:42Z</dcterms:created>
  <dcterms:modified xsi:type="dcterms:W3CDTF">2013-08-28T19:44:11Z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