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14"/>
  </p:notesMasterIdLst>
  <p:sldIdLst>
    <p:sldId id="309" r:id="rId2"/>
    <p:sldId id="256" r:id="rId3"/>
    <p:sldId id="318" r:id="rId4"/>
    <p:sldId id="326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01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3300"/>
    <a:srgbClr val="FF0D0D"/>
    <a:srgbClr val="FFCC99"/>
    <a:srgbClr val="00CC66"/>
    <a:srgbClr val="ECF11B"/>
    <a:srgbClr val="009900"/>
    <a:srgbClr val="FFCC66"/>
    <a:srgbClr val="66FF99"/>
    <a:srgbClr val="CC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237" autoAdjust="0"/>
  </p:normalViewPr>
  <p:slideViewPr>
    <p:cSldViewPr>
      <p:cViewPr varScale="1">
        <p:scale>
          <a:sx n="71" d="100"/>
          <a:sy n="71" d="100"/>
        </p:scale>
        <p:origin x="-10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cs-CZ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endParaRPr lang="cs-CZ"/>
          </a:p>
        </p:txBody>
      </p:sp>
      <p:sp>
        <p:nvSpPr>
          <p:cNvPr id="1054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endParaRPr lang="cs-CZ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fld id="{9A8E331E-0E44-44A8-92B0-D59AC74B370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876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8B4D1F7-A2FE-4F83-9E74-FEA5EAAF00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C1794-3483-4D37-8C2B-053E4FF9EA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9EC04-5F8A-4D99-891C-867D36A18C7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6236E-E720-4EBF-876A-F737F4FCA5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C2948-A677-443F-BBEC-FC3652DF98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DB23E-2CB7-4DC1-B44A-F765895B00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304F5-9223-4591-B0E8-570B86F29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B7A4D-EF8D-4E6A-A614-CE1FE9273C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EF51F-E3B1-460F-B8F1-B349523EA2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3FBBD-F84B-4D1B-928E-58C48A558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24019-141F-447F-8D22-F8A6CFCF7C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Vypracovala: Ing. Grosserová 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683FC09-7C9D-48FA-ABD0-F85DBCF683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77813"/>
            <a:ext cx="7931224" cy="918939"/>
          </a:xfrm>
        </p:spPr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0622020"/>
              </p:ext>
            </p:extLst>
          </p:nvPr>
        </p:nvGraphicFramePr>
        <p:xfrm>
          <a:off x="611560" y="1340768"/>
          <a:ext cx="8229600" cy="4386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VY_9_INOVACE_EKO</a:t>
                      </a:r>
                      <a:r>
                        <a:rPr lang="cs-CZ" sz="14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59</a:t>
                      </a:r>
                      <a:endParaRPr lang="cs-CZ" sz="140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47586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Ekonomika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Pojišťovnictví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Ostatní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pojištění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3.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</a:t>
                      </a:r>
                      <a:r>
                        <a:rPr lang="cs-CZ" sz="1400" b="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Lenka </a:t>
                      </a:r>
                      <a:r>
                        <a:rPr lang="cs-CZ" sz="1400" b="0" baseline="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Grosserová</a:t>
                      </a:r>
                      <a:endParaRPr lang="cs-CZ" sz="1400" b="0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1161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17. 12. 2012</a:t>
                      </a:r>
                    </a:p>
                  </a:txBody>
                  <a:tcPr/>
                </a:tc>
              </a:tr>
              <a:tr h="10636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s principy pojišťovnictví.  Materiál je určen pro žáky 3. ročníku obor gastronomie do předmětu „Ekonomika“. Slouží  k procvičení učiva na interaktivní tabuli.</a:t>
                      </a:r>
                      <a:endParaRPr lang="cs-CZ" sz="1400" b="0" dirty="0" smtClean="0">
                        <a:solidFill>
                          <a:schemeClr val="bg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3132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>
            <a:normAutofit fontScale="92500" lnSpcReduction="10000"/>
          </a:bodyPr>
          <a:lstStyle/>
          <a:p>
            <a:fld id="{60817E39-CCF2-4537-97B1-96DCDCCA3003}" type="slidenum">
              <a:rPr lang="cs-CZ"/>
              <a:pPr/>
              <a:t>2</a:t>
            </a:fld>
            <a:endParaRPr lang="cs-CZ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6000" b="1" dirty="0" smtClean="0"/>
              <a:t>Ostatní pojištění</a:t>
            </a:r>
            <a:endParaRPr lang="cs-CZ" sz="6000" b="1" dirty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1628800"/>
            <a:ext cx="6629400" cy="2209800"/>
          </a:xfrm>
        </p:spPr>
        <p:txBody>
          <a:bodyPr/>
          <a:lstStyle/>
          <a:p>
            <a:r>
              <a:rPr lang="cs-CZ" b="1" dirty="0" smtClean="0"/>
              <a:t>pojišťovnictví</a:t>
            </a:r>
            <a:endParaRPr lang="cs-CZ" b="1" dirty="0"/>
          </a:p>
        </p:txBody>
      </p:sp>
      <p:pic>
        <p:nvPicPr>
          <p:cNvPr id="1027" name="Picture 3" descr="C:\Users\SSGaS04\AppData\Local\Microsoft\Windows\Temporary Internet Files\Content.IE5\RNKDOS7Z\MC900441739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265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SGaS04\AppData\Local\Microsoft\Windows\Temporary Internet Files\Content.IE5\RH0XOSY8\MC900438083[1].wmf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5" r="20323"/>
          <a:stretch/>
        </p:blipFill>
        <p:spPr bwMode="auto">
          <a:xfrm>
            <a:off x="5254143" y="1356338"/>
            <a:ext cx="981635" cy="146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538163" indent="-423863" fontAlgn="base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zahrnují různá rizika plynoucí </a:t>
            </a:r>
          </a:p>
          <a:p>
            <a:pPr marL="114300" indent="0" fontAlgn="base">
              <a:buClr>
                <a:schemeClr val="tx2"/>
              </a:buClr>
              <a:buNone/>
            </a:pPr>
            <a:r>
              <a:rPr lang="cs-CZ" sz="2800" dirty="0"/>
              <a:t> </a:t>
            </a:r>
            <a:r>
              <a:rPr lang="cs-CZ" sz="2800" dirty="0" smtClean="0"/>
              <a:t>    z  podnikatelských aktivit</a:t>
            </a:r>
            <a:br>
              <a:rPr lang="cs-CZ" sz="2800" dirty="0" smtClean="0"/>
            </a:br>
            <a:endParaRPr lang="cs-CZ" sz="2800" dirty="0" smtClean="0"/>
          </a:p>
          <a:p>
            <a:pPr marL="538163" indent="-423863" fontAlgn="base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 fontAlgn="base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/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dirty="0" smtClean="0"/>
          </a:p>
          <a:p>
            <a:pPr marL="538163" indent="-423863" fontAlgn="base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kombinací jednotlivých druhů lze zajistit téměř komplexní pojištění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7170" name="Picture 2" descr="C:\Users\SSGaS04\AppData\Local\Microsoft\Windows\Temporary Internet Files\Content.IE5\QHP7GZDH\MC9002940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64904"/>
            <a:ext cx="1070762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60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Živelní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/>
              <a:t>movité a nemovité věci ve vlastnictví podnikatelských </a:t>
            </a:r>
            <a:r>
              <a:rPr lang="cs-CZ" sz="2800" dirty="0" smtClean="0"/>
              <a:t>subjektů</a:t>
            </a:r>
          </a:p>
          <a:p>
            <a:pPr marL="114300" indent="0">
              <a:buClr>
                <a:schemeClr val="tx2"/>
              </a:buClr>
              <a:buNone/>
            </a:pPr>
            <a:endParaRPr lang="cs-CZ" sz="2800" dirty="0"/>
          </a:p>
          <a:p>
            <a:pPr marL="114300" indent="0">
              <a:buClr>
                <a:schemeClr val="tx2"/>
              </a:buClr>
              <a:buNone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/>
              <a:t>zahrnuje </a:t>
            </a:r>
            <a:r>
              <a:rPr lang="cs-CZ" sz="2800" dirty="0" smtClean="0"/>
              <a:t> </a:t>
            </a:r>
            <a:r>
              <a:rPr lang="cs-CZ" sz="2800" dirty="0"/>
              <a:t>požár, blesk, záplavu atd.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026" name="Picture 2" descr="C:\Users\SSGaS04\AppData\Local\Microsoft\Windows\Temporary Internet Files\Content.IE5\RNKDOS7Z\MC900440407[1]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94116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SGaS04\AppData\Local\Microsoft\Windows\Temporary Internet Files\Content.IE5\RH0XOSY8\MC9004417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06896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3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2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krádeží vloupáním nebo loupežným přepadením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movité věci </a:t>
            </a:r>
            <a:r>
              <a:rPr lang="cs-CZ" sz="2800" dirty="0"/>
              <a:t>ve vlastnictví </a:t>
            </a:r>
            <a:r>
              <a:rPr lang="cs-CZ" sz="2800" dirty="0" smtClean="0"/>
              <a:t>podnikatelských subjektů, zásoby, stavební součásti budov</a:t>
            </a:r>
          </a:p>
          <a:p>
            <a:pPr marL="114300" indent="0">
              <a:buClr>
                <a:schemeClr val="tx2"/>
              </a:buClr>
              <a:buNone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/>
              <a:t>vandalismus, </a:t>
            </a:r>
            <a:r>
              <a:rPr lang="cs-CZ" sz="2800" dirty="0" smtClean="0"/>
              <a:t>krádež </a:t>
            </a:r>
            <a:r>
              <a:rPr lang="cs-CZ" sz="2800" dirty="0"/>
              <a:t>vloupáním</a:t>
            </a:r>
            <a:r>
              <a:rPr lang="cs-CZ" sz="2800" dirty="0" smtClean="0"/>
              <a:t>, loupežné přepadení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2050" name="Picture 2" descr="C:\Users\SSGaS04\AppData\Local\Microsoft\Windows\Temporary Internet Files\Content.IE5\ER59DRMI\MC900432493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593772"/>
            <a:ext cx="184150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18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 lnSpcReduction="10000"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3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přepravovaného nákladu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/>
              <a:t>škody na věcech poškozených </a:t>
            </a:r>
            <a:r>
              <a:rPr lang="cs-CZ" sz="2800" dirty="0" smtClean="0"/>
              <a:t>při dopravě</a:t>
            </a:r>
            <a:r>
              <a:rPr lang="cs-CZ" sz="2800" dirty="0"/>
              <a:t>, a to živelní událostí, </a:t>
            </a:r>
            <a:endParaRPr lang="cs-CZ" sz="2800" dirty="0" smtClean="0"/>
          </a:p>
          <a:p>
            <a:pPr marL="114300" indent="0">
              <a:buClr>
                <a:schemeClr val="tx2"/>
              </a:buClr>
              <a:buNone/>
            </a:pPr>
            <a:r>
              <a:rPr lang="cs-CZ" sz="2800" dirty="0"/>
              <a:t> </a:t>
            </a:r>
            <a:r>
              <a:rPr lang="cs-CZ" sz="2800" dirty="0" smtClean="0"/>
              <a:t>    havárií </a:t>
            </a:r>
            <a:r>
              <a:rPr lang="cs-CZ" sz="2800" dirty="0"/>
              <a:t>vozidla nebo </a:t>
            </a:r>
            <a:r>
              <a:rPr lang="cs-CZ" sz="2800" dirty="0" smtClean="0"/>
              <a:t>odcizením</a:t>
            </a:r>
          </a:p>
          <a:p>
            <a:pPr marL="114300" indent="0">
              <a:buClr>
                <a:schemeClr val="tx2"/>
              </a:buClr>
              <a:buNone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přepravy</a:t>
            </a:r>
            <a:r>
              <a:rPr lang="cs-CZ" sz="2800" dirty="0"/>
              <a:t> </a:t>
            </a:r>
            <a:r>
              <a:rPr lang="cs-CZ" sz="2800" dirty="0" smtClean="0"/>
              <a:t>jednorázové </a:t>
            </a:r>
            <a:r>
              <a:rPr lang="cs-CZ" sz="2800" dirty="0"/>
              <a:t>i všechny přepravy konané </a:t>
            </a:r>
            <a:r>
              <a:rPr lang="cs-CZ" sz="2800" dirty="0" smtClean="0"/>
              <a:t>v </a:t>
            </a:r>
            <a:r>
              <a:rPr lang="cs-CZ" sz="2800" dirty="0"/>
              <a:t>průběhu doby trvání pojištění.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3074" name="Picture 2" descr="C:\Users\SSGaS04\AppData\Local\Microsoft\Windows\Temporary Internet Files\Content.IE5\ER59DRMI\MC900359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36912"/>
            <a:ext cx="1611322" cy="153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20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4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strojů a elektronických zařízení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strojů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elektronických zařízení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stavebně-montážní pojištění na všechna rizika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zásob potravin v chladících       a mrazících zařízeních</a:t>
            </a:r>
          </a:p>
          <a:p>
            <a:endParaRPr lang="cs-CZ" sz="2800" b="1" i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4098" name="Picture 2" descr="C:\Users\SSGaS04\AppData\Local\Microsoft\Windows\Temporary Internet Files\Content.IE5\RH0XOSY8\MC9003182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229200"/>
            <a:ext cx="1648663" cy="12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21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4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přerušení provozu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živelního přerušení provozu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strojního přerušení provozu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122" name="Picture 2" descr="C:\Users\SSGaS04\AppData\Local\Microsoft\Windows\Temporary Internet Files\Content.IE5\ER59DRMI\MC900312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607" y="4102058"/>
            <a:ext cx="1815998" cy="116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SGaS04\AppData\Local\Microsoft\Windows\Temporary Internet Files\Content.IE5\RH0XOSY8\MC9003348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682245"/>
            <a:ext cx="1832458" cy="92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SGaS04\AppData\Local\Microsoft\Windows\Temporary Internet Files\Content.IE5\RNKDOS7Z\MC9003609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886" y="4193181"/>
            <a:ext cx="970178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21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5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odpovědnosti za škodu</a:t>
            </a: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odpovědnosti </a:t>
            </a:r>
            <a:r>
              <a:rPr lang="cs-CZ" sz="2800" dirty="0"/>
              <a:t>za škodu fyzických a právnických </a:t>
            </a:r>
            <a:r>
              <a:rPr lang="cs-CZ" sz="2800" dirty="0" smtClean="0"/>
              <a:t>osob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profesní odpovědnosti za škodu projekčních, konstrukčních a poradenských odborných činností autorizovaných osob ve stavebnictví </a:t>
            </a:r>
          </a:p>
          <a:p>
            <a:pPr marL="114300" indent="0">
              <a:buClr>
                <a:schemeClr val="tx2"/>
              </a:buClr>
              <a:buNone/>
            </a:pPr>
            <a:r>
              <a:rPr lang="cs-CZ" sz="2800" dirty="0"/>
              <a:t> </a:t>
            </a:r>
            <a:r>
              <a:rPr lang="cs-CZ" sz="2800" dirty="0" smtClean="0"/>
              <a:t>   a strojírenství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14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</a:t>
            </a:r>
            <a:r>
              <a:rPr lang="cs-CZ" sz="2800" dirty="0"/>
              <a:t>odpovědnosti za škodu silničního </a:t>
            </a:r>
            <a:r>
              <a:rPr lang="cs-CZ" sz="2800" dirty="0" smtClean="0"/>
              <a:t>dopravce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</a:t>
            </a:r>
            <a:r>
              <a:rPr lang="cs-CZ" sz="2800" dirty="0"/>
              <a:t>profesní odpovědnosti za škodu auditorů, daňových poradců a </a:t>
            </a:r>
            <a:r>
              <a:rPr lang="cs-CZ" sz="2800" dirty="0" smtClean="0"/>
              <a:t>účetních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pojištění </a:t>
            </a:r>
            <a:r>
              <a:rPr lang="cs-CZ" sz="2800" dirty="0"/>
              <a:t>odpovědnosti za škodu způsobenou vadou </a:t>
            </a:r>
            <a:r>
              <a:rPr lang="cs-CZ" sz="2800" dirty="0" smtClean="0"/>
              <a:t>výrobku, atd.</a:t>
            </a:r>
            <a:endParaRPr lang="cs-CZ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87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SGaS04\AppData\Local\Microsoft\Windows\Temporary Internet Files\Content.IE5\ER59DRMI\MC90044131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28650" indent="-514350" fontAlgn="base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PODNIKATELSKÝCH,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PRůMYSLOVÝCH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 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ZEMĚDĚLSKÝCH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RIZIK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349079"/>
          </a:xfrm>
        </p:spPr>
        <p:txBody>
          <a:bodyPr>
            <a:normAutofit/>
          </a:bodyPr>
          <a:lstStyle/>
          <a:p>
            <a:pPr marL="628650" indent="-514350" fontAlgn="base">
              <a:buClr>
                <a:schemeClr val="tx2"/>
              </a:buClr>
              <a:buFont typeface="+mj-lt"/>
              <a:buAutoNum type="arabicPeriod" startAt="6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úvěrové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 fontAlgn="base">
              <a:buClr>
                <a:schemeClr val="tx2"/>
              </a:buCl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 smtClean="0"/>
              <a:t>krytí </a:t>
            </a:r>
            <a:r>
              <a:rPr lang="cs-CZ" sz="2800" dirty="0"/>
              <a:t>důsledků nesplacení poskytnutého </a:t>
            </a:r>
            <a:r>
              <a:rPr lang="cs-CZ" sz="2800" dirty="0" smtClean="0"/>
              <a:t>úvěru</a:t>
            </a:r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628650" indent="-514350">
              <a:buClr>
                <a:schemeClr val="tx2"/>
              </a:buClr>
              <a:buFont typeface="+mj-lt"/>
              <a:buAutoNum type="arabicPeriod" startAt="7"/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Pojištění zemědělských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rizik</a:t>
            </a:r>
          </a:p>
          <a:p>
            <a:pPr>
              <a:buClr>
                <a:schemeClr val="tx2"/>
              </a:buClr>
              <a:buFont typeface="Wingdings" pitchFamily="2" charset="2"/>
              <a:buChar char="q"/>
            </a:pPr>
            <a:r>
              <a:rPr lang="cs-CZ" sz="2800" dirty="0"/>
              <a:t> </a:t>
            </a:r>
            <a:r>
              <a:rPr lang="cs-CZ" sz="2800" dirty="0" smtClean="0"/>
              <a:t> pojištění </a:t>
            </a:r>
            <a:r>
              <a:rPr lang="cs-CZ" sz="2800" dirty="0"/>
              <a:t>plodin a zemědělských zvířat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14300" indent="0">
              <a:buClr>
                <a:schemeClr val="tx2"/>
              </a:buClr>
              <a:buNone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  <a:p>
            <a:pPr marL="538163" indent="-423863">
              <a:buClr>
                <a:schemeClr val="tx2"/>
              </a:buClr>
              <a:buFont typeface="Wingdings" pitchFamily="2" charset="2"/>
              <a:buChar char="q"/>
            </a:pPr>
            <a:endParaRPr lang="cs-CZ" sz="2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DCDB23E-2CB7-4DC1-B44A-F765895B0008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49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Literární zdroje</a:t>
            </a:r>
            <a:endParaRPr lang="cs-CZ" b="1" dirty="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628775"/>
            <a:ext cx="8061325" cy="4530725"/>
          </a:xfrm>
        </p:spPr>
        <p:txBody>
          <a:bodyPr>
            <a:normAutofit fontScale="77500" lnSpcReduction="20000"/>
          </a:bodyPr>
          <a:lstStyle/>
          <a:p>
            <a:pPr>
              <a:buClrTx/>
            </a:pPr>
            <a:r>
              <a:rPr lang="cs-CZ" sz="3200" dirty="0" smtClean="0"/>
              <a:t>Švarcová</a:t>
            </a:r>
            <a:r>
              <a:rPr lang="cs-CZ" sz="3200" dirty="0"/>
              <a:t>, J. a kol. Ekonomie – stručný přehled, </a:t>
            </a:r>
            <a:r>
              <a:rPr lang="cs-CZ" sz="3200" dirty="0" smtClean="0"/>
              <a:t>2012/2013. </a:t>
            </a:r>
            <a:r>
              <a:rPr lang="cs-CZ" sz="3200" dirty="0"/>
              <a:t>Zlín, CEED </a:t>
            </a:r>
            <a:r>
              <a:rPr lang="cs-CZ" sz="3200" dirty="0" smtClean="0"/>
              <a:t>2012 ISBN 978-80-8730-116-6</a:t>
            </a:r>
          </a:p>
          <a:p>
            <a:pPr>
              <a:buClrTx/>
            </a:pPr>
            <a:r>
              <a:rPr lang="cs-CZ" sz="2800" i="1" dirty="0" smtClean="0"/>
              <a:t>Pojišťovnictví</a:t>
            </a:r>
            <a:r>
              <a:rPr lang="cs-CZ" sz="3200" i="1" dirty="0"/>
              <a:t> </a:t>
            </a:r>
            <a:r>
              <a:rPr lang="cs-CZ" sz="3200" dirty="0"/>
              <a:t> [online]. 2010 [cit. </a:t>
            </a:r>
            <a:r>
              <a:rPr lang="cs-CZ" sz="3200" dirty="0" smtClean="0"/>
              <a:t>2012-07-12]. </a:t>
            </a:r>
            <a:r>
              <a:rPr lang="cs-CZ" sz="3200" dirty="0"/>
              <a:t>Dostupné z: http://www.vysokeskoly.cz/maturitniotazky/ekonomika/pojistovnictvi</a:t>
            </a:r>
            <a:r>
              <a:rPr lang="cs-CZ" sz="3200" dirty="0" smtClean="0"/>
              <a:t>/</a:t>
            </a:r>
          </a:p>
          <a:p>
            <a:pPr>
              <a:buClrTx/>
            </a:pPr>
            <a:r>
              <a:rPr lang="cs-CZ" sz="2800" i="1" dirty="0" smtClean="0"/>
              <a:t>Přehled podnikatelských rizik</a:t>
            </a:r>
            <a:r>
              <a:rPr lang="cs-CZ" sz="3200" dirty="0"/>
              <a:t> [online]. 2010 [cit. 2012-07-12]. Dostupné z: </a:t>
            </a:r>
            <a:r>
              <a:rPr lang="cs-CZ" dirty="0"/>
              <a:t>http://www.ipodnikatel.cz/Pojisteni/prehled-pojisteni-podnikatelskych-rizik.html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Obrázky:</a:t>
            </a:r>
          </a:p>
          <a:p>
            <a:pPr marL="457200" indent="-457200">
              <a:spcBef>
                <a:spcPts val="0"/>
              </a:spcBef>
              <a:buClrTx/>
              <a:defRPr/>
            </a:pPr>
            <a:r>
              <a:rPr lang="cs-CZ" sz="3200" dirty="0"/>
              <a:t>http://office.microsoft.com Galerie Office, 17. 12. 2012</a:t>
            </a:r>
          </a:p>
          <a:p>
            <a:pPr marL="0" indent="0">
              <a:buNone/>
            </a:pPr>
            <a:endParaRPr lang="cs-CZ" sz="320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BF2B480D-2DA6-4D65-9EAC-E3F47DDDD3B2}" type="slidenum">
              <a:rPr lang="cs-CZ"/>
              <a:pPr/>
              <a:t>12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6482</TotalTime>
  <Words>353</Words>
  <Application>Microsoft Office PowerPoint</Application>
  <PresentationFormat>Předvádění na obrazovce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Lékárna</vt:lpstr>
      <vt:lpstr>DIGITÁLNÍ UČEBNÍ MATERIÁL</vt:lpstr>
      <vt:lpstr>pojišťovnictví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POJIŠTĚNÍ PODNIKATELSKÝCH,  PRůMYSLOVÝCH A ZEMĚDĚLSKÝCH RIZIK</vt:lpstr>
      <vt:lpstr>Literární zdroje</vt:lpstr>
    </vt:vector>
  </TitlesOfParts>
  <Company>SOU a OU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Kabinet VT</dc:creator>
  <cp:lastModifiedBy>SSGaS04</cp:lastModifiedBy>
  <cp:revision>174</cp:revision>
  <cp:lastPrinted>1601-01-01T00:00:00Z</cp:lastPrinted>
  <dcterms:created xsi:type="dcterms:W3CDTF">2006-11-18T10:07:42Z</dcterms:created>
  <dcterms:modified xsi:type="dcterms:W3CDTF">2013-08-28T19:47:06Z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5</vt:i4>
  </property>
</Properties>
</file>