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94" autoAdjust="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.jpe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2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0.jpe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4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3.jpeg"/><Relationship Id="rId9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935262372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20.3.2012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VY_52_INOVACE_37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TŘÍDĚNÍ ŽIVÝCH ORGANISMŮ</a:t>
                      </a:r>
                    </a:p>
                    <a:p>
                      <a:r>
                        <a:rPr lang="cs-CZ" dirty="0" smtClean="0"/>
                        <a:t>Prezentace žáky seznamuje s tříděním živých organismů, přehledně</a:t>
                      </a:r>
                      <a:r>
                        <a:rPr lang="cs-CZ" baseline="0" dirty="0" smtClean="0"/>
                        <a:t> uvádí </a:t>
                      </a:r>
                      <a:r>
                        <a:rPr lang="cs-CZ" dirty="0" smtClean="0"/>
                        <a:t>typické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znaky</a:t>
                      </a:r>
                      <a:r>
                        <a:rPr lang="cs-CZ" baseline="0" dirty="0" smtClean="0"/>
                        <a:t> j</a:t>
                      </a:r>
                      <a:r>
                        <a:rPr lang="cs-CZ" dirty="0" smtClean="0"/>
                        <a:t>ednotlivých skupin. Může sloužit i k samostatnému zápisu učiva.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Prezentace – výklad učiva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-18256" y="32169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814342"/>
            <a:ext cx="1043608" cy="104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         ŽIVÉ </a:t>
            </a:r>
            <a:r>
              <a:rPr lang="cs-CZ" dirty="0" smtClean="0"/>
              <a:t>ORGANISMY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22707" y="1453605"/>
            <a:ext cx="4040188" cy="2911499"/>
          </a:xfrm>
        </p:spPr>
        <p:txBody>
          <a:bodyPr>
            <a:normAutofit fontScale="32500" lnSpcReduction="20000"/>
          </a:bodyPr>
          <a:lstStyle/>
          <a:p>
            <a:endParaRPr lang="cs-CZ" dirty="0" smtClean="0"/>
          </a:p>
          <a:p>
            <a:pPr marL="285750" indent="-285750">
              <a:lnSpc>
                <a:spcPct val="170000"/>
              </a:lnSpc>
              <a:buFont typeface="Arial" pitchFamily="34" charset="0"/>
              <a:buChar char="•"/>
            </a:pPr>
            <a:r>
              <a:rPr lang="cs-CZ" sz="8000" dirty="0" smtClean="0"/>
              <a:t>MIKROORGANISMY</a:t>
            </a:r>
          </a:p>
          <a:p>
            <a:pPr marL="285750" indent="-285750">
              <a:lnSpc>
                <a:spcPct val="170000"/>
              </a:lnSpc>
              <a:buFont typeface="Arial" pitchFamily="34" charset="0"/>
              <a:buChar char="•"/>
            </a:pPr>
            <a:r>
              <a:rPr lang="cs-CZ" sz="8000" dirty="0" smtClean="0"/>
              <a:t>HOUBY</a:t>
            </a:r>
          </a:p>
          <a:p>
            <a:pPr marL="285750" indent="-285750">
              <a:lnSpc>
                <a:spcPct val="170000"/>
              </a:lnSpc>
              <a:buFont typeface="Arial" pitchFamily="34" charset="0"/>
              <a:buChar char="•"/>
            </a:pPr>
            <a:r>
              <a:rPr lang="cs-CZ" sz="8000" dirty="0" smtClean="0"/>
              <a:t>ROSTLINY</a:t>
            </a:r>
          </a:p>
          <a:p>
            <a:pPr marL="285750" indent="-285750">
              <a:lnSpc>
                <a:spcPct val="170000"/>
              </a:lnSpc>
              <a:buFont typeface="Arial" pitchFamily="34" charset="0"/>
              <a:buChar char="•"/>
            </a:pPr>
            <a:r>
              <a:rPr lang="cs-CZ" sz="8000" dirty="0" smtClean="0"/>
              <a:t>ŽIVOČICHOVÉ</a:t>
            </a:r>
            <a:endParaRPr lang="cs-CZ" sz="80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620" y="4441722"/>
            <a:ext cx="2843772" cy="2132830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7902624" y="3068960"/>
            <a:ext cx="1439143" cy="40205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Obrázek 1</a:t>
            </a:r>
            <a:endParaRPr lang="cs-CZ" sz="1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222153"/>
            <a:ext cx="2988322" cy="224124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403410"/>
            <a:ext cx="3131841" cy="2348881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" name="Zástupný symbol pro obsah 7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6" t="4379" r="7822" b="6167"/>
          <a:stretch/>
        </p:blipFill>
        <p:spPr>
          <a:xfrm>
            <a:off x="7242017" y="1052736"/>
            <a:ext cx="1685517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29292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809608"/>
            <a:ext cx="1043608" cy="104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MIKROORGANISMY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88032" y="1472291"/>
            <a:ext cx="4283968" cy="521643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ejjednodušší organismy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ouhým okem neviditelné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yskytují se všude kolem nás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j</a:t>
            </a:r>
            <a:r>
              <a:rPr lang="cs-CZ" dirty="0" smtClean="0"/>
              <a:t>sou užitečné (střevní bakterie)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 i škodlivé (bakterie způsobující angínu, sinice ve vodě)</a:t>
            </a:r>
          </a:p>
          <a:p>
            <a:endParaRPr lang="cs-CZ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BAKTERIE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SINICE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OSTATNÍ </a:t>
            </a:r>
          </a:p>
          <a:p>
            <a:r>
              <a:rPr lang="cs-CZ" dirty="0" smtClean="0"/>
              <a:t>MIKROORGANISMY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7078369" y="4437112"/>
            <a:ext cx="1631623" cy="581569"/>
          </a:xfrm>
        </p:spPr>
        <p:txBody>
          <a:bodyPr>
            <a:normAutofit/>
          </a:bodyPr>
          <a:lstStyle/>
          <a:p>
            <a:r>
              <a:rPr lang="cs-CZ" sz="1600" b="0" dirty="0" smtClean="0"/>
              <a:t>Obrázek 1</a:t>
            </a:r>
            <a:endParaRPr lang="cs-CZ" sz="1600" b="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32365" y="6331437"/>
            <a:ext cx="1017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Obrázek 2</a:t>
            </a:r>
            <a:endParaRPr lang="cs-CZ" sz="16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6" t="4379" r="7822" b="6167"/>
          <a:stretch/>
        </p:blipFill>
        <p:spPr>
          <a:xfrm>
            <a:off x="6084168" y="1700808"/>
            <a:ext cx="2259278" cy="2895600"/>
          </a:xfrm>
        </p:spPr>
      </p:pic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03" t="21755" r="17278" b="21511"/>
          <a:stretch/>
        </p:blipFill>
        <p:spPr>
          <a:xfrm>
            <a:off x="4661859" y="4483699"/>
            <a:ext cx="1887900" cy="1842655"/>
          </a:xfrm>
        </p:spPr>
      </p:pic>
    </p:spTree>
    <p:extLst>
      <p:ext uri="{BB962C8B-B14F-4D97-AF65-F5344CB8AC3E}">
        <p14:creationId xmlns:p14="http://schemas.microsoft.com/office/powerpoint/2010/main" val="95072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7" r="11794"/>
          <a:stretch/>
        </p:blipFill>
        <p:spPr>
          <a:xfrm>
            <a:off x="4427984" y="4700041"/>
            <a:ext cx="2272146" cy="2157959"/>
          </a:xfrm>
        </p:spPr>
      </p:pic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682" y="5888636"/>
            <a:ext cx="969318" cy="96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                 HOUBY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453175"/>
            <a:ext cx="4067944" cy="4640121"/>
          </a:xfrm>
        </p:spPr>
        <p:txBody>
          <a:bodyPr anchor="ctr">
            <a:noAutofit/>
          </a:bodyPr>
          <a:lstStyle/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neobsahují zelené barvivo -  chlorofyl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nepohybují se z místa na místo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vyživují se z různých zbytků v půdě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jsou užitečné (kynutí pečiva, alkoholové kvašení, léky, potraviny)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 smtClean="0"/>
              <a:t>i škodlivé (otravy, hniloby potravin, plísně)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3"/>
          <a:stretch/>
        </p:blipFill>
        <p:spPr>
          <a:xfrm>
            <a:off x="4139952" y="2636912"/>
            <a:ext cx="2257463" cy="2071139"/>
          </a:xfr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005" y="476672"/>
            <a:ext cx="3012390" cy="225929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551758" y="2937775"/>
            <a:ext cx="2664297" cy="29731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algn="just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</a:rPr>
              <a:t>HOUBY JEDLÉ </a:t>
            </a:r>
          </a:p>
          <a:p>
            <a:pPr marL="285750" lvl="0" indent="-285750" algn="just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</a:rPr>
              <a:t>HOUBY JEDOVATÉ</a:t>
            </a:r>
          </a:p>
          <a:p>
            <a:pPr marL="285750" lvl="0" indent="-285750" algn="just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</a:rPr>
              <a:t>MIKROSKOPICKÉ HOUBY</a:t>
            </a:r>
          </a:p>
          <a:p>
            <a:pPr marL="742950" lvl="1" indent="-285750" algn="just">
              <a:spcBef>
                <a:spcPct val="20000"/>
              </a:spcBef>
              <a:buFont typeface="Courier New" pitchFamily="49" charset="0"/>
              <a:buChar char="o"/>
            </a:pPr>
            <a:r>
              <a:rPr lang="cs-CZ" sz="2400" b="1" dirty="0">
                <a:solidFill>
                  <a:prstClr val="black"/>
                </a:solidFill>
              </a:rPr>
              <a:t>PLÍSNĚ</a:t>
            </a:r>
          </a:p>
          <a:p>
            <a:pPr marL="742950" lvl="1" indent="-285750" algn="just">
              <a:spcBef>
                <a:spcPct val="20000"/>
              </a:spcBef>
              <a:buFont typeface="Courier New" pitchFamily="49" charset="0"/>
              <a:buChar char="o"/>
            </a:pPr>
            <a:r>
              <a:rPr lang="cs-CZ" sz="2400" b="1" dirty="0">
                <a:solidFill>
                  <a:prstClr val="black"/>
                </a:solidFill>
              </a:rPr>
              <a:t>KVASINKY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3180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22566" y="29543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6354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95433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       ROSTLINY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2566" y="1916116"/>
            <a:ext cx="4684297" cy="2376264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obsahují zelené barvivo -  chlorofyl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epohybují se z místa na místo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ýživa: ze slunečního záření +vody a oxidu uhličitého v procesu zvaném FOTOSYNTÉZA</a:t>
            </a:r>
          </a:p>
          <a:p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863558"/>
            <a:ext cx="1602178" cy="2136237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329" y="764704"/>
            <a:ext cx="3334671" cy="2618989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164235"/>
            <a:ext cx="2236497" cy="167737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3"/>
          <a:stretch/>
        </p:blipFill>
        <p:spPr>
          <a:xfrm>
            <a:off x="22566" y="5176805"/>
            <a:ext cx="1960404" cy="16648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27"/>
          <a:stretch/>
        </p:blipFill>
        <p:spPr>
          <a:xfrm>
            <a:off x="6588224" y="3503608"/>
            <a:ext cx="2436572" cy="166062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347864" y="4152783"/>
            <a:ext cx="2736304" cy="25299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</a:rPr>
              <a:t>NEKVETOUCÍ = VÝTRUSNÉ</a:t>
            </a: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</a:rPr>
              <a:t>KVETOUCÍ = SEMENNÉ</a:t>
            </a:r>
          </a:p>
          <a:p>
            <a:pPr marL="1257300" lvl="2" indent="-342900">
              <a:spcBef>
                <a:spcPct val="20000"/>
              </a:spcBef>
              <a:buFont typeface="Courier New" pitchFamily="49" charset="0"/>
              <a:buChar char="o"/>
            </a:pPr>
            <a:r>
              <a:rPr lang="cs-CZ" sz="2400" b="1" dirty="0">
                <a:solidFill>
                  <a:prstClr val="black"/>
                </a:solidFill>
              </a:rPr>
              <a:t>BYLINY</a:t>
            </a:r>
          </a:p>
          <a:p>
            <a:pPr marL="1257300" lvl="2" indent="-342900">
              <a:spcBef>
                <a:spcPct val="20000"/>
              </a:spcBef>
              <a:buFont typeface="Courier New" pitchFamily="49" charset="0"/>
              <a:buChar char="o"/>
            </a:pPr>
            <a:r>
              <a:rPr lang="cs-CZ" sz="2400" b="1" dirty="0">
                <a:solidFill>
                  <a:prstClr val="black"/>
                </a:solidFill>
              </a:rPr>
              <a:t>DŘEVINY</a:t>
            </a:r>
          </a:p>
        </p:txBody>
      </p:sp>
    </p:spTree>
    <p:extLst>
      <p:ext uri="{BB962C8B-B14F-4D97-AF65-F5344CB8AC3E}">
        <p14:creationId xmlns:p14="http://schemas.microsoft.com/office/powerpoint/2010/main" val="86227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46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923" y="5816627"/>
            <a:ext cx="1041323" cy="104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ŽIVOČICHOVÉ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246" y="1453176"/>
            <a:ext cx="5228386" cy="5589239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600" dirty="0" smtClean="0"/>
              <a:t>aktivně se pohybují z místa na místo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600" dirty="0"/>
              <a:t>ž</a:t>
            </a:r>
            <a:r>
              <a:rPr lang="cs-CZ" sz="3600" dirty="0" smtClean="0"/>
              <a:t>iví se jinými organismy – rostlinami, živočichy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600" dirty="0" smtClean="0"/>
          </a:p>
          <a:p>
            <a:endParaRPr lang="cs-CZ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3800" dirty="0" smtClean="0"/>
              <a:t>BEZOBRATLÍ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3800" dirty="0"/>
              <a:t>n</a:t>
            </a:r>
            <a:r>
              <a:rPr lang="cs-CZ" sz="3800" dirty="0" smtClean="0"/>
              <a:t>emají kostru, jen tělní obaly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3800" dirty="0"/>
              <a:t>n</a:t>
            </a:r>
            <a:r>
              <a:rPr lang="cs-CZ" sz="3800" dirty="0" smtClean="0"/>
              <a:t>ejpočetnější třídou HMYZ</a:t>
            </a:r>
          </a:p>
          <a:p>
            <a:endParaRPr lang="cs-CZ" sz="38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3800" dirty="0" smtClean="0"/>
              <a:t>OBRATLOVC</a:t>
            </a:r>
            <a:r>
              <a:rPr lang="cs-CZ" sz="3800" dirty="0"/>
              <a:t>I</a:t>
            </a:r>
            <a:endParaRPr lang="cs-CZ" sz="3800" dirty="0" smtClean="0"/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3800" dirty="0" smtClean="0"/>
              <a:t>mají kostru s páteří </a:t>
            </a:r>
          </a:p>
          <a:p>
            <a:pPr lvl="1"/>
            <a:r>
              <a:rPr lang="cs-CZ" sz="3800" dirty="0" smtClean="0"/>
              <a:t>tvořenou </a:t>
            </a:r>
            <a:r>
              <a:rPr lang="cs-CZ" sz="3800" dirty="0" err="1" smtClean="0"/>
              <a:t>obratly</a:t>
            </a:r>
            <a:endParaRPr lang="cs-CZ" sz="3800" dirty="0" smtClean="0"/>
          </a:p>
          <a:p>
            <a:endParaRPr lang="cs-CZ" sz="45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881" y="188640"/>
            <a:ext cx="3347864" cy="2335135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369662"/>
            <a:ext cx="2304256" cy="1728192"/>
          </a:xfrm>
          <a:prstGeom prst="rect">
            <a:avLst/>
          </a:prstGeo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714" y="3800211"/>
            <a:ext cx="2151709" cy="1668529"/>
          </a:xfr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085184"/>
            <a:ext cx="2382020" cy="178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107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6246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923" y="5816627"/>
            <a:ext cx="1041323" cy="104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ŽIVOČICHOVÉ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-265552" y="1369553"/>
            <a:ext cx="4119765" cy="4187827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pPr marL="342900" indent="-342900">
              <a:buFont typeface="Wingdings" pitchFamily="2" charset="2"/>
              <a:buChar char="Ø"/>
            </a:pPr>
            <a:endParaRPr lang="cs-CZ" sz="3500" dirty="0" smtClean="0"/>
          </a:p>
          <a:p>
            <a:pPr marL="800100" lvl="1" indent="-342900">
              <a:buFont typeface="Courier New" pitchFamily="49" charset="0"/>
              <a:buChar char="o"/>
            </a:pPr>
            <a:r>
              <a:rPr lang="cs-CZ" sz="3600" dirty="0" smtClean="0"/>
              <a:t>RYBY</a:t>
            </a:r>
          </a:p>
          <a:p>
            <a:pPr marL="800100" lvl="1" indent="-342900">
              <a:buFont typeface="Courier New" pitchFamily="49" charset="0"/>
              <a:buChar char="o"/>
            </a:pPr>
            <a:r>
              <a:rPr lang="cs-CZ" sz="3600" dirty="0" smtClean="0"/>
              <a:t>OBOJŽIVELNÍCI</a:t>
            </a:r>
          </a:p>
          <a:p>
            <a:pPr marL="800100" lvl="1" indent="-342900">
              <a:buFont typeface="Courier New" pitchFamily="49" charset="0"/>
              <a:buChar char="o"/>
            </a:pPr>
            <a:r>
              <a:rPr lang="cs-CZ" sz="3600" dirty="0" smtClean="0"/>
              <a:t>PLAZI</a:t>
            </a:r>
          </a:p>
          <a:p>
            <a:pPr marL="800100" lvl="1" indent="-342900">
              <a:buFont typeface="Courier New" pitchFamily="49" charset="0"/>
              <a:buChar char="o"/>
            </a:pPr>
            <a:r>
              <a:rPr lang="cs-CZ" sz="3600" dirty="0" smtClean="0"/>
              <a:t>PTÁCI</a:t>
            </a:r>
          </a:p>
          <a:p>
            <a:pPr marL="800100" lvl="1" indent="-342900">
              <a:buFont typeface="Courier New" pitchFamily="49" charset="0"/>
              <a:buChar char="o"/>
            </a:pPr>
            <a:r>
              <a:rPr lang="cs-CZ" sz="3600" dirty="0" smtClean="0"/>
              <a:t>SAVCI</a:t>
            </a:r>
          </a:p>
          <a:p>
            <a:endParaRPr lang="cs-CZ" sz="37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7" r="12144"/>
          <a:stretch/>
        </p:blipFill>
        <p:spPr>
          <a:xfrm>
            <a:off x="0" y="5563416"/>
            <a:ext cx="1357746" cy="129458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19" t="10863" r="10780" b="12915"/>
          <a:stretch/>
        </p:blipFill>
        <p:spPr>
          <a:xfrm>
            <a:off x="1357746" y="5589792"/>
            <a:ext cx="1509087" cy="12682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70" t="14546" b="8565"/>
          <a:stretch/>
        </p:blipFill>
        <p:spPr>
          <a:xfrm>
            <a:off x="2866833" y="5563417"/>
            <a:ext cx="1974761" cy="13209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55" t="7966" r="28255" b="17500"/>
          <a:stretch/>
        </p:blipFill>
        <p:spPr>
          <a:xfrm>
            <a:off x="4788031" y="5563417"/>
            <a:ext cx="1576666" cy="133627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697" y="5563417"/>
            <a:ext cx="1677776" cy="1336273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394774" y="1453176"/>
            <a:ext cx="475547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Wingdings" pitchFamily="2" charset="2"/>
              <a:buChar char="Ø"/>
            </a:pPr>
            <a:r>
              <a:rPr lang="cs-CZ" sz="3600" b="1" dirty="0"/>
              <a:t>OBRATLOVCI</a:t>
            </a:r>
          </a:p>
          <a:p>
            <a:pPr marL="1257300" lvl="2" indent="-342900">
              <a:buFont typeface="Arial" pitchFamily="34" charset="0"/>
              <a:buChar char="•"/>
            </a:pPr>
            <a:r>
              <a:rPr lang="cs-CZ" sz="2800" b="1" dirty="0"/>
              <a:t>mají kostru s páteří </a:t>
            </a:r>
            <a:r>
              <a:rPr lang="cs-CZ" sz="2800" b="1" dirty="0" smtClean="0"/>
              <a:t>tvořenou </a:t>
            </a:r>
            <a:r>
              <a:rPr lang="cs-CZ" sz="2800" b="1" dirty="0" err="1" smtClean="0"/>
              <a:t>obratly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9008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196815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814342"/>
            <a:ext cx="1043608" cy="104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9681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Použité zdroje </a:t>
            </a:r>
            <a:r>
              <a:rPr lang="cs-CZ" dirty="0" smtClean="0"/>
              <a:t>informací: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79512" y="1484784"/>
            <a:ext cx="8291264" cy="22322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0" dirty="0" smtClean="0"/>
              <a:t>Učivo vychází z učebnice J</a:t>
            </a:r>
            <a:r>
              <a:rPr lang="cs-CZ" b="0" dirty="0" smtClean="0"/>
              <a:t>. </a:t>
            </a:r>
            <a:r>
              <a:rPr lang="cs-CZ" b="0" dirty="0" err="1" smtClean="0"/>
              <a:t>Matyášek</a:t>
            </a:r>
            <a:r>
              <a:rPr lang="cs-CZ" b="0" dirty="0" smtClean="0"/>
              <a:t>, V. Štiková, J. Trna, </a:t>
            </a:r>
            <a:r>
              <a:rPr lang="cs-CZ" b="0" i="1" dirty="0" smtClean="0"/>
              <a:t>PŘÍRODOVĚDA 5</a:t>
            </a:r>
            <a:r>
              <a:rPr lang="cs-CZ" b="0" dirty="0" smtClean="0"/>
              <a:t>,učebnice pro 5.ročník, </a:t>
            </a:r>
            <a:r>
              <a:rPr lang="cs-CZ" sz="2000" b="0" dirty="0" smtClean="0"/>
              <a:t>ČLOVĚK A JEHO SVĚT</a:t>
            </a:r>
            <a:r>
              <a:rPr lang="cs-CZ" b="0" dirty="0" smtClean="0"/>
              <a:t>, nakladatelství Nová škola 2004,  ISBN 80-7289-063-8, str. 47-49</a:t>
            </a:r>
            <a:endParaRPr lang="cs-CZ" b="0" dirty="0"/>
          </a:p>
          <a:p>
            <a:endParaRPr lang="cs-CZ" dirty="0" smtClean="0"/>
          </a:p>
          <a:p>
            <a:r>
              <a:rPr lang="cs-CZ" dirty="0"/>
              <a:t>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58610" y="2852936"/>
            <a:ext cx="8496944" cy="237626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Obrázek 1, 2: kresby autora.</a:t>
            </a:r>
          </a:p>
          <a:p>
            <a:r>
              <a:rPr lang="cs-CZ" dirty="0" smtClean="0"/>
              <a:t>Fotografie </a:t>
            </a:r>
            <a:r>
              <a:rPr lang="cs-CZ" dirty="0" smtClean="0"/>
              <a:t>jsou vlastním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62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300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        ŽIVÉ ORGANISMY</vt:lpstr>
      <vt:lpstr>     MIKROORGANISMY</vt:lpstr>
      <vt:lpstr>                 HOUBY</vt:lpstr>
      <vt:lpstr>             ROSTLINY</vt:lpstr>
      <vt:lpstr>        ŽIVOČICHOVÉ</vt:lpstr>
      <vt:lpstr>     ŽIVOČICHOVÉ</vt:lpstr>
      <vt:lpstr> 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52</cp:revision>
  <dcterms:created xsi:type="dcterms:W3CDTF">2013-01-06T11:03:03Z</dcterms:created>
  <dcterms:modified xsi:type="dcterms:W3CDTF">2013-06-03T11:59:26Z</dcterms:modified>
</cp:coreProperties>
</file>