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6" r:id="rId6"/>
    <p:sldId id="260" r:id="rId7"/>
    <p:sldId id="261" r:id="rId8"/>
    <p:sldId id="263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78" autoAdjust="0"/>
    <p:restoredTop sz="86467" autoAdjust="0"/>
  </p:normalViewPr>
  <p:slideViewPr>
    <p:cSldViewPr>
      <p:cViewPr varScale="1">
        <p:scale>
          <a:sx n="64" d="100"/>
          <a:sy n="64" d="100"/>
        </p:scale>
        <p:origin x="-30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6.jpg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5" Type="http://schemas.openxmlformats.org/officeDocument/2006/relationships/image" Target="../media/image7.JP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5.jpg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13.jpg"/><Relationship Id="rId5" Type="http://schemas.openxmlformats.org/officeDocument/2006/relationships/image" Target="../media/image12.jp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5" Type="http://schemas.openxmlformats.org/officeDocument/2006/relationships/image" Target="../media/image16.JP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9.JPG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3.jpeg"/><Relationship Id="rId9" Type="http://schemas.openxmlformats.org/officeDocument/2006/relationships/image" Target="../media/image2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179537876"/>
              </p:ext>
            </p:extLst>
          </p:nvPr>
        </p:nvGraphicFramePr>
        <p:xfrm>
          <a:off x="457200" y="1526706"/>
          <a:ext cx="8229600" cy="4968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2.10.2012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VY_52_INOVACE_46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</a:t>
                      </a:r>
                      <a:r>
                        <a:rPr lang="cs-CZ" baseline="0" dirty="0" smtClean="0"/>
                        <a:t>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OBĚHOVÁ SOUSTAVA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žáky seznamuje s oběhovou soustavou člověka,</a:t>
                      </a:r>
                      <a:r>
                        <a:rPr lang="cs-CZ" baseline="0" dirty="0" smtClean="0"/>
                        <a:t> běžnými nemocemi a správným životním stylem.</a:t>
                      </a:r>
                      <a:r>
                        <a:rPr lang="cs-CZ" dirty="0" smtClean="0"/>
                        <a:t> Může sloužit i k samostatnému zápisu učiva.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Prezentace – výklad učiva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Oběhová soustava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83488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dirty="0" smtClean="0"/>
              <a:t>zajišťuje </a:t>
            </a:r>
            <a:r>
              <a:rPr lang="cs-CZ" sz="3200" b="1" dirty="0" smtClean="0"/>
              <a:t>oběh krve v těle</a:t>
            </a:r>
          </a:p>
          <a:p>
            <a:endParaRPr lang="cs-CZ" sz="3200" dirty="0"/>
          </a:p>
          <a:p>
            <a:pPr marL="0" indent="0">
              <a:buNone/>
            </a:pPr>
            <a:r>
              <a:rPr lang="cs-CZ" sz="3200" b="1" i="1" dirty="0" smtClean="0"/>
              <a:t>Oběhovou soustavu tvoří:</a:t>
            </a:r>
          </a:p>
          <a:p>
            <a:r>
              <a:rPr lang="cs-CZ" sz="3200" b="1" dirty="0" smtClean="0"/>
              <a:t>srdce</a:t>
            </a:r>
          </a:p>
          <a:p>
            <a:r>
              <a:rPr lang="cs-CZ" sz="3200" b="1" dirty="0" smtClean="0"/>
              <a:t>cévy</a:t>
            </a:r>
          </a:p>
          <a:p>
            <a:r>
              <a:rPr lang="cs-CZ" sz="3200" b="1" dirty="0" smtClean="0"/>
              <a:t>krev</a:t>
            </a:r>
          </a:p>
          <a:p>
            <a:endParaRPr lang="cs-CZ" sz="3200" i="1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90"/>
          <a:stretch/>
        </p:blipFill>
        <p:spPr>
          <a:xfrm>
            <a:off x="3398532" y="4266205"/>
            <a:ext cx="2718816" cy="1277754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002011"/>
            <a:ext cx="1712976" cy="17739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6648" y="1685787"/>
            <a:ext cx="2511552" cy="331622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7524328" y="5229200"/>
            <a:ext cx="11338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Obr.1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46756" y="5567754"/>
            <a:ext cx="10705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Obr.2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6374802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Obr.3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91863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Oběhová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C00000"/>
                </a:solidFill>
              </a:rPr>
              <a:t>SRDCE</a:t>
            </a:r>
            <a:r>
              <a:rPr lang="cs-CZ" sz="3600" b="1" dirty="0" smtClean="0"/>
              <a:t> </a:t>
            </a:r>
          </a:p>
          <a:p>
            <a:r>
              <a:rPr lang="cs-CZ" sz="3200" dirty="0" smtClean="0"/>
              <a:t>je </a:t>
            </a:r>
            <a:r>
              <a:rPr lang="cs-CZ" sz="3200" b="1" dirty="0" smtClean="0"/>
              <a:t>sval</a:t>
            </a:r>
            <a:r>
              <a:rPr lang="cs-CZ" sz="3200" dirty="0" smtClean="0"/>
              <a:t> pracující jako pumpa</a:t>
            </a:r>
          </a:p>
          <a:p>
            <a:r>
              <a:rPr lang="cs-CZ" sz="3200" b="1" dirty="0" smtClean="0"/>
              <a:t>pohání tok krve </a:t>
            </a:r>
            <a:r>
              <a:rPr lang="cs-CZ" sz="3200" dirty="0" smtClean="0"/>
              <a:t>v těle</a:t>
            </a:r>
            <a:endParaRPr lang="cs-CZ" sz="3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5651" y="1991146"/>
            <a:ext cx="3897833" cy="3897833"/>
          </a:xfrm>
        </p:spPr>
      </p:pic>
    </p:spTree>
    <p:extLst>
      <p:ext uri="{BB962C8B-B14F-4D97-AF65-F5344CB8AC3E}">
        <p14:creationId xmlns:p14="http://schemas.microsoft.com/office/powerpoint/2010/main" val="213579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Oběhová soustava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107504" y="1501029"/>
            <a:ext cx="4038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b="1" dirty="0" smtClean="0"/>
              <a:t>CÉVY</a:t>
            </a:r>
            <a:r>
              <a:rPr lang="cs-CZ" sz="3600" dirty="0" smtClean="0"/>
              <a:t> dělíme na: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tepny</a:t>
            </a:r>
            <a:r>
              <a:rPr lang="cs-CZ" sz="3200" b="1" dirty="0" smtClean="0"/>
              <a:t> </a:t>
            </a:r>
            <a:r>
              <a:rPr lang="cs-CZ" sz="3200" dirty="0" smtClean="0"/>
              <a:t>– vedou </a:t>
            </a:r>
            <a:r>
              <a:rPr lang="cs-CZ" sz="3200" i="1" dirty="0" smtClean="0">
                <a:solidFill>
                  <a:srgbClr val="C00000"/>
                </a:solidFill>
              </a:rPr>
              <a:t>okysličenou krev</a:t>
            </a:r>
            <a:r>
              <a:rPr lang="cs-CZ" sz="3200" i="1" dirty="0" smtClean="0"/>
              <a:t> </a:t>
            </a:r>
            <a:r>
              <a:rPr lang="cs-CZ" sz="3200" dirty="0" smtClean="0"/>
              <a:t>ze srdce do těla</a:t>
            </a:r>
          </a:p>
          <a:p>
            <a:r>
              <a:rPr lang="cs-CZ" sz="3200" b="1" dirty="0" smtClean="0">
                <a:solidFill>
                  <a:schemeClr val="tx2"/>
                </a:solidFill>
              </a:rPr>
              <a:t>žíly</a:t>
            </a:r>
            <a:r>
              <a:rPr lang="cs-CZ" sz="3200" dirty="0" smtClean="0"/>
              <a:t> – vedou </a:t>
            </a:r>
            <a:r>
              <a:rPr lang="cs-CZ" sz="3200" i="1" dirty="0" smtClean="0">
                <a:solidFill>
                  <a:schemeClr val="tx2"/>
                </a:solidFill>
              </a:rPr>
              <a:t>odkysličenou krev </a:t>
            </a:r>
            <a:r>
              <a:rPr lang="cs-CZ" sz="3200" dirty="0" smtClean="0"/>
              <a:t>zpět do srdce</a:t>
            </a:r>
          </a:p>
          <a:p>
            <a:r>
              <a:rPr lang="cs-CZ" sz="3200" b="1" dirty="0" smtClean="0"/>
              <a:t>krevní vlásečnice </a:t>
            </a:r>
            <a:r>
              <a:rPr lang="cs-CZ" sz="3200" dirty="0" smtClean="0"/>
              <a:t>– </a:t>
            </a:r>
            <a:r>
              <a:rPr lang="cs-CZ" sz="3200" i="1" dirty="0" smtClean="0"/>
              <a:t>nejmenší cévy       </a:t>
            </a:r>
            <a:endParaRPr lang="cs-CZ" sz="3200" i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1548974"/>
            <a:ext cx="2060715" cy="5300497"/>
          </a:xfrm>
        </p:spPr>
      </p:pic>
      <p:sp>
        <p:nvSpPr>
          <p:cNvPr id="5" name="TextovéPole 4"/>
          <p:cNvSpPr txBox="1"/>
          <p:nvPr/>
        </p:nvSpPr>
        <p:spPr>
          <a:xfrm>
            <a:off x="7812360" y="1579936"/>
            <a:ext cx="720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Obr.4</a:t>
            </a:r>
            <a:endParaRPr lang="cs-CZ" sz="16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7206" y="4077072"/>
            <a:ext cx="1987493" cy="248540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686476" y="6562476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Obr.5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81170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Oběhová soustava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292598">
            <a:off x="1692402" y="1957954"/>
            <a:ext cx="2574106" cy="2574106"/>
          </a:xfr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51" b="10253"/>
          <a:stretch/>
        </p:blipFill>
        <p:spPr>
          <a:xfrm>
            <a:off x="539552" y="4600492"/>
            <a:ext cx="2621234" cy="1978926"/>
          </a:xfrm>
          <a:prstGeom prst="rect">
            <a:avLst/>
          </a:prstGeom>
        </p:spPr>
      </p:pic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139952" y="1928998"/>
            <a:ext cx="4896544" cy="48965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/>
              <a:t>Při poranění krev </a:t>
            </a:r>
            <a:r>
              <a:rPr lang="cs-CZ" sz="3200" b="1" dirty="0" smtClean="0"/>
              <a:t>z tepny vystřikuje</a:t>
            </a:r>
            <a:r>
              <a:rPr lang="cs-CZ" sz="3200" dirty="0" smtClean="0"/>
              <a:t>, </a:t>
            </a:r>
            <a:r>
              <a:rPr lang="cs-CZ" sz="3200" b="1" dirty="0" smtClean="0"/>
              <a:t>z žíly volně vytéká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 smtClean="0"/>
              <a:t>Tepenné krvácení </a:t>
            </a:r>
            <a:r>
              <a:rPr lang="cs-CZ" sz="3200" dirty="0" smtClean="0"/>
              <a:t>je třeba </a:t>
            </a:r>
            <a:r>
              <a:rPr lang="cs-CZ" sz="3200" i="1" dirty="0" smtClean="0"/>
              <a:t>okamžitě ošetřit </a:t>
            </a:r>
            <a:r>
              <a:rPr lang="cs-CZ" sz="3200" b="1" dirty="0" smtClean="0"/>
              <a:t>tlakovým obvazem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285743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3645" y="289394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Oběhová </a:t>
            </a:r>
            <a:r>
              <a:rPr lang="cs-CZ" dirty="0"/>
              <a:t>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432395"/>
            <a:ext cx="4248472" cy="542823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900" b="1" dirty="0" smtClean="0"/>
              <a:t>   </a:t>
            </a:r>
            <a:r>
              <a:rPr lang="cs-CZ" sz="3900" b="1" dirty="0" smtClean="0">
                <a:solidFill>
                  <a:srgbClr val="C00000"/>
                </a:solidFill>
              </a:rPr>
              <a:t>KREV</a:t>
            </a:r>
          </a:p>
          <a:p>
            <a:r>
              <a:rPr lang="cs-CZ" sz="3500" b="1" dirty="0" smtClean="0"/>
              <a:t>rozvádí</a:t>
            </a:r>
            <a:r>
              <a:rPr lang="cs-CZ" sz="3500" dirty="0" smtClean="0"/>
              <a:t> do těla </a:t>
            </a:r>
            <a:r>
              <a:rPr lang="cs-CZ" sz="3500" b="1" dirty="0" smtClean="0"/>
              <a:t>kyslík a živiny</a:t>
            </a:r>
          </a:p>
          <a:p>
            <a:r>
              <a:rPr lang="cs-CZ" sz="3500" b="1" dirty="0" smtClean="0"/>
              <a:t>odvádí</a:t>
            </a:r>
            <a:r>
              <a:rPr lang="cs-CZ" sz="3500" dirty="0" smtClean="0"/>
              <a:t> z těla </a:t>
            </a:r>
            <a:r>
              <a:rPr lang="cs-CZ" sz="3500" b="1" dirty="0" smtClean="0"/>
              <a:t>oxid uhličitý a škodlivé látky</a:t>
            </a:r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3300" i="1" dirty="0" smtClean="0"/>
              <a:t>Obsahuje:</a:t>
            </a:r>
          </a:p>
          <a:p>
            <a:r>
              <a:rPr lang="cs-CZ" sz="3300" b="1" dirty="0" smtClean="0"/>
              <a:t>červené krvinky</a:t>
            </a:r>
          </a:p>
          <a:p>
            <a:r>
              <a:rPr lang="cs-CZ" sz="3300" b="1" dirty="0" smtClean="0"/>
              <a:t>bílé krvinky</a:t>
            </a:r>
          </a:p>
          <a:p>
            <a:r>
              <a:rPr lang="cs-CZ" sz="3300" dirty="0" smtClean="0"/>
              <a:t>krevní destičky</a:t>
            </a:r>
          </a:p>
          <a:p>
            <a:r>
              <a:rPr lang="cs-CZ" sz="3300" dirty="0" smtClean="0"/>
              <a:t>krevní plazmu</a:t>
            </a:r>
            <a:endParaRPr lang="cs-CZ" sz="33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 rot="20838759">
            <a:off x="4753631" y="5569389"/>
            <a:ext cx="4280086" cy="1130535"/>
          </a:xfrm>
        </p:spPr>
        <p:txBody>
          <a:bodyPr>
            <a:normAutofit fontScale="92500" lnSpcReduction="20000"/>
          </a:bodyPr>
          <a:lstStyle/>
          <a:p>
            <a:r>
              <a:rPr lang="cs-CZ" sz="3000" i="1" dirty="0" smtClean="0"/>
              <a:t>Dospělý člověk má v těle 4 – 6l krve.</a:t>
            </a:r>
            <a:endParaRPr lang="cs-CZ" i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76" t="20829" r="11352" b="11391"/>
          <a:stretch/>
        </p:blipFill>
        <p:spPr>
          <a:xfrm>
            <a:off x="3361441" y="4105827"/>
            <a:ext cx="2428407" cy="128915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28" t="12650" r="14478" b="7873"/>
          <a:stretch/>
        </p:blipFill>
        <p:spPr>
          <a:xfrm>
            <a:off x="6264972" y="3641133"/>
            <a:ext cx="1933731" cy="1753849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923928" y="5550425"/>
            <a:ext cx="86774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Obr.6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686600" y="4750404"/>
            <a:ext cx="9716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Obr.7</a:t>
            </a:r>
            <a:endParaRPr lang="cs-CZ" sz="16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43" t="10789" r="27796" b="15763"/>
          <a:stretch/>
        </p:blipFill>
        <p:spPr>
          <a:xfrm>
            <a:off x="7149526" y="620688"/>
            <a:ext cx="1508674" cy="2412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49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Oběhová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1556792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Každý má krev určité </a:t>
            </a:r>
            <a:r>
              <a:rPr lang="cs-CZ" sz="3200" b="1" dirty="0" smtClean="0">
                <a:solidFill>
                  <a:srgbClr val="C00000"/>
                </a:solidFill>
              </a:rPr>
              <a:t>krevní skupiny </a:t>
            </a:r>
            <a:r>
              <a:rPr lang="cs-CZ" sz="3200" dirty="0" smtClean="0"/>
              <a:t>– to je důležité při </a:t>
            </a:r>
            <a:r>
              <a:rPr lang="cs-CZ" sz="3200" i="1" dirty="0" smtClean="0"/>
              <a:t>transfúzi </a:t>
            </a:r>
            <a:r>
              <a:rPr lang="cs-CZ" sz="3200" i="1" dirty="0" smtClean="0"/>
              <a:t>krve.</a:t>
            </a:r>
            <a:endParaRPr lang="cs-CZ" sz="3200" i="1" dirty="0" smtClean="0"/>
          </a:p>
          <a:p>
            <a:pPr marL="0" indent="0">
              <a:buNone/>
            </a:pPr>
            <a:endParaRPr lang="cs-CZ" sz="3200" i="1" dirty="0" smtClean="0"/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Rozlišujeme skupiny </a:t>
            </a:r>
            <a:r>
              <a:rPr lang="cs-CZ" sz="3200" b="1" dirty="0" smtClean="0">
                <a:solidFill>
                  <a:srgbClr val="C00000"/>
                </a:solidFill>
              </a:rPr>
              <a:t>A, B, AB nebo číslo 0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05"/>
          <a:stretch/>
        </p:blipFill>
        <p:spPr>
          <a:xfrm>
            <a:off x="5220072" y="2367576"/>
            <a:ext cx="3124944" cy="3579775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60"/>
          <a:stretch/>
        </p:blipFill>
        <p:spPr>
          <a:xfrm>
            <a:off x="4139952" y="1453176"/>
            <a:ext cx="1502165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9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Oběhová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i="1" dirty="0" smtClean="0"/>
              <a:t>Nejčastější úrazy:</a:t>
            </a:r>
          </a:p>
          <a:p>
            <a:r>
              <a:rPr lang="cs-CZ" sz="3200" b="1" dirty="0" smtClean="0"/>
              <a:t>řezná a bodná poranění</a:t>
            </a:r>
          </a:p>
          <a:p>
            <a:r>
              <a:rPr lang="cs-CZ" sz="3200" b="1" dirty="0" smtClean="0"/>
              <a:t>zástava srdce </a:t>
            </a:r>
          </a:p>
          <a:p>
            <a:endParaRPr lang="cs-CZ" sz="3200" dirty="0" smtClean="0"/>
          </a:p>
          <a:p>
            <a:pPr marL="0" indent="0">
              <a:buNone/>
            </a:pPr>
            <a:r>
              <a:rPr lang="cs-CZ" sz="3200" i="1" dirty="0" smtClean="0"/>
              <a:t>Nejčastější nemoci:</a:t>
            </a:r>
          </a:p>
          <a:p>
            <a:r>
              <a:rPr lang="cs-CZ" sz="3200" b="1" dirty="0" smtClean="0"/>
              <a:t>vysoký krevní tlak</a:t>
            </a:r>
          </a:p>
          <a:p>
            <a:r>
              <a:rPr lang="cs-CZ" sz="3200" b="1" dirty="0" smtClean="0"/>
              <a:t>infarkt srdce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 rot="20727558">
            <a:off x="4032555" y="5150193"/>
            <a:ext cx="5050904" cy="1073594"/>
          </a:xfrm>
        </p:spPr>
        <p:txBody>
          <a:bodyPr>
            <a:normAutofit/>
          </a:bodyPr>
          <a:lstStyle/>
          <a:p>
            <a:r>
              <a:rPr lang="cs-CZ" i="1" dirty="0" smtClean="0"/>
              <a:t>Při zástavě srdce provádíme okamžitě </a:t>
            </a:r>
            <a:r>
              <a:rPr lang="cs-CZ" b="1" i="1" dirty="0" smtClean="0"/>
              <a:t>umělou masáž srdce</a:t>
            </a:r>
            <a:endParaRPr lang="cs-CZ" b="1" i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7" y="1453176"/>
            <a:ext cx="3176015" cy="3176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229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0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Oběhová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7544" y="1535727"/>
            <a:ext cx="447484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i="1" dirty="0" smtClean="0"/>
              <a:t>Oběhové soustavě škodí:</a:t>
            </a:r>
          </a:p>
          <a:p>
            <a:r>
              <a:rPr lang="cs-CZ" sz="3200" b="1" dirty="0" smtClean="0"/>
              <a:t>stres</a:t>
            </a:r>
          </a:p>
          <a:p>
            <a:r>
              <a:rPr lang="cs-CZ" sz="3200" dirty="0" smtClean="0"/>
              <a:t>strava bohatá na </a:t>
            </a:r>
            <a:r>
              <a:rPr lang="cs-CZ" sz="3200" b="1" dirty="0" smtClean="0"/>
              <a:t>cholesterol </a:t>
            </a:r>
            <a:r>
              <a:rPr lang="cs-CZ" sz="3200" dirty="0" smtClean="0"/>
              <a:t>(tuky) </a:t>
            </a:r>
            <a:r>
              <a:rPr lang="cs-CZ" sz="3200" b="1" dirty="0" smtClean="0"/>
              <a:t>a soli</a:t>
            </a:r>
          </a:p>
          <a:p>
            <a:r>
              <a:rPr lang="cs-CZ" sz="3200" b="1" dirty="0" smtClean="0"/>
              <a:t>kouření</a:t>
            </a:r>
          </a:p>
          <a:p>
            <a:r>
              <a:rPr lang="cs-CZ" sz="3200" b="1" dirty="0" smtClean="0"/>
              <a:t>málo</a:t>
            </a:r>
            <a:r>
              <a:rPr lang="cs-CZ" sz="3200" dirty="0" smtClean="0"/>
              <a:t> pohybu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86" b="9546"/>
          <a:stretch/>
        </p:blipFill>
        <p:spPr>
          <a:xfrm>
            <a:off x="6948264" y="2176657"/>
            <a:ext cx="1508595" cy="1146055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30" b="12795"/>
          <a:stretch/>
        </p:blipFill>
        <p:spPr>
          <a:xfrm>
            <a:off x="7266843" y="3284984"/>
            <a:ext cx="1895734" cy="145545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45" r="14052" b="23043"/>
          <a:stretch/>
        </p:blipFill>
        <p:spPr>
          <a:xfrm>
            <a:off x="5199796" y="1588410"/>
            <a:ext cx="1670955" cy="202499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76" r="18315" b="17927"/>
          <a:stretch/>
        </p:blipFill>
        <p:spPr>
          <a:xfrm>
            <a:off x="4762676" y="3858837"/>
            <a:ext cx="1990781" cy="254068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57" b="12962"/>
          <a:stretch/>
        </p:blipFill>
        <p:spPr>
          <a:xfrm>
            <a:off x="2627784" y="5129181"/>
            <a:ext cx="2101880" cy="1552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68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 informací: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41784" y="1628800"/>
            <a:ext cx="8460432" cy="4525963"/>
          </a:xfrm>
        </p:spPr>
        <p:txBody>
          <a:bodyPr/>
          <a:lstStyle/>
          <a:p>
            <a:r>
              <a:rPr lang="cs-CZ" sz="2400" dirty="0" smtClean="0"/>
              <a:t>Učivo vychází z učebnice J</a:t>
            </a:r>
            <a:r>
              <a:rPr lang="cs-CZ" sz="2400" dirty="0"/>
              <a:t>. </a:t>
            </a:r>
            <a:r>
              <a:rPr lang="cs-CZ" sz="2400" dirty="0" err="1"/>
              <a:t>Matyášek</a:t>
            </a:r>
            <a:r>
              <a:rPr lang="cs-CZ" sz="2400" dirty="0"/>
              <a:t>, V. Štiková, J. Trna, </a:t>
            </a:r>
            <a:r>
              <a:rPr lang="cs-CZ" sz="2400" i="1" dirty="0"/>
              <a:t>PŘÍRODOVĚDA 5</a:t>
            </a:r>
            <a:r>
              <a:rPr lang="cs-CZ" sz="2400" dirty="0"/>
              <a:t>,učebnice pro 5.ročník, </a:t>
            </a:r>
            <a:r>
              <a:rPr lang="cs-CZ" sz="2000" dirty="0"/>
              <a:t>ČLOVĚK A JEHO SVĚT</a:t>
            </a:r>
            <a:r>
              <a:rPr lang="cs-CZ" sz="2400" dirty="0"/>
              <a:t>, nakladatelství Nová škola 2004,  ISBN 80-7289-063-8, str. </a:t>
            </a:r>
            <a:r>
              <a:rPr lang="cs-CZ" sz="2400" dirty="0" smtClean="0"/>
              <a:t>57</a:t>
            </a:r>
            <a:endParaRPr lang="cs-CZ" sz="2400" dirty="0"/>
          </a:p>
          <a:p>
            <a:endParaRPr lang="cs-CZ" sz="1800" dirty="0"/>
          </a:p>
          <a:p>
            <a:r>
              <a:rPr lang="cs-CZ" sz="2000" dirty="0"/>
              <a:t>Obrázky: Microsoft Office Klipart </a:t>
            </a:r>
            <a:r>
              <a:rPr lang="cs-CZ" sz="2000" i="1" dirty="0"/>
              <a:t>/office.microsoft.com</a:t>
            </a:r>
            <a:r>
              <a:rPr lang="cs-CZ" sz="2000" i="1" dirty="0" smtClean="0"/>
              <a:t>/</a:t>
            </a:r>
          </a:p>
          <a:p>
            <a:r>
              <a:rPr lang="cs-CZ" sz="2000" dirty="0" smtClean="0"/>
              <a:t>Obr.1,2,3,4,5,6,7: kresby autora</a:t>
            </a:r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800" dirty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3246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312</Words>
  <Application>Microsoft Office PowerPoint</Application>
  <PresentationFormat>Předvádění na obrazovce (4:3)</PresentationFormat>
  <Paragraphs>94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Oběhová soustava</vt:lpstr>
      <vt:lpstr>Oběhová soustava</vt:lpstr>
      <vt:lpstr>Oběhová soustava</vt:lpstr>
      <vt:lpstr>Oběhová soustava</vt:lpstr>
      <vt:lpstr>Oběhová soustava</vt:lpstr>
      <vt:lpstr>Oběhová soustava</vt:lpstr>
      <vt:lpstr>Oběhová soustava</vt:lpstr>
      <vt:lpstr>Oběhová soustava</vt:lpstr>
      <vt:lpstr>Použité zdroje informací: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37</cp:revision>
  <dcterms:created xsi:type="dcterms:W3CDTF">2013-01-06T11:03:03Z</dcterms:created>
  <dcterms:modified xsi:type="dcterms:W3CDTF">2013-08-21T20:16:52Z</dcterms:modified>
</cp:coreProperties>
</file>