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72" autoAdjust="0"/>
    <p:restoredTop sz="94660"/>
  </p:normalViewPr>
  <p:slideViewPr>
    <p:cSldViewPr>
      <p:cViewPr varScale="1">
        <p:scale>
          <a:sx n="70" d="100"/>
          <a:sy n="70" d="100"/>
        </p:scale>
        <p:origin x="-60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0619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8959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462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9200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052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5750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29047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3311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6404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3973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8519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3F3BF9-F030-40AE-9EBE-6A4858600D23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42B801-58C9-4307-95C1-1E172A776B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9499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5" Type="http://schemas.openxmlformats.org/officeDocument/2006/relationships/image" Target="../media/image6.JP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5" Type="http://schemas.openxmlformats.org/officeDocument/2006/relationships/image" Target="../media/image9.JP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5" Type="http://schemas.openxmlformats.org/officeDocument/2006/relationships/image" Target="../media/image10.jp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15.JPG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19.JPG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7"/>
          <p:cNvGraphicFramePr>
            <a:graphicFrameLocks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654029926"/>
              </p:ext>
            </p:extLst>
          </p:nvPr>
        </p:nvGraphicFramePr>
        <p:xfrm>
          <a:off x="457200" y="1526706"/>
          <a:ext cx="8229600" cy="4968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217347">
                <a:tc rowSpan="7">
                  <a:txBody>
                    <a:bodyPr/>
                    <a:lstStyle/>
                    <a:p>
                      <a:endParaRPr lang="cs-CZ" sz="1600" dirty="0"/>
                    </a:p>
                  </a:txBody>
                  <a:tcPr marL="186331" marR="186331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cs-CZ" sz="1600" baseline="0" dirty="0" smtClean="0">
                          <a:solidFill>
                            <a:schemeClr val="tx1"/>
                          </a:solidFill>
                        </a:rPr>
                        <a:t>EU peníze školám</a:t>
                      </a:r>
                      <a:endParaRPr lang="cs-CZ" sz="1600" baseline="0" dirty="0">
                        <a:solidFill>
                          <a:schemeClr val="tx1"/>
                        </a:solidFill>
                      </a:endParaRPr>
                    </a:p>
                  </a:txBody>
                  <a:tcPr marL="186331" marR="186331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cs-CZ" sz="1600" i="1" dirty="0" err="1" smtClean="0"/>
                        <a:t>Reg</a:t>
                      </a:r>
                      <a:r>
                        <a:rPr lang="cs-CZ" sz="1600" i="1" dirty="0" smtClean="0"/>
                        <a:t>.</a:t>
                      </a:r>
                      <a:r>
                        <a:rPr lang="cs-CZ" sz="1600" i="1" baseline="0" dirty="0" smtClean="0"/>
                        <a:t> číslo projektu: CZ.1.07/1.4.00/21.1440</a:t>
                      </a:r>
                      <a:endParaRPr lang="cs-CZ" sz="1600" i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Autor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Ing. Dana Sobotková</a:t>
                      </a:r>
                      <a:endParaRPr lang="cs-CZ" sz="160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Ročník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5.</a:t>
                      </a:r>
                      <a:endParaRPr lang="cs-CZ" sz="160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Datum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12.10.2012</a:t>
                      </a:r>
                      <a:endParaRPr lang="cs-CZ" sz="160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Šablona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V/2</a:t>
                      </a:r>
                      <a:endParaRPr lang="cs-CZ" sz="160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Č. materiálu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VY_52_INOVACE_47</a:t>
                      </a:r>
                      <a:endParaRPr lang="cs-CZ" sz="160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 gridSpan="3"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 marL="186331" marR="186331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b="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7347"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Vzdělávací oblast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Člověk a jeho</a:t>
                      </a:r>
                      <a:r>
                        <a:rPr lang="cs-CZ" baseline="0" dirty="0" smtClean="0"/>
                        <a:t> svět</a:t>
                      </a:r>
                      <a:endParaRPr lang="cs-CZ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Předmět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Přírodověda</a:t>
                      </a:r>
                      <a:endParaRPr lang="cs-CZ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49630"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Způsob</a:t>
                      </a:r>
                      <a:r>
                        <a:rPr lang="cs-CZ" sz="1600" b="1" baseline="0" dirty="0" smtClean="0"/>
                        <a:t> využití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TRÁVICÍ SOUSTAVA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Prezentace žáky seznamuje s trávicí soustavou člověka,</a:t>
                      </a:r>
                      <a:r>
                        <a:rPr lang="cs-CZ" baseline="0" dirty="0" smtClean="0"/>
                        <a:t> běžnými nemocemi a správným životním stylem.</a:t>
                      </a:r>
                      <a:r>
                        <a:rPr lang="cs-CZ" dirty="0" smtClean="0"/>
                        <a:t> Může sloužit i k samostatnému zápisu učiva.</a:t>
                      </a:r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7347"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Druh materiálu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mtClean="0"/>
                        <a:t>Prezentace – výklad učiva</a:t>
                      </a:r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650" y="116540"/>
            <a:ext cx="5600700" cy="13716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450" y="1487349"/>
            <a:ext cx="2420375" cy="2420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712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Trávicí soustava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3200" b="1" dirty="0" smtClean="0"/>
              <a:t>příjem</a:t>
            </a:r>
            <a:r>
              <a:rPr lang="cs-CZ" sz="3200" dirty="0" smtClean="0"/>
              <a:t> potravy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/>
              <a:t>zpracování potravy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/>
              <a:t>odstranění</a:t>
            </a:r>
            <a:r>
              <a:rPr lang="cs-CZ" sz="3200" dirty="0" smtClean="0"/>
              <a:t> nestrávených </a:t>
            </a:r>
            <a:r>
              <a:rPr lang="cs-CZ" sz="3200" b="1" dirty="0" smtClean="0"/>
              <a:t>zbytků</a:t>
            </a:r>
            <a:endParaRPr lang="cs-CZ" sz="3200" b="1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988840"/>
            <a:ext cx="3312368" cy="3312368"/>
          </a:xfr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4221088"/>
            <a:ext cx="2476872" cy="2476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633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Trávicí soustava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251520" y="1628800"/>
            <a:ext cx="4038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3200" i="1" dirty="0" smtClean="0"/>
              <a:t>Trávicí soustavu tvoří:</a:t>
            </a:r>
          </a:p>
          <a:p>
            <a:r>
              <a:rPr lang="cs-CZ" sz="3200" dirty="0" smtClean="0"/>
              <a:t>dutina ústní</a:t>
            </a:r>
          </a:p>
          <a:p>
            <a:r>
              <a:rPr lang="cs-CZ" sz="3200" dirty="0" smtClean="0"/>
              <a:t>hltan</a:t>
            </a:r>
          </a:p>
          <a:p>
            <a:r>
              <a:rPr lang="cs-CZ" sz="3200" dirty="0" smtClean="0"/>
              <a:t>jícen</a:t>
            </a:r>
          </a:p>
          <a:p>
            <a:r>
              <a:rPr lang="cs-CZ" sz="3200" b="1" dirty="0" smtClean="0"/>
              <a:t>žaludek</a:t>
            </a:r>
          </a:p>
          <a:p>
            <a:r>
              <a:rPr lang="cs-CZ" sz="3200" b="1" dirty="0" smtClean="0"/>
              <a:t>tenké střevo</a:t>
            </a:r>
          </a:p>
          <a:p>
            <a:r>
              <a:rPr lang="cs-CZ" sz="3200" b="1" dirty="0" smtClean="0"/>
              <a:t>tlusté střevo</a:t>
            </a:r>
          </a:p>
          <a:p>
            <a:r>
              <a:rPr lang="cs-CZ" sz="3200" dirty="0" smtClean="0"/>
              <a:t>konečník</a:t>
            </a:r>
          </a:p>
          <a:p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2203855"/>
            <a:ext cx="3816424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796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265718" y="1453176"/>
            <a:ext cx="4434324" cy="52161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 smtClean="0"/>
              <a:t>Další důležité orgány:</a:t>
            </a:r>
          </a:p>
          <a:p>
            <a:r>
              <a:rPr lang="cs-CZ" sz="3600" b="1" dirty="0" smtClean="0"/>
              <a:t>játra</a:t>
            </a:r>
          </a:p>
          <a:p>
            <a:r>
              <a:rPr lang="cs-CZ" sz="3600" b="1" dirty="0" smtClean="0"/>
              <a:t>žlučník</a:t>
            </a:r>
          </a:p>
          <a:p>
            <a:r>
              <a:rPr lang="cs-CZ" sz="3600" dirty="0" smtClean="0"/>
              <a:t>slinivka břišní</a:t>
            </a:r>
            <a:endParaRPr lang="cs-CZ" sz="36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 rot="20999558">
            <a:off x="2419429" y="4906973"/>
            <a:ext cx="7172906" cy="1545035"/>
          </a:xfrm>
        </p:spPr>
        <p:txBody>
          <a:bodyPr>
            <a:noAutofit/>
          </a:bodyPr>
          <a:lstStyle/>
          <a:p>
            <a:r>
              <a:rPr lang="cs-CZ" sz="3200" dirty="0" smtClean="0"/>
              <a:t>Na počátku tlustého střeva se nachází </a:t>
            </a:r>
            <a:r>
              <a:rPr lang="cs-CZ" sz="3200" i="1" dirty="0" smtClean="0"/>
              <a:t>malý červovitý výběžek </a:t>
            </a:r>
            <a:r>
              <a:rPr lang="cs-CZ" sz="3200" dirty="0" smtClean="0"/>
              <a:t>– </a:t>
            </a:r>
            <a:r>
              <a:rPr lang="cs-CZ" sz="3200" b="1" dirty="0" smtClean="0"/>
              <a:t>slepé střevo</a:t>
            </a:r>
            <a:endParaRPr lang="cs-CZ" sz="3200" b="1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Trávicí soustava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9267" y="1453176"/>
            <a:ext cx="3074640" cy="307464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69" t="45786" r="40750" b="8428"/>
          <a:stretch/>
        </p:blipFill>
        <p:spPr>
          <a:xfrm>
            <a:off x="817974" y="4794408"/>
            <a:ext cx="1494876" cy="1770165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611560" y="6395296"/>
            <a:ext cx="6353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Obr.1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2811707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310176"/>
            <a:ext cx="8229600" cy="1143000"/>
          </a:xfrm>
        </p:spPr>
        <p:txBody>
          <a:bodyPr/>
          <a:lstStyle/>
          <a:p>
            <a:r>
              <a:rPr lang="cs-CZ" dirty="0"/>
              <a:t>Trávicí soustava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107504" y="1467488"/>
            <a:ext cx="4038600" cy="4769824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ü"/>
            </a:pPr>
            <a:r>
              <a:rPr lang="cs-CZ" sz="3200" dirty="0" smtClean="0"/>
              <a:t>v </a:t>
            </a:r>
            <a:r>
              <a:rPr lang="cs-CZ" sz="3200" b="1" dirty="0" smtClean="0"/>
              <a:t>ústní dutině </a:t>
            </a:r>
            <a:r>
              <a:rPr lang="cs-CZ" sz="3200" dirty="0" smtClean="0"/>
              <a:t>potravu </a:t>
            </a:r>
            <a:r>
              <a:rPr lang="cs-CZ" sz="3200" i="1" dirty="0" smtClean="0"/>
              <a:t>rozkoušeme a smísíme se slinami</a:t>
            </a:r>
          </a:p>
          <a:p>
            <a:pPr>
              <a:buFont typeface="Wingdings" pitchFamily="2" charset="2"/>
              <a:buChar char="ü"/>
            </a:pPr>
            <a:r>
              <a:rPr lang="cs-CZ" sz="3200" b="1" dirty="0" smtClean="0"/>
              <a:t>hltanem a jícnem </a:t>
            </a:r>
            <a:r>
              <a:rPr lang="cs-CZ" sz="3200" i="1" dirty="0" smtClean="0"/>
              <a:t>prochází</a:t>
            </a:r>
            <a:r>
              <a:rPr lang="cs-CZ" sz="3200" dirty="0" smtClean="0"/>
              <a:t> do žaludku</a:t>
            </a:r>
          </a:p>
          <a:p>
            <a:pPr>
              <a:buFont typeface="Wingdings" pitchFamily="2" charset="2"/>
              <a:buChar char="ü"/>
            </a:pPr>
            <a:r>
              <a:rPr lang="cs-CZ" sz="3200" dirty="0" smtClean="0"/>
              <a:t>v </a:t>
            </a:r>
            <a:r>
              <a:rPr lang="cs-CZ" sz="3200" b="1" dirty="0" smtClean="0"/>
              <a:t>žaludku</a:t>
            </a:r>
            <a:r>
              <a:rPr lang="cs-CZ" sz="3200" dirty="0" smtClean="0"/>
              <a:t> se </a:t>
            </a:r>
            <a:r>
              <a:rPr lang="cs-CZ" sz="3200" i="1" dirty="0" smtClean="0"/>
              <a:t>promísí s žaludeční kyselinou a hněte </a:t>
            </a:r>
          </a:p>
          <a:p>
            <a:pPr>
              <a:buFont typeface="Wingdings" pitchFamily="2" charset="2"/>
              <a:buChar char="ü"/>
            </a:pPr>
            <a:r>
              <a:rPr lang="cs-CZ" sz="3200" dirty="0" smtClean="0"/>
              <a:t>v </a:t>
            </a:r>
            <a:r>
              <a:rPr lang="cs-CZ" sz="3200" b="1" dirty="0" smtClean="0"/>
              <a:t>tenkém střevě </a:t>
            </a:r>
            <a:r>
              <a:rPr lang="cs-CZ" sz="3200" dirty="0" smtClean="0"/>
              <a:t>se </a:t>
            </a:r>
            <a:r>
              <a:rPr lang="cs-CZ" sz="3200" i="1" dirty="0" smtClean="0"/>
              <a:t>vstřebávají živiny</a:t>
            </a:r>
            <a:endParaRPr lang="cs-CZ" sz="3200" i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52714" y="1453201"/>
            <a:ext cx="4038600" cy="4525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cs-CZ" sz="3200" dirty="0" smtClean="0"/>
              <a:t>v </a:t>
            </a:r>
            <a:r>
              <a:rPr lang="cs-CZ" sz="3200" b="1" dirty="0" smtClean="0"/>
              <a:t>tlustém střevě </a:t>
            </a:r>
            <a:r>
              <a:rPr lang="cs-CZ" sz="3200" dirty="0" smtClean="0"/>
              <a:t>se </a:t>
            </a:r>
            <a:r>
              <a:rPr lang="cs-CZ" sz="3200" i="1" dirty="0" smtClean="0"/>
              <a:t>zbavuje vody </a:t>
            </a:r>
          </a:p>
          <a:p>
            <a:pPr>
              <a:buFont typeface="Wingdings" pitchFamily="2" charset="2"/>
              <a:buChar char="ü"/>
            </a:pPr>
            <a:r>
              <a:rPr lang="cs-CZ" sz="3200" b="1" dirty="0" smtClean="0"/>
              <a:t>konečníkem</a:t>
            </a:r>
            <a:r>
              <a:rPr lang="cs-CZ" sz="3200" dirty="0" smtClean="0"/>
              <a:t> </a:t>
            </a:r>
            <a:r>
              <a:rPr lang="cs-CZ" sz="3200" i="1" dirty="0" smtClean="0"/>
              <a:t>odchází </a:t>
            </a:r>
            <a:r>
              <a:rPr lang="cs-CZ" sz="3200" dirty="0" smtClean="0"/>
              <a:t>jako </a:t>
            </a:r>
            <a:r>
              <a:rPr lang="cs-CZ" sz="3200" b="1" i="1" dirty="0" smtClean="0"/>
              <a:t>stolice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3717032"/>
            <a:ext cx="3089818" cy="3089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499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Trávicí soustava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107504" y="1485188"/>
            <a:ext cx="4464496" cy="367200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sz="5200" b="1" dirty="0" smtClean="0">
                <a:solidFill>
                  <a:srgbClr val="C00000"/>
                </a:solidFill>
              </a:rPr>
              <a:t>JÁTRA</a:t>
            </a:r>
          </a:p>
          <a:p>
            <a:r>
              <a:rPr lang="cs-CZ" sz="4400" b="1" dirty="0" smtClean="0"/>
              <a:t>odbourávají</a:t>
            </a:r>
            <a:r>
              <a:rPr lang="cs-CZ" sz="4400" dirty="0" smtClean="0"/>
              <a:t> </a:t>
            </a:r>
            <a:r>
              <a:rPr lang="cs-CZ" sz="4400" dirty="0"/>
              <a:t>v těle </a:t>
            </a:r>
            <a:r>
              <a:rPr lang="cs-CZ" sz="4400" b="1" dirty="0"/>
              <a:t>jedy, alkohol</a:t>
            </a:r>
          </a:p>
          <a:p>
            <a:r>
              <a:rPr lang="cs-CZ" sz="4400" dirty="0"/>
              <a:t>jsou „</a:t>
            </a:r>
            <a:r>
              <a:rPr lang="cs-CZ" sz="4400" i="1" dirty="0"/>
              <a:t>chemickou továrnou těla“ </a:t>
            </a:r>
            <a:r>
              <a:rPr lang="cs-CZ" sz="4400" dirty="0"/>
              <a:t>–  </a:t>
            </a:r>
            <a:r>
              <a:rPr lang="cs-CZ" sz="4400" b="1" dirty="0"/>
              <a:t>skladují i tvoří důležité živiny, vitamíny</a:t>
            </a:r>
            <a:endParaRPr lang="cs-CZ" sz="4400" b="1" dirty="0" smtClean="0">
              <a:solidFill>
                <a:srgbClr val="C0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788024" y="1628800"/>
            <a:ext cx="4038600" cy="4525963"/>
          </a:xfrm>
        </p:spPr>
        <p:txBody>
          <a:bodyPr>
            <a:noAutofit/>
          </a:bodyPr>
          <a:lstStyle/>
          <a:p>
            <a:r>
              <a:rPr lang="cs-CZ" sz="3200" dirty="0" smtClean="0"/>
              <a:t>tvoří </a:t>
            </a:r>
            <a:r>
              <a:rPr lang="cs-CZ" sz="3200" b="1" dirty="0"/>
              <a:t>žluč</a:t>
            </a:r>
            <a:r>
              <a:rPr lang="cs-CZ" sz="3200" dirty="0"/>
              <a:t>, kterou odvádí do střeva</a:t>
            </a:r>
          </a:p>
          <a:p>
            <a:r>
              <a:rPr lang="cs-CZ" sz="3200" i="1" dirty="0"/>
              <a:t>žluč</a:t>
            </a:r>
            <a:r>
              <a:rPr lang="cs-CZ" sz="3200" dirty="0"/>
              <a:t> je žlutozelená tekutina velice hořké chuti, </a:t>
            </a:r>
            <a:r>
              <a:rPr lang="cs-CZ" sz="3200" b="1" dirty="0"/>
              <a:t>štěpí </a:t>
            </a:r>
            <a:r>
              <a:rPr lang="cs-CZ" sz="3200" dirty="0"/>
              <a:t>v potravě </a:t>
            </a:r>
            <a:r>
              <a:rPr lang="cs-CZ" sz="3200" b="1" dirty="0"/>
              <a:t>tuky</a:t>
            </a:r>
          </a:p>
          <a:p>
            <a:r>
              <a:rPr lang="cs-CZ" sz="3200" i="1" dirty="0"/>
              <a:t>zásobní žluč </a:t>
            </a:r>
            <a:r>
              <a:rPr lang="cs-CZ" sz="3200" dirty="0"/>
              <a:t>je ukládána do </a:t>
            </a:r>
            <a:r>
              <a:rPr lang="cs-CZ" sz="3200" b="1" dirty="0"/>
              <a:t>žlučníku</a:t>
            </a:r>
          </a:p>
          <a:p>
            <a:endParaRPr lang="cs-CZ" sz="3200" b="1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0" t="11998" r="6576" b="31208"/>
          <a:stretch/>
        </p:blipFill>
        <p:spPr>
          <a:xfrm>
            <a:off x="251520" y="4427394"/>
            <a:ext cx="4517409" cy="2263954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283765" y="6522071"/>
            <a:ext cx="9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Obr.:2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2022599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Trávicí soustava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3200" i="1" u="sng" dirty="0" smtClean="0"/>
              <a:t>Nejčastější nemoci:</a:t>
            </a:r>
          </a:p>
          <a:p>
            <a:r>
              <a:rPr lang="cs-CZ" sz="3200" b="1" dirty="0" smtClean="0"/>
              <a:t>průjem</a:t>
            </a:r>
          </a:p>
          <a:p>
            <a:r>
              <a:rPr lang="cs-CZ" sz="3200" b="1" dirty="0" smtClean="0"/>
              <a:t>zácpa</a:t>
            </a:r>
          </a:p>
          <a:p>
            <a:r>
              <a:rPr lang="cs-CZ" sz="3200" b="1" dirty="0" smtClean="0"/>
              <a:t>zánět slepého střeva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12579" y="4160132"/>
            <a:ext cx="4495800" cy="2232248"/>
          </a:xfrm>
        </p:spPr>
        <p:txBody>
          <a:bodyPr>
            <a:normAutofit lnSpcReduction="10000"/>
          </a:bodyPr>
          <a:lstStyle/>
          <a:p>
            <a:r>
              <a:rPr lang="cs-CZ" sz="3200" b="1" dirty="0" smtClean="0"/>
              <a:t>žaludeční vředy</a:t>
            </a:r>
          </a:p>
          <a:p>
            <a:r>
              <a:rPr lang="cs-CZ" sz="3200" b="1" dirty="0" smtClean="0"/>
              <a:t>žlučníkové kameny</a:t>
            </a:r>
          </a:p>
          <a:p>
            <a:r>
              <a:rPr lang="cs-CZ" sz="3200" b="1" dirty="0" smtClean="0"/>
              <a:t>rakovina tlustého střeva</a:t>
            </a:r>
          </a:p>
          <a:p>
            <a:endParaRPr lang="cs-CZ" b="1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1628800"/>
            <a:ext cx="2352019" cy="2352019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3990465"/>
            <a:ext cx="2592288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686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Trávicí soustava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25742" y="1556792"/>
            <a:ext cx="4762282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200" i="1" dirty="0" smtClean="0"/>
              <a:t>Trávicí soustavě škodí:</a:t>
            </a:r>
          </a:p>
          <a:p>
            <a:r>
              <a:rPr lang="cs-CZ" sz="3200" b="1" dirty="0" smtClean="0"/>
              <a:t>přejídání</a:t>
            </a:r>
          </a:p>
          <a:p>
            <a:r>
              <a:rPr lang="cs-CZ" sz="3200" b="1" dirty="0" smtClean="0"/>
              <a:t>hladovění</a:t>
            </a:r>
          </a:p>
          <a:p>
            <a:r>
              <a:rPr lang="cs-CZ" sz="3200" dirty="0" smtClean="0"/>
              <a:t>nezdravá </a:t>
            </a:r>
            <a:r>
              <a:rPr lang="cs-CZ" sz="3200" b="1" dirty="0" smtClean="0"/>
              <a:t>strava</a:t>
            </a:r>
            <a:r>
              <a:rPr lang="cs-CZ" sz="3200" dirty="0" smtClean="0"/>
              <a:t> s množstvím </a:t>
            </a:r>
            <a:r>
              <a:rPr lang="cs-CZ" sz="3200" b="1" dirty="0" smtClean="0"/>
              <a:t>tuků a cukrů</a:t>
            </a:r>
          </a:p>
          <a:p>
            <a:r>
              <a:rPr lang="cs-CZ" sz="3200" b="1" dirty="0" smtClean="0"/>
              <a:t>málo pohybu</a:t>
            </a:r>
          </a:p>
          <a:p>
            <a:r>
              <a:rPr lang="cs-CZ" sz="3200" dirty="0" smtClean="0"/>
              <a:t>pití množství </a:t>
            </a:r>
            <a:r>
              <a:rPr lang="cs-CZ" sz="3200" b="1" dirty="0" smtClean="0"/>
              <a:t>alkoholu</a:t>
            </a:r>
            <a:endParaRPr lang="cs-CZ" sz="3200" b="1" dirty="0"/>
          </a:p>
        </p:txBody>
      </p:sp>
      <p:pic>
        <p:nvPicPr>
          <p:cNvPr id="9" name="Zástupný symbol pro obsah 8"/>
          <p:cNvPicPr>
            <a:picLocks noGrp="1" noChangeAspect="1"/>
          </p:cNvPicPr>
          <p:nvPr>
            <p:ph sz="half" idx="2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61"/>
          <a:stretch/>
        </p:blipFill>
        <p:spPr>
          <a:xfrm>
            <a:off x="6208945" y="2204865"/>
            <a:ext cx="2047056" cy="1812452"/>
          </a:xfr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57" b="11512"/>
          <a:stretch/>
        </p:blipFill>
        <p:spPr>
          <a:xfrm>
            <a:off x="4211960" y="4483450"/>
            <a:ext cx="3131409" cy="237455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861596"/>
            <a:ext cx="1828800" cy="182880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65" r="9708"/>
          <a:stretch/>
        </p:blipFill>
        <p:spPr>
          <a:xfrm>
            <a:off x="7343369" y="4095691"/>
            <a:ext cx="1364778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163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Trávicí soustava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67544" y="1628800"/>
            <a:ext cx="4618856" cy="492514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sz="4100" i="1" dirty="0" smtClean="0"/>
              <a:t>Trávicí soustavě prospívá:</a:t>
            </a:r>
          </a:p>
          <a:p>
            <a:r>
              <a:rPr lang="cs-CZ" sz="4100" b="1" dirty="0" smtClean="0"/>
              <a:t>pravidelná strava </a:t>
            </a:r>
            <a:r>
              <a:rPr lang="cs-CZ" sz="4100" dirty="0" smtClean="0"/>
              <a:t>(jíst často a méně, 5xdenně)</a:t>
            </a:r>
          </a:p>
          <a:p>
            <a:r>
              <a:rPr lang="cs-CZ" sz="4100" b="1" dirty="0" smtClean="0"/>
              <a:t>strava</a:t>
            </a:r>
            <a:r>
              <a:rPr lang="cs-CZ" sz="4100" dirty="0" smtClean="0"/>
              <a:t> bohatá na </a:t>
            </a:r>
            <a:r>
              <a:rPr lang="cs-CZ" sz="4100" b="1" dirty="0" smtClean="0"/>
              <a:t>vitamíny, minerály a vlákninu</a:t>
            </a:r>
            <a:r>
              <a:rPr lang="cs-CZ" sz="4100" dirty="0" smtClean="0"/>
              <a:t>(ovoce, zelenina, celozrnné pečivo)</a:t>
            </a:r>
          </a:p>
          <a:p>
            <a:r>
              <a:rPr lang="cs-CZ" sz="4100" dirty="0" smtClean="0"/>
              <a:t>dostatek </a:t>
            </a:r>
            <a:r>
              <a:rPr lang="cs-CZ" sz="4100" b="1" dirty="0" smtClean="0"/>
              <a:t>tekutin</a:t>
            </a:r>
          </a:p>
          <a:p>
            <a:r>
              <a:rPr lang="cs-CZ" sz="4100" dirty="0" smtClean="0"/>
              <a:t>dostatek </a:t>
            </a:r>
            <a:r>
              <a:rPr lang="cs-CZ" sz="4100" b="1" dirty="0" smtClean="0"/>
              <a:t>pohybu</a:t>
            </a:r>
          </a:p>
          <a:p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4546002"/>
            <a:ext cx="1828800" cy="1828800"/>
          </a:xfr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737" y="3645024"/>
            <a:ext cx="1828800" cy="18288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3600" y="1816224"/>
            <a:ext cx="1828800" cy="18288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9898" y="2420888"/>
            <a:ext cx="1371600" cy="137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384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Použité zdroje informací: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600" dirty="0" smtClean="0"/>
              <a:t>Učivo vychází z učebnice J</a:t>
            </a:r>
            <a:r>
              <a:rPr lang="cs-CZ" sz="2600" dirty="0"/>
              <a:t>. </a:t>
            </a:r>
            <a:r>
              <a:rPr lang="cs-CZ" sz="2600" dirty="0" err="1"/>
              <a:t>Matyášek</a:t>
            </a:r>
            <a:r>
              <a:rPr lang="cs-CZ" sz="2600" dirty="0"/>
              <a:t>, V. Štiková, J. Trna, </a:t>
            </a:r>
            <a:r>
              <a:rPr lang="cs-CZ" sz="2600" i="1" dirty="0"/>
              <a:t>PŘÍRODOVĚDA 5</a:t>
            </a:r>
            <a:r>
              <a:rPr lang="cs-CZ" sz="2600" dirty="0"/>
              <a:t>,učebnice pro 5.ročník, </a:t>
            </a:r>
            <a:r>
              <a:rPr lang="cs-CZ" sz="1900" dirty="0"/>
              <a:t>ČLOVĚK A JEHO SVĚT</a:t>
            </a:r>
            <a:r>
              <a:rPr lang="cs-CZ" sz="2600" dirty="0"/>
              <a:t>, nakladatelství Nová škola 2004,  ISBN 80-7289-063-8, str. </a:t>
            </a:r>
            <a:r>
              <a:rPr lang="cs-CZ" sz="2600" dirty="0" smtClean="0"/>
              <a:t>58-60</a:t>
            </a:r>
          </a:p>
          <a:p>
            <a:endParaRPr lang="cs-CZ" sz="2600" dirty="0" smtClean="0"/>
          </a:p>
          <a:p>
            <a:r>
              <a:rPr lang="cs-CZ" sz="2400" dirty="0"/>
              <a:t>Obrázky: Microsoft Office Klipart </a:t>
            </a:r>
            <a:r>
              <a:rPr lang="cs-CZ" sz="2400" i="1" dirty="0"/>
              <a:t>/office.microsoft.com</a:t>
            </a:r>
            <a:r>
              <a:rPr lang="cs-CZ" sz="2400" i="1" dirty="0" smtClean="0"/>
              <a:t>/</a:t>
            </a:r>
          </a:p>
          <a:p>
            <a:r>
              <a:rPr lang="cs-CZ" sz="2400" dirty="0" smtClean="0"/>
              <a:t>Obr.1, 2: kresby autora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5341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HxH8svxPeDq32rEcAGtJkr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OV3FPcRDi0HY63MUmM0ACo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333</Words>
  <Application>Microsoft Office PowerPoint</Application>
  <PresentationFormat>Předvádění na obrazovce (4:3)</PresentationFormat>
  <Paragraphs>91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Trávicí soustava</vt:lpstr>
      <vt:lpstr>Trávicí soustava</vt:lpstr>
      <vt:lpstr>Trávicí soustava</vt:lpstr>
      <vt:lpstr>Trávicí soustava</vt:lpstr>
      <vt:lpstr>Trávicí soustava</vt:lpstr>
      <vt:lpstr>Trávicí soustava</vt:lpstr>
      <vt:lpstr>Trávicí soustava</vt:lpstr>
      <vt:lpstr>Trávicí soustava</vt:lpstr>
      <vt:lpstr>Použité zdroje informací:</vt:lpstr>
    </vt:vector>
  </TitlesOfParts>
  <Company>-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Zdenek</dc:creator>
  <cp:lastModifiedBy>Zdenek</cp:lastModifiedBy>
  <cp:revision>33</cp:revision>
  <dcterms:created xsi:type="dcterms:W3CDTF">2013-01-06T11:03:03Z</dcterms:created>
  <dcterms:modified xsi:type="dcterms:W3CDTF">2013-08-21T20:29:43Z</dcterms:modified>
</cp:coreProperties>
</file>