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5" r:id="rId6"/>
    <p:sldId id="260" r:id="rId7"/>
    <p:sldId id="262" r:id="rId8"/>
    <p:sldId id="263" r:id="rId9"/>
    <p:sldId id="261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D1AE3-A372-4EF1-983D-002D7FE5B85C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A38D6D-F5F4-4640-8428-E0437B1A1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77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38D6D-F5F4-4640-8428-E0437B1A151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278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0619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959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62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200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052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750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904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31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640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97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51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49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5.jp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image" Target="../media/image6.JP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7.JP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4.JP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5.WMF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7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50394480"/>
              </p:ext>
            </p:extLst>
          </p:nvPr>
        </p:nvGraphicFramePr>
        <p:xfrm>
          <a:off x="457200" y="1526706"/>
          <a:ext cx="8229600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17347">
                <a:tc rowSpan="7"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EU peníze školám</a:t>
                      </a:r>
                      <a:endParaRPr lang="cs-CZ" sz="160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1600" i="1" dirty="0" err="1" smtClean="0"/>
                        <a:t>Reg</a:t>
                      </a:r>
                      <a:r>
                        <a:rPr lang="cs-CZ" sz="1600" i="1" dirty="0" smtClean="0"/>
                        <a:t>.</a:t>
                      </a:r>
                      <a:r>
                        <a:rPr lang="cs-CZ" sz="1600" i="1" baseline="0" dirty="0" smtClean="0"/>
                        <a:t> číslo projektu: CZ.1.07/1.4.00/21.1440</a:t>
                      </a:r>
                      <a:endParaRPr lang="cs-CZ" sz="1600" i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Autor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Dana Sobotková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Ročník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5.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Datum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27.10.2012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Šablona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V/2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Č.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VY_52_INOVACE_49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gridSpan="3"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b="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Vzdělávací oblast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Člověk a jeho</a:t>
                      </a:r>
                      <a:r>
                        <a:rPr lang="cs-CZ" baseline="0" dirty="0" smtClean="0"/>
                        <a:t> svět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Předmět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Přírodověda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9630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Způsob</a:t>
                      </a:r>
                      <a:r>
                        <a:rPr lang="cs-CZ" sz="1600" b="1" baseline="0" dirty="0" smtClean="0"/>
                        <a:t> využití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VYLUČOVACÍ SOUSTAVA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žáky seznamuje s vylučovací soustavou člověka,</a:t>
                      </a:r>
                      <a:r>
                        <a:rPr lang="cs-CZ" baseline="0" dirty="0" smtClean="0"/>
                        <a:t> běžnými nemocemi a správným životním stylem.</a:t>
                      </a:r>
                      <a:r>
                        <a:rPr lang="cs-CZ" dirty="0" smtClean="0"/>
                        <a:t> Může sloužit i k samostatnému zápisu učiva.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Druh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Prezentace – výklad učiva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6540"/>
            <a:ext cx="560070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50" y="1487349"/>
            <a:ext cx="2420375" cy="24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1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Vylučovací soustava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1590234"/>
            <a:ext cx="4392488" cy="406405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3200" dirty="0" smtClean="0"/>
              <a:t>slouží k </a:t>
            </a:r>
            <a:r>
              <a:rPr lang="cs-CZ" sz="3200" b="1" dirty="0" smtClean="0"/>
              <a:t>vylučování škodlivých látek</a:t>
            </a:r>
            <a:r>
              <a:rPr lang="cs-CZ" sz="3200" dirty="0" smtClean="0"/>
              <a:t> z těla</a:t>
            </a:r>
          </a:p>
          <a:p>
            <a:pPr>
              <a:buFont typeface="Wingdings" pitchFamily="2" charset="2"/>
              <a:buChar char="Ø"/>
            </a:pPr>
            <a:endParaRPr lang="cs-CZ" sz="3200" dirty="0" smtClean="0"/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látky jsou vyloučeny v podobě </a:t>
            </a:r>
            <a:r>
              <a:rPr lang="cs-CZ" sz="3200" b="1" dirty="0" smtClean="0"/>
              <a:t>moči</a:t>
            </a:r>
            <a:r>
              <a:rPr lang="cs-CZ" sz="3200" dirty="0" smtClean="0"/>
              <a:t> (až 2litry denně)</a:t>
            </a:r>
          </a:p>
          <a:p>
            <a:endParaRPr lang="cs-CZ" sz="3200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2411760" y="5229200"/>
            <a:ext cx="6275040" cy="13681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500" i="1" dirty="0" smtClean="0"/>
              <a:t>Zajímavost:</a:t>
            </a:r>
            <a:endParaRPr lang="cs-CZ" sz="3500" i="1" dirty="0" smtClean="0"/>
          </a:p>
          <a:p>
            <a:pPr>
              <a:buFont typeface="Wingdings" pitchFamily="2" charset="2"/>
              <a:buChar char="ü"/>
            </a:pPr>
            <a:r>
              <a:rPr lang="cs-CZ" sz="3000" b="1" dirty="0" smtClean="0"/>
              <a:t>Miminka</a:t>
            </a:r>
            <a:r>
              <a:rPr lang="cs-CZ" sz="3000" dirty="0" smtClean="0"/>
              <a:t> </a:t>
            </a:r>
            <a:r>
              <a:rPr lang="cs-CZ" sz="3000" dirty="0"/>
              <a:t>neumí plně </a:t>
            </a:r>
            <a:r>
              <a:rPr lang="cs-CZ" sz="3000" i="1" dirty="0"/>
              <a:t>ovládat zadržování moči</a:t>
            </a:r>
            <a:r>
              <a:rPr lang="cs-CZ" sz="3000" dirty="0"/>
              <a:t> a musí </a:t>
            </a:r>
            <a:r>
              <a:rPr lang="cs-CZ" sz="3000" b="1" dirty="0"/>
              <a:t>nosit </a:t>
            </a:r>
            <a:r>
              <a:rPr lang="cs-CZ" sz="3000" b="1" dirty="0" smtClean="0"/>
              <a:t>plínky.</a:t>
            </a:r>
            <a:endParaRPr lang="cs-CZ" sz="3000" b="1" dirty="0"/>
          </a:p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3"/>
          <a:stretch/>
        </p:blipFill>
        <p:spPr>
          <a:xfrm>
            <a:off x="4848936" y="1556793"/>
            <a:ext cx="4159249" cy="375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3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600" y="310176"/>
            <a:ext cx="8229600" cy="1143000"/>
          </a:xfrm>
        </p:spPr>
        <p:txBody>
          <a:bodyPr/>
          <a:lstStyle/>
          <a:p>
            <a:r>
              <a:rPr lang="cs-CZ" dirty="0"/>
              <a:t>Vylučovací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97160" y="1556792"/>
            <a:ext cx="51949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u="sng" dirty="0" smtClean="0"/>
              <a:t>Vylučovací soustavu tvoří:</a:t>
            </a:r>
          </a:p>
        </p:txBody>
      </p:sp>
      <p:sp>
        <p:nvSpPr>
          <p:cNvPr id="8" name="Obdélník 7"/>
          <p:cNvSpPr/>
          <p:nvPr/>
        </p:nvSpPr>
        <p:spPr>
          <a:xfrm>
            <a:off x="4139952" y="3814564"/>
            <a:ext cx="3528392" cy="2948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b="1" dirty="0" smtClean="0">
                <a:solidFill>
                  <a:prstClr val="black"/>
                </a:solidFill>
              </a:rPr>
              <a:t>ledviny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b="1" dirty="0" smtClean="0">
                <a:solidFill>
                  <a:prstClr val="black"/>
                </a:solidFill>
              </a:rPr>
              <a:t>močovody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lang="cs-CZ" sz="3200" b="1" dirty="0" smtClean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b="1" dirty="0" smtClean="0">
                <a:solidFill>
                  <a:prstClr val="black"/>
                </a:solidFill>
              </a:rPr>
              <a:t>močový měchýř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b="1" dirty="0" smtClean="0">
                <a:solidFill>
                  <a:prstClr val="black"/>
                </a:solidFill>
              </a:rPr>
              <a:t>močová trubice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8" y="616530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656845"/>
            <a:ext cx="2917518" cy="4140301"/>
          </a:xfrm>
        </p:spPr>
      </p:pic>
      <p:cxnSp>
        <p:nvCxnSpPr>
          <p:cNvPr id="12" name="Přímá spojnice se šipkou 11"/>
          <p:cNvCxnSpPr/>
          <p:nvPr/>
        </p:nvCxnSpPr>
        <p:spPr>
          <a:xfrm flipH="1">
            <a:off x="2915816" y="4077072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699792" y="4725144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2411760" y="5888979"/>
            <a:ext cx="172819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2267744" y="6534636"/>
            <a:ext cx="1872208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79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Vylučovací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691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900" b="1" dirty="0" smtClean="0">
                <a:solidFill>
                  <a:schemeClr val="accent2">
                    <a:lumMod val="75000"/>
                  </a:schemeClr>
                </a:solidFill>
              </a:rPr>
              <a:t>LEDVINY</a:t>
            </a:r>
          </a:p>
          <a:p>
            <a:pPr>
              <a:buFont typeface="Wingdings" pitchFamily="2" charset="2"/>
              <a:buChar char="Ø"/>
            </a:pPr>
            <a:r>
              <a:rPr lang="cs-CZ" sz="3500" dirty="0" smtClean="0"/>
              <a:t>odebírají z krve přebytečné </a:t>
            </a:r>
            <a:r>
              <a:rPr lang="cs-CZ" sz="3500" i="1" dirty="0" smtClean="0"/>
              <a:t>tekutiny a škodlivé látky</a:t>
            </a:r>
            <a:r>
              <a:rPr lang="cs-CZ" sz="3500" dirty="0" smtClean="0"/>
              <a:t>     z nich tvoří </a:t>
            </a:r>
            <a:r>
              <a:rPr lang="cs-CZ" sz="3500" b="1" dirty="0" smtClean="0"/>
              <a:t>MOČ</a:t>
            </a:r>
            <a:r>
              <a:rPr lang="cs-CZ" sz="3500" dirty="0" smtClean="0"/>
              <a:t> </a:t>
            </a:r>
          </a:p>
          <a:p>
            <a:pPr>
              <a:buFont typeface="Wingdings" pitchFamily="2" charset="2"/>
              <a:buChar char="Ø"/>
            </a:pPr>
            <a:endParaRPr lang="cs-CZ" sz="3500" dirty="0" smtClean="0"/>
          </a:p>
          <a:p>
            <a:pPr>
              <a:buFont typeface="Wingdings" pitchFamily="2" charset="2"/>
              <a:buChar char="Ø"/>
            </a:pPr>
            <a:r>
              <a:rPr lang="cs-CZ" sz="3500" dirty="0" smtClean="0"/>
              <a:t>moč je </a:t>
            </a:r>
            <a:r>
              <a:rPr lang="cs-CZ" sz="3500" i="1" dirty="0" smtClean="0"/>
              <a:t>odváděna </a:t>
            </a:r>
            <a:r>
              <a:rPr lang="cs-CZ" sz="3500" b="1" dirty="0" smtClean="0"/>
              <a:t>močovody</a:t>
            </a:r>
            <a:r>
              <a:rPr lang="cs-CZ" sz="3500" dirty="0" smtClean="0"/>
              <a:t> do </a:t>
            </a:r>
            <a:r>
              <a:rPr lang="cs-CZ" sz="3500" b="1" dirty="0" smtClean="0"/>
              <a:t>močového měchýře</a:t>
            </a:r>
            <a:r>
              <a:rPr lang="cs-CZ" sz="3500" dirty="0" smtClean="0"/>
              <a:t>, kde se </a:t>
            </a:r>
            <a:r>
              <a:rPr lang="cs-CZ" sz="3500" i="1" dirty="0" smtClean="0"/>
              <a:t>shromažďuje</a:t>
            </a:r>
          </a:p>
          <a:p>
            <a:pPr>
              <a:buFont typeface="Wingdings" pitchFamily="2" charset="2"/>
              <a:buChar char="Ø"/>
            </a:pPr>
            <a:r>
              <a:rPr lang="cs-CZ" sz="3500" b="1" dirty="0" smtClean="0"/>
              <a:t>močovou trubicí </a:t>
            </a:r>
            <a:r>
              <a:rPr lang="cs-CZ" sz="3500" dirty="0" smtClean="0"/>
              <a:t>je </a:t>
            </a:r>
            <a:r>
              <a:rPr lang="cs-CZ" sz="3500" i="1" dirty="0" smtClean="0"/>
              <a:t>odvedena z těla ven</a:t>
            </a:r>
            <a:endParaRPr lang="cs-CZ" sz="3500" i="1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6" r="16733"/>
          <a:stretch/>
        </p:blipFill>
        <p:spPr>
          <a:xfrm>
            <a:off x="5508103" y="2636912"/>
            <a:ext cx="2289027" cy="3461359"/>
          </a:xfrm>
        </p:spPr>
      </p:pic>
      <p:sp>
        <p:nvSpPr>
          <p:cNvPr id="7" name="Šipka doprava 6"/>
          <p:cNvSpPr/>
          <p:nvPr/>
        </p:nvSpPr>
        <p:spPr>
          <a:xfrm>
            <a:off x="3040850" y="2837848"/>
            <a:ext cx="244602" cy="3235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170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Vylučovací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1453176"/>
            <a:ext cx="4316288" cy="54048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100" i="1" dirty="0"/>
              <a:t>Zajímavost:</a:t>
            </a:r>
          </a:p>
          <a:p>
            <a:pPr>
              <a:buFont typeface="Wingdings" pitchFamily="2" charset="2"/>
              <a:buChar char="ü"/>
            </a:pPr>
            <a:r>
              <a:rPr lang="cs-CZ" sz="3500" b="1" dirty="0" smtClean="0">
                <a:solidFill>
                  <a:schemeClr val="accent2">
                    <a:lumMod val="75000"/>
                  </a:schemeClr>
                </a:solidFill>
              </a:rPr>
              <a:t>LEDVINY</a:t>
            </a:r>
            <a:r>
              <a:rPr lang="cs-CZ" sz="3500" dirty="0" smtClean="0"/>
              <a:t> </a:t>
            </a:r>
            <a:r>
              <a:rPr lang="cs-CZ" sz="3500" dirty="0"/>
              <a:t>jsou </a:t>
            </a:r>
            <a:r>
              <a:rPr lang="cs-CZ" sz="3500" b="1" dirty="0"/>
              <a:t>párový </a:t>
            </a:r>
            <a:r>
              <a:rPr lang="cs-CZ" sz="3500" b="1" dirty="0" smtClean="0"/>
              <a:t>orgán</a:t>
            </a:r>
            <a:endParaRPr lang="cs-CZ" sz="3500" dirty="0" smtClean="0"/>
          </a:p>
          <a:p>
            <a:pPr>
              <a:buFont typeface="Wingdings" pitchFamily="2" charset="2"/>
              <a:buChar char="ü"/>
            </a:pPr>
            <a:r>
              <a:rPr lang="cs-CZ" sz="3500" dirty="0" smtClean="0"/>
              <a:t>každá </a:t>
            </a:r>
            <a:r>
              <a:rPr lang="cs-CZ" sz="3500" b="1" dirty="0" smtClean="0"/>
              <a:t>ledvina</a:t>
            </a:r>
            <a:r>
              <a:rPr lang="cs-CZ" sz="3500" dirty="0" smtClean="0"/>
              <a:t> je asi 10cm dlouhá a váží 150g, má </a:t>
            </a:r>
            <a:r>
              <a:rPr lang="cs-CZ" sz="3500" i="1" dirty="0" smtClean="0"/>
              <a:t>tvar fazole</a:t>
            </a:r>
          </a:p>
          <a:p>
            <a:pPr>
              <a:buFont typeface="Wingdings" pitchFamily="2" charset="2"/>
              <a:buChar char="ü"/>
            </a:pPr>
            <a:r>
              <a:rPr lang="cs-CZ" sz="3500" dirty="0" smtClean="0"/>
              <a:t>každou hodinu zpracují </a:t>
            </a:r>
            <a:r>
              <a:rPr lang="cs-CZ" sz="3500" b="1" dirty="0" smtClean="0"/>
              <a:t>80 litrů krve</a:t>
            </a:r>
          </a:p>
          <a:p>
            <a:pPr>
              <a:buFont typeface="Wingdings" pitchFamily="2" charset="2"/>
              <a:buChar char="ü"/>
            </a:pPr>
            <a:r>
              <a:rPr lang="cs-CZ" sz="3500" dirty="0" smtClean="0"/>
              <a:t>člověk </a:t>
            </a:r>
            <a:r>
              <a:rPr lang="cs-CZ" sz="3500" b="1" dirty="0" smtClean="0"/>
              <a:t>může žít </a:t>
            </a:r>
            <a:r>
              <a:rPr lang="cs-CZ" sz="3500" dirty="0" smtClean="0"/>
              <a:t>i jen s </a:t>
            </a:r>
            <a:r>
              <a:rPr lang="cs-CZ" sz="3500" b="1" dirty="0" smtClean="0"/>
              <a:t>jednou</a:t>
            </a:r>
            <a:r>
              <a:rPr lang="cs-CZ" sz="3500" dirty="0" smtClean="0"/>
              <a:t> funkční </a:t>
            </a:r>
            <a:r>
              <a:rPr lang="cs-CZ" sz="3500" b="1" dirty="0" smtClean="0"/>
              <a:t>ledvinou</a:t>
            </a:r>
          </a:p>
          <a:p>
            <a:pPr>
              <a:buFont typeface="Wingdings" pitchFamily="2" charset="2"/>
              <a:buChar char="ü"/>
            </a:pPr>
            <a:endParaRPr lang="cs-CZ" sz="35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6" r="15507"/>
          <a:stretch/>
        </p:blipFill>
        <p:spPr>
          <a:xfrm>
            <a:off x="5580112" y="1556792"/>
            <a:ext cx="1945592" cy="2692587"/>
          </a:xfrm>
        </p:spPr>
      </p:pic>
      <p:sp>
        <p:nvSpPr>
          <p:cNvPr id="6" name="Obdélník 5"/>
          <p:cNvSpPr/>
          <p:nvPr/>
        </p:nvSpPr>
        <p:spPr>
          <a:xfrm>
            <a:off x="4729520" y="4507062"/>
            <a:ext cx="4427984" cy="276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2800" dirty="0">
                <a:solidFill>
                  <a:prstClr val="black"/>
                </a:solidFill>
              </a:rPr>
              <a:t>Při selhání obou ledvin pacienti dojíždí na </a:t>
            </a:r>
            <a:r>
              <a:rPr lang="cs-CZ" sz="2800" b="1" dirty="0">
                <a:solidFill>
                  <a:prstClr val="black"/>
                </a:solidFill>
              </a:rPr>
              <a:t>dialýzu</a:t>
            </a:r>
            <a:r>
              <a:rPr lang="cs-CZ" sz="2800" dirty="0">
                <a:solidFill>
                  <a:prstClr val="black"/>
                </a:solidFill>
              </a:rPr>
              <a:t>(tzv. </a:t>
            </a:r>
            <a:r>
              <a:rPr lang="cs-CZ" sz="2800" i="1" dirty="0">
                <a:solidFill>
                  <a:prstClr val="black"/>
                </a:solidFill>
              </a:rPr>
              <a:t>umělou ledvinu</a:t>
            </a:r>
            <a:r>
              <a:rPr lang="cs-CZ" sz="2800" dirty="0">
                <a:solidFill>
                  <a:prstClr val="black"/>
                </a:solidFill>
              </a:rPr>
              <a:t>) a čekají na </a:t>
            </a:r>
            <a:r>
              <a:rPr lang="cs-CZ" sz="2800" b="1" dirty="0">
                <a:solidFill>
                  <a:prstClr val="black"/>
                </a:solidFill>
              </a:rPr>
              <a:t>transplantaci</a:t>
            </a:r>
            <a:r>
              <a:rPr lang="cs-CZ" sz="2800" dirty="0">
                <a:solidFill>
                  <a:prstClr val="black"/>
                </a:solidFill>
              </a:rPr>
              <a:t> od </a:t>
            </a:r>
            <a:r>
              <a:rPr lang="cs-CZ" sz="2800" dirty="0" smtClean="0">
                <a:solidFill>
                  <a:prstClr val="black"/>
                </a:solidFill>
              </a:rPr>
              <a:t>dárce.</a:t>
            </a:r>
            <a:endParaRPr lang="cs-CZ" sz="2800" dirty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lang="cs-CZ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95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Vylučovací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453176"/>
            <a:ext cx="5688632" cy="492162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3200" i="1" dirty="0" smtClean="0"/>
              <a:t>Zajímavost:</a:t>
            </a:r>
          </a:p>
          <a:p>
            <a:pPr>
              <a:buFont typeface="Wingdings" pitchFamily="2" charset="2"/>
              <a:buChar char="Ø"/>
            </a:pPr>
            <a:r>
              <a:rPr lang="cs-CZ" sz="3500" dirty="0" smtClean="0"/>
              <a:t>Při </a:t>
            </a:r>
            <a:r>
              <a:rPr lang="cs-CZ" sz="3500" b="1" dirty="0" smtClean="0"/>
              <a:t>nedostatečném příjmu tekutin </a:t>
            </a:r>
            <a:r>
              <a:rPr lang="cs-CZ" sz="3500" dirty="0" smtClean="0"/>
              <a:t>dochází k </a:t>
            </a:r>
            <a:r>
              <a:rPr lang="cs-CZ" sz="3500" i="1" dirty="0" smtClean="0"/>
              <a:t>usazování</a:t>
            </a:r>
            <a:r>
              <a:rPr lang="cs-CZ" sz="3500" dirty="0" smtClean="0"/>
              <a:t> škodlivých látek v podobě </a:t>
            </a:r>
            <a:r>
              <a:rPr lang="cs-CZ" sz="3500" b="1" dirty="0" smtClean="0"/>
              <a:t>ledvinových </a:t>
            </a:r>
            <a:r>
              <a:rPr lang="cs-CZ" sz="3500" b="1" dirty="0" smtClean="0"/>
              <a:t>kamenů. </a:t>
            </a:r>
            <a:endParaRPr lang="cs-CZ" sz="3500" b="1" dirty="0" smtClean="0"/>
          </a:p>
          <a:p>
            <a:pPr>
              <a:buFont typeface="Wingdings" pitchFamily="2" charset="2"/>
              <a:buChar char="Ø"/>
            </a:pPr>
            <a:endParaRPr lang="cs-CZ" sz="3500" b="1" dirty="0" smtClean="0"/>
          </a:p>
          <a:p>
            <a:pPr>
              <a:buFont typeface="Wingdings" pitchFamily="2" charset="2"/>
              <a:buChar char="Ø"/>
            </a:pPr>
            <a:r>
              <a:rPr lang="cs-CZ" sz="3500" dirty="0" smtClean="0"/>
              <a:t>Tyto kameny mohou </a:t>
            </a:r>
            <a:r>
              <a:rPr lang="cs-CZ" sz="3500" i="1" dirty="0" smtClean="0"/>
              <a:t>ucpat močovody </a:t>
            </a:r>
            <a:r>
              <a:rPr lang="cs-CZ" sz="3500" dirty="0" smtClean="0"/>
              <a:t>a způsobit bolestivou </a:t>
            </a:r>
            <a:r>
              <a:rPr lang="cs-CZ" sz="3500" b="1" dirty="0" smtClean="0"/>
              <a:t>ledvinovou </a:t>
            </a:r>
            <a:r>
              <a:rPr lang="cs-CZ" sz="3500" b="1" dirty="0" smtClean="0"/>
              <a:t>koliku.</a:t>
            </a:r>
            <a:endParaRPr lang="cs-CZ" sz="3500" b="1" dirty="0" smtClean="0"/>
          </a:p>
          <a:p>
            <a:pPr>
              <a:buFont typeface="Wingdings" pitchFamily="2" charset="2"/>
              <a:buChar char="Ø"/>
            </a:pPr>
            <a:endParaRPr lang="cs-CZ" sz="35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4128" y="6491293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Obr.3</a:t>
            </a:r>
            <a:endParaRPr lang="cs-CZ" sz="1600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28"/>
          <a:stretch/>
        </p:blipFill>
        <p:spPr>
          <a:xfrm>
            <a:off x="5580112" y="3150614"/>
            <a:ext cx="2717727" cy="3350325"/>
          </a:xfr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8" b="11516"/>
          <a:stretch/>
        </p:blipFill>
        <p:spPr>
          <a:xfrm>
            <a:off x="5580112" y="1453176"/>
            <a:ext cx="2440205" cy="17875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020317" y="1700808"/>
            <a:ext cx="800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411749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Vylučovací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1520428"/>
            <a:ext cx="4896544" cy="44644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i="1" dirty="0" smtClean="0"/>
              <a:t>Nejčastější nemoci :</a:t>
            </a:r>
          </a:p>
          <a:p>
            <a:r>
              <a:rPr lang="cs-CZ" sz="3200" b="1" dirty="0" smtClean="0"/>
              <a:t>zánět</a:t>
            </a:r>
            <a:r>
              <a:rPr lang="cs-CZ" sz="3200" dirty="0" smtClean="0"/>
              <a:t> močového měchýře</a:t>
            </a:r>
          </a:p>
          <a:p>
            <a:r>
              <a:rPr lang="cs-CZ" sz="3200" b="1" dirty="0" smtClean="0"/>
              <a:t>ledvinové kameny </a:t>
            </a:r>
            <a:r>
              <a:rPr lang="cs-CZ" sz="3200" dirty="0" smtClean="0"/>
              <a:t>– způsobují koliku</a:t>
            </a:r>
          </a:p>
          <a:p>
            <a:r>
              <a:rPr lang="cs-CZ" sz="3200" dirty="0" smtClean="0"/>
              <a:t>problém starších lidí: samovolný </a:t>
            </a:r>
            <a:r>
              <a:rPr lang="cs-CZ" sz="3200" b="1" dirty="0" smtClean="0"/>
              <a:t>únik moči</a:t>
            </a:r>
            <a:r>
              <a:rPr lang="cs-CZ" sz="3200" dirty="0" smtClean="0"/>
              <a:t> (</a:t>
            </a:r>
            <a:r>
              <a:rPr lang="cs-CZ" sz="3200" i="1" dirty="0" smtClean="0"/>
              <a:t>inkontinence</a:t>
            </a:r>
            <a:r>
              <a:rPr lang="cs-CZ" sz="3200" dirty="0" smtClean="0"/>
              <a:t>)</a:t>
            </a:r>
          </a:p>
          <a:p>
            <a:endParaRPr lang="cs-CZ" sz="32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6" r="20630"/>
          <a:stretch/>
        </p:blipFill>
        <p:spPr>
          <a:xfrm>
            <a:off x="6588224" y="2060848"/>
            <a:ext cx="1937982" cy="309562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350974" y="6374802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Obr.4</a:t>
            </a:r>
            <a:endParaRPr lang="cs-CZ" sz="16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140" y="4176149"/>
            <a:ext cx="2237250" cy="220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68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Vylučovací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1600201"/>
            <a:ext cx="5040560" cy="34129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200" i="1" dirty="0" smtClean="0"/>
              <a:t>Vylučovací soustavě prospívá:</a:t>
            </a:r>
          </a:p>
          <a:p>
            <a:r>
              <a:rPr lang="cs-CZ" sz="3500" dirty="0" smtClean="0"/>
              <a:t>dostatečný </a:t>
            </a:r>
            <a:r>
              <a:rPr lang="cs-CZ" sz="3500" b="1" dirty="0" smtClean="0"/>
              <a:t>příjem tekutin </a:t>
            </a:r>
            <a:r>
              <a:rPr lang="cs-CZ" sz="3500" dirty="0" smtClean="0"/>
              <a:t>– </a:t>
            </a:r>
            <a:r>
              <a:rPr lang="cs-CZ" sz="3500" i="1" dirty="0" smtClean="0"/>
              <a:t>2-3 litry </a:t>
            </a:r>
            <a:r>
              <a:rPr lang="cs-CZ" sz="3500" dirty="0" smtClean="0"/>
              <a:t>denně</a:t>
            </a:r>
          </a:p>
          <a:p>
            <a:r>
              <a:rPr lang="cs-CZ" sz="3500" b="1" dirty="0" smtClean="0"/>
              <a:t>neprochladnout</a:t>
            </a:r>
            <a:r>
              <a:rPr lang="cs-CZ" sz="3500" dirty="0" smtClean="0"/>
              <a:t> v dolní části zad(oblast ledvin)</a:t>
            </a:r>
          </a:p>
          <a:p>
            <a:r>
              <a:rPr lang="cs-CZ" sz="3500" b="1" dirty="0" smtClean="0"/>
              <a:t>nepřecházet nemoci</a:t>
            </a:r>
          </a:p>
          <a:p>
            <a:r>
              <a:rPr lang="cs-CZ" sz="3500" b="1" dirty="0" smtClean="0"/>
              <a:t>nezadržovat</a:t>
            </a:r>
            <a:r>
              <a:rPr lang="cs-CZ" sz="3500" dirty="0" smtClean="0"/>
              <a:t> dlouho </a:t>
            </a:r>
            <a:r>
              <a:rPr lang="cs-CZ" sz="3500" b="1" dirty="0" smtClean="0"/>
              <a:t>moč</a:t>
            </a:r>
            <a:endParaRPr lang="cs-CZ" sz="3500" b="1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628800"/>
            <a:ext cx="2232248" cy="2232248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528" y="4884338"/>
            <a:ext cx="1490464" cy="1490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7" r="14257"/>
          <a:stretch/>
        </p:blipFill>
        <p:spPr>
          <a:xfrm>
            <a:off x="4932040" y="2388025"/>
            <a:ext cx="1825549" cy="257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6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Vylučovací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18356" y="1453176"/>
            <a:ext cx="8507288" cy="141291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500" i="1" dirty="0" smtClean="0"/>
              <a:t>Zajímavost:</a:t>
            </a:r>
          </a:p>
          <a:p>
            <a:pPr>
              <a:buFont typeface="Wingdings" pitchFamily="2" charset="2"/>
              <a:buChar char="Ø"/>
            </a:pPr>
            <a:r>
              <a:rPr lang="cs-CZ" sz="3800" b="1" dirty="0" smtClean="0"/>
              <a:t>Škodlivé látky </a:t>
            </a:r>
            <a:r>
              <a:rPr lang="cs-CZ" sz="3800" dirty="0" smtClean="0"/>
              <a:t>vylučujeme z těla </a:t>
            </a:r>
            <a:r>
              <a:rPr lang="cs-CZ" sz="3800" b="1" dirty="0" smtClean="0"/>
              <a:t>pomocí </a:t>
            </a:r>
            <a:r>
              <a:rPr lang="cs-CZ" sz="3800" b="1" smtClean="0"/>
              <a:t>více </a:t>
            </a:r>
            <a:r>
              <a:rPr lang="cs-CZ" sz="3800" b="1" smtClean="0"/>
              <a:t>soustav:</a:t>
            </a:r>
            <a:endParaRPr lang="cs-CZ" sz="3800" b="1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251520" y="2852936"/>
            <a:ext cx="4248472" cy="3777283"/>
          </a:xfrm>
        </p:spPr>
        <p:txBody>
          <a:bodyPr>
            <a:normAutofit fontScale="85000" lnSpcReduction="20000"/>
          </a:bodyPr>
          <a:lstStyle/>
          <a:p>
            <a:r>
              <a:rPr lang="cs-CZ" sz="3800" dirty="0" smtClean="0"/>
              <a:t>nejvíce jich je vylučováno v podobě </a:t>
            </a:r>
            <a:r>
              <a:rPr lang="cs-CZ" sz="3800" b="1" dirty="0" smtClean="0"/>
              <a:t>moči</a:t>
            </a:r>
            <a:r>
              <a:rPr lang="cs-CZ" sz="3800" dirty="0" smtClean="0"/>
              <a:t> </a:t>
            </a:r>
            <a:r>
              <a:rPr lang="cs-CZ" sz="3800" b="1" i="1" dirty="0" smtClean="0"/>
              <a:t>(vylučovací s.)</a:t>
            </a:r>
          </a:p>
          <a:p>
            <a:endParaRPr lang="cs-CZ" sz="3800" b="1" i="1" dirty="0" smtClean="0"/>
          </a:p>
          <a:p>
            <a:r>
              <a:rPr lang="cs-CZ" sz="3800" dirty="0" smtClean="0"/>
              <a:t>nestrávené zbytky potravy se vylučují v podobě </a:t>
            </a:r>
            <a:r>
              <a:rPr lang="cs-CZ" sz="3800" b="1" dirty="0" smtClean="0"/>
              <a:t>stolice</a:t>
            </a:r>
            <a:r>
              <a:rPr lang="cs-CZ" sz="3800" dirty="0" smtClean="0"/>
              <a:t> </a:t>
            </a:r>
            <a:r>
              <a:rPr lang="cs-CZ" sz="3800" b="1" i="1" dirty="0" smtClean="0"/>
              <a:t>(trávicí s.)</a:t>
            </a:r>
          </a:p>
          <a:p>
            <a:endParaRPr lang="cs-CZ" sz="3800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2708920"/>
            <a:ext cx="338437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oxid uhličitý </a:t>
            </a:r>
            <a:r>
              <a:rPr lang="cs-CZ" sz="3200" b="1" dirty="0" smtClean="0"/>
              <a:t>vydechujeme</a:t>
            </a:r>
            <a:r>
              <a:rPr lang="cs-CZ" sz="3200" dirty="0" smtClean="0"/>
              <a:t> </a:t>
            </a:r>
            <a:r>
              <a:rPr lang="cs-CZ" sz="3200" b="1" i="1" dirty="0" smtClean="0"/>
              <a:t>(dýchací s.)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b="1" i="1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škodlivé látky a tekutiny vylučujeme také </a:t>
            </a:r>
            <a:r>
              <a:rPr lang="cs-CZ" sz="3200" b="1" dirty="0" smtClean="0"/>
              <a:t>potem </a:t>
            </a:r>
            <a:r>
              <a:rPr lang="cs-CZ" sz="3200" b="1" i="1" dirty="0" smtClean="0"/>
              <a:t>(kožní s.)</a:t>
            </a:r>
            <a:endParaRPr lang="cs-CZ" sz="3200" b="1" i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026" y="5535153"/>
            <a:ext cx="1409948" cy="1235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9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 informací: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Učivo vychází z učebnice J</a:t>
            </a:r>
            <a:r>
              <a:rPr lang="cs-CZ" sz="2400" dirty="0"/>
              <a:t>. </a:t>
            </a:r>
            <a:r>
              <a:rPr lang="cs-CZ" sz="2400" dirty="0" err="1"/>
              <a:t>Matyášek</a:t>
            </a:r>
            <a:r>
              <a:rPr lang="cs-CZ" sz="2400" dirty="0"/>
              <a:t>, V. Štiková, J. Trna, </a:t>
            </a:r>
            <a:r>
              <a:rPr lang="cs-CZ" sz="2400" i="1" dirty="0"/>
              <a:t>PŘÍRODOVĚDA 5</a:t>
            </a:r>
            <a:r>
              <a:rPr lang="cs-CZ" sz="2400" dirty="0"/>
              <a:t>,učebnice pro 5.ročník, </a:t>
            </a:r>
            <a:r>
              <a:rPr lang="cs-CZ" sz="2000" dirty="0"/>
              <a:t>ČLOVĚK A JEHO SVĚT</a:t>
            </a:r>
            <a:r>
              <a:rPr lang="cs-CZ" sz="2400" dirty="0"/>
              <a:t>, nakladatelství Nová škola 2004,  ISBN 80-7289-063-8, str. </a:t>
            </a:r>
            <a:r>
              <a:rPr lang="cs-CZ" sz="2400" dirty="0" smtClean="0"/>
              <a:t>60</a:t>
            </a:r>
            <a:endParaRPr lang="cs-CZ" sz="2400" dirty="0"/>
          </a:p>
          <a:p>
            <a:r>
              <a:rPr lang="cs-CZ" sz="2400" dirty="0"/>
              <a:t>Kolektiv autorů, Encyklopedie zdravé ženy, vydal Knižní klub(ISBN 80-7176-479-5) ve spolupráci s nakladatelstvím </a:t>
            </a:r>
            <a:r>
              <a:rPr lang="cs-CZ" sz="2400" dirty="0" err="1"/>
              <a:t>Pragma</a:t>
            </a:r>
            <a:r>
              <a:rPr lang="cs-CZ" sz="2400" dirty="0"/>
              <a:t>(ISBN 80-80-7205-368-X), Praha 1997,  </a:t>
            </a:r>
            <a:r>
              <a:rPr lang="cs-CZ" sz="2400" dirty="0" smtClean="0"/>
              <a:t>str.659-660 </a:t>
            </a:r>
            <a:endParaRPr lang="cs-CZ" sz="2400" dirty="0"/>
          </a:p>
          <a:p>
            <a:endParaRPr lang="cs-CZ" sz="2400" b="1" dirty="0" smtClean="0"/>
          </a:p>
          <a:p>
            <a:r>
              <a:rPr lang="cs-CZ" sz="2400" dirty="0" smtClean="0"/>
              <a:t>Obrázky</a:t>
            </a:r>
            <a:r>
              <a:rPr lang="cs-CZ" sz="2400" dirty="0"/>
              <a:t>: Microsoft Office Klipart </a:t>
            </a:r>
            <a:r>
              <a:rPr lang="cs-CZ" sz="2400" i="1" dirty="0"/>
              <a:t>/office.microsoft.com/</a:t>
            </a:r>
          </a:p>
          <a:p>
            <a:pPr lvl="0"/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endParaRPr lang="cs-CZ" sz="24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49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xH8svxPeDq32rEcAGtJk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V3FPcRDi0HY63MUmM0ACo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407</Words>
  <Application>Microsoft Office PowerPoint</Application>
  <PresentationFormat>Předvádění na obrazovce (4:3)</PresentationFormat>
  <Paragraphs>94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Vylučovací soustava</vt:lpstr>
      <vt:lpstr>Vylučovací soustava</vt:lpstr>
      <vt:lpstr>Vylučovací soustava</vt:lpstr>
      <vt:lpstr>Vylučovací soustava</vt:lpstr>
      <vt:lpstr>Vylučovací soustava</vt:lpstr>
      <vt:lpstr>Vylučovací soustava</vt:lpstr>
      <vt:lpstr>Vylučovací soustava</vt:lpstr>
      <vt:lpstr>Vylučovací soustava</vt:lpstr>
      <vt:lpstr>Použité zdroje informací: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Zdenek</cp:lastModifiedBy>
  <cp:revision>37</cp:revision>
  <dcterms:created xsi:type="dcterms:W3CDTF">2013-01-06T11:03:03Z</dcterms:created>
  <dcterms:modified xsi:type="dcterms:W3CDTF">2013-08-21T20:23:00Z</dcterms:modified>
</cp:coreProperties>
</file>