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3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7.JPG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5" Type="http://schemas.openxmlformats.org/officeDocument/2006/relationships/image" Target="../media/image9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5" Type="http://schemas.openxmlformats.org/officeDocument/2006/relationships/image" Target="../media/image10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5" Type="http://schemas.openxmlformats.org/officeDocument/2006/relationships/image" Target="../media/image17.JP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761843581"/>
              </p:ext>
            </p:extLst>
          </p:nvPr>
        </p:nvGraphicFramePr>
        <p:xfrm>
          <a:off x="457200" y="1526706"/>
          <a:ext cx="8229600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26.11.2012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VY_52_INOVACE_53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Člověk a jeho</a:t>
                      </a:r>
                      <a:r>
                        <a:rPr lang="cs-CZ" sz="1600" baseline="0" dirty="0" smtClean="0"/>
                        <a:t> svět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Přírodověda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ROZMNOŽOVACÍ SOUSTAVA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Prezentace žáky seznamuje s rozmnožovací soustavou člověka,</a:t>
                      </a:r>
                      <a:r>
                        <a:rPr lang="cs-CZ" sz="1600" baseline="0" dirty="0" smtClean="0"/>
                        <a:t> těhotenstvím, narozením miminka. Upozorňuje na nebezpečí v souvislosti s přenosnými nemocemi a škodlivými vlivy u budoucích maminek v době těhotenství. </a:t>
                      </a:r>
                      <a:r>
                        <a:rPr lang="cs-CZ" sz="1600" dirty="0" smtClean="0"/>
                        <a:t>Může sloužit i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Rozmnožovací soustava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906888" cy="29089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umožňuje </a:t>
            </a:r>
            <a:r>
              <a:rPr lang="cs-CZ" sz="3200" b="1" dirty="0" smtClean="0"/>
              <a:t>rozmnožování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3200" i="1" dirty="0" smtClean="0"/>
              <a:t>Rozmnožovací soustavu </a:t>
            </a:r>
            <a:r>
              <a:rPr lang="cs-CZ" sz="3200" dirty="0" smtClean="0"/>
              <a:t>tvoří </a:t>
            </a:r>
            <a:r>
              <a:rPr lang="cs-CZ" sz="3200" b="1" dirty="0" smtClean="0"/>
              <a:t>pohlavní orgány.</a:t>
            </a:r>
          </a:p>
          <a:p>
            <a:pPr marL="0" indent="0">
              <a:buNone/>
            </a:pPr>
            <a:endParaRPr lang="cs-CZ" sz="3200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 rot="20939717">
            <a:off x="2765527" y="4956942"/>
            <a:ext cx="6197366" cy="1433634"/>
          </a:xfrm>
        </p:spPr>
        <p:txBody>
          <a:bodyPr>
            <a:normAutofit/>
          </a:bodyPr>
          <a:lstStyle/>
          <a:p>
            <a:r>
              <a:rPr lang="cs-CZ" dirty="0"/>
              <a:t>Pohlavní orgány nejsou v dětství plně vyvinuty, dokončují svůj vývoj až v </a:t>
            </a:r>
            <a:r>
              <a:rPr lang="cs-CZ" b="1" dirty="0"/>
              <a:t>období dospívání </a:t>
            </a:r>
            <a:r>
              <a:rPr lang="cs-CZ" dirty="0"/>
              <a:t>zvaném </a:t>
            </a:r>
            <a:r>
              <a:rPr lang="cs-CZ" b="1" dirty="0" smtClean="0"/>
              <a:t>puberta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68" b="10352"/>
          <a:stretch/>
        </p:blipFill>
        <p:spPr>
          <a:xfrm>
            <a:off x="5087239" y="1700808"/>
            <a:ext cx="3273891" cy="2693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9926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Rozmnožovací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600201"/>
            <a:ext cx="9144000" cy="204482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800" smtClean="0"/>
              <a:t>U člověka </a:t>
            </a:r>
            <a:r>
              <a:rPr lang="cs-CZ" sz="3800" dirty="0" smtClean="0"/>
              <a:t>rozlišujeme </a:t>
            </a:r>
            <a:r>
              <a:rPr lang="cs-CZ" sz="3800" b="1" dirty="0" smtClean="0"/>
              <a:t>2 pohlaví</a:t>
            </a:r>
            <a:r>
              <a:rPr lang="cs-CZ" sz="3800" dirty="0" smtClean="0"/>
              <a:t>: </a:t>
            </a:r>
            <a:r>
              <a:rPr lang="cs-CZ" sz="3800" b="1" dirty="0" smtClean="0"/>
              <a:t>MUŽSKÉ a ŽENSKÉ.</a:t>
            </a:r>
          </a:p>
          <a:p>
            <a:pPr marL="0" indent="0">
              <a:buNone/>
            </a:pPr>
            <a:endParaRPr lang="cs-CZ" sz="3300" b="1" dirty="0" smtClean="0"/>
          </a:p>
          <a:p>
            <a:pPr>
              <a:buFont typeface="Wingdings" pitchFamily="2" charset="2"/>
              <a:buChar char="Ø"/>
            </a:pPr>
            <a:r>
              <a:rPr lang="cs-CZ" sz="3300" dirty="0" smtClean="0"/>
              <a:t>během </a:t>
            </a:r>
            <a:r>
              <a:rPr lang="cs-CZ" sz="3300" b="1" dirty="0" smtClean="0"/>
              <a:t>dospívání</a:t>
            </a:r>
            <a:r>
              <a:rPr lang="cs-CZ" sz="3300" dirty="0" smtClean="0"/>
              <a:t> se </a:t>
            </a:r>
            <a:r>
              <a:rPr lang="cs-CZ" sz="3300" b="1" dirty="0" smtClean="0">
                <a:solidFill>
                  <a:schemeClr val="accent2">
                    <a:lumMod val="75000"/>
                  </a:schemeClr>
                </a:solidFill>
              </a:rPr>
              <a:t>děvčata</a:t>
            </a:r>
            <a:r>
              <a:rPr lang="cs-CZ" sz="3300" dirty="0" smtClean="0"/>
              <a:t> mění v </a:t>
            </a:r>
            <a:r>
              <a:rPr lang="cs-CZ" sz="3300" b="1" dirty="0" smtClean="0">
                <a:solidFill>
                  <a:schemeClr val="accent2">
                    <a:lumMod val="75000"/>
                  </a:schemeClr>
                </a:solidFill>
              </a:rPr>
              <a:t>ženy</a:t>
            </a:r>
            <a:r>
              <a:rPr lang="cs-CZ" sz="3300" dirty="0" smtClean="0"/>
              <a:t> a </a:t>
            </a:r>
            <a:r>
              <a:rPr lang="cs-CZ" sz="3300" b="1" dirty="0" smtClean="0">
                <a:solidFill>
                  <a:schemeClr val="accent5">
                    <a:lumMod val="75000"/>
                  </a:schemeClr>
                </a:solidFill>
              </a:rPr>
              <a:t>chlapci</a:t>
            </a:r>
            <a:r>
              <a:rPr lang="cs-CZ" sz="33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300" dirty="0" smtClean="0"/>
              <a:t>v </a:t>
            </a:r>
            <a:r>
              <a:rPr lang="cs-CZ" sz="3300" b="1" dirty="0" smtClean="0">
                <a:solidFill>
                  <a:schemeClr val="accent5">
                    <a:lumMod val="75000"/>
                  </a:schemeClr>
                </a:solidFill>
              </a:rPr>
              <a:t>muže</a:t>
            </a:r>
            <a:r>
              <a:rPr lang="cs-CZ" sz="3300" b="1" dirty="0" smtClean="0"/>
              <a:t> 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892840"/>
            <a:ext cx="1944216" cy="2930981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12" t="3672" r="41791" b="16916"/>
          <a:stretch/>
        </p:blipFill>
        <p:spPr>
          <a:xfrm>
            <a:off x="4932040" y="3740796"/>
            <a:ext cx="1984640" cy="310450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5" r="9708"/>
          <a:stretch/>
        </p:blipFill>
        <p:spPr>
          <a:xfrm>
            <a:off x="6916680" y="3286746"/>
            <a:ext cx="2086453" cy="258874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08" b="10261"/>
          <a:stretch/>
        </p:blipFill>
        <p:spPr>
          <a:xfrm>
            <a:off x="1907704" y="3392600"/>
            <a:ext cx="2448040" cy="190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10176"/>
            <a:ext cx="8229600" cy="1143000"/>
          </a:xfrm>
        </p:spPr>
        <p:txBody>
          <a:bodyPr/>
          <a:lstStyle/>
          <a:p>
            <a:r>
              <a:rPr lang="cs-CZ" dirty="0"/>
              <a:t>Rozmnožovací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788024" y="2070698"/>
            <a:ext cx="3096344" cy="477460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43367" y="1628800"/>
            <a:ext cx="4254624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u="sng" dirty="0" smtClean="0"/>
              <a:t>Dochází k řadě změn:</a:t>
            </a:r>
          </a:p>
          <a:p>
            <a:r>
              <a:rPr lang="cs-CZ" dirty="0" smtClean="0"/>
              <a:t>chlapcům se </a:t>
            </a:r>
            <a:r>
              <a:rPr lang="cs-CZ" i="1" dirty="0" smtClean="0"/>
              <a:t>mění hlas </a:t>
            </a:r>
            <a:r>
              <a:rPr lang="cs-CZ" dirty="0" smtClean="0"/>
              <a:t>(mutují)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děvčatům </a:t>
            </a:r>
            <a:r>
              <a:rPr lang="cs-CZ" dirty="0"/>
              <a:t>se </a:t>
            </a:r>
            <a:r>
              <a:rPr lang="cs-CZ" i="1" dirty="0"/>
              <a:t>zvětšují prsa</a:t>
            </a:r>
          </a:p>
          <a:p>
            <a:r>
              <a:rPr lang="cs-CZ" dirty="0" smtClean="0"/>
              <a:t>chlapcům začínají </a:t>
            </a:r>
            <a:r>
              <a:rPr lang="cs-CZ" i="1" dirty="0" smtClean="0"/>
              <a:t>růst vousy </a:t>
            </a:r>
          </a:p>
          <a:p>
            <a:r>
              <a:rPr lang="cs-CZ" dirty="0" smtClean="0"/>
              <a:t>objevuje </a:t>
            </a:r>
            <a:r>
              <a:rPr lang="cs-CZ" dirty="0"/>
              <a:t>se </a:t>
            </a:r>
            <a:r>
              <a:rPr lang="cs-CZ" i="1" dirty="0"/>
              <a:t>ochlupení</a:t>
            </a:r>
          </a:p>
          <a:p>
            <a:r>
              <a:rPr lang="cs-CZ" dirty="0" smtClean="0"/>
              <a:t>dozrávají </a:t>
            </a:r>
            <a:r>
              <a:rPr lang="cs-CZ" i="1" dirty="0" smtClean="0"/>
              <a:t>pohlavní orgány</a:t>
            </a:r>
          </a:p>
          <a:p>
            <a:endParaRPr lang="cs-CZ" sz="32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600199"/>
            <a:ext cx="2880320" cy="434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547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4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00" decel="100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decel="100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Rozmnožovací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945438" cy="2044823"/>
          </a:xfrm>
        </p:spPr>
        <p:txBody>
          <a:bodyPr>
            <a:normAutofit/>
          </a:bodyPr>
          <a:lstStyle/>
          <a:p>
            <a:r>
              <a:rPr lang="cs-CZ" dirty="0" smtClean="0"/>
              <a:t>Ženské </a:t>
            </a:r>
            <a:r>
              <a:rPr lang="cs-CZ" b="1" dirty="0" smtClean="0"/>
              <a:t>vaječníky</a:t>
            </a:r>
            <a:r>
              <a:rPr lang="cs-CZ" dirty="0" smtClean="0"/>
              <a:t> začnou produkovat </a:t>
            </a:r>
            <a:r>
              <a:rPr lang="cs-CZ" i="1" dirty="0" smtClean="0"/>
              <a:t>ženské pohlavní buňky</a:t>
            </a:r>
            <a:r>
              <a:rPr lang="cs-CZ" dirty="0" smtClean="0"/>
              <a:t> – </a:t>
            </a:r>
            <a:r>
              <a:rPr lang="cs-CZ" b="1" dirty="0" smtClean="0"/>
              <a:t>vajíčka.</a:t>
            </a:r>
          </a:p>
          <a:p>
            <a:r>
              <a:rPr lang="cs-CZ" dirty="0" smtClean="0"/>
              <a:t>Mužské </a:t>
            </a:r>
            <a:r>
              <a:rPr lang="cs-CZ" b="1" dirty="0" smtClean="0"/>
              <a:t>varlata</a:t>
            </a:r>
            <a:r>
              <a:rPr lang="cs-CZ" dirty="0" smtClean="0"/>
              <a:t> začnou produkovat </a:t>
            </a:r>
            <a:r>
              <a:rPr lang="cs-CZ" i="1" dirty="0" smtClean="0"/>
              <a:t>mužské pohlavní buňky</a:t>
            </a:r>
            <a:r>
              <a:rPr lang="cs-CZ" dirty="0" smtClean="0"/>
              <a:t> – </a:t>
            </a:r>
            <a:r>
              <a:rPr lang="cs-CZ" b="1" dirty="0" smtClean="0"/>
              <a:t>spermie.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657836" y="4725144"/>
            <a:ext cx="345638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i="1" dirty="0">
                <a:solidFill>
                  <a:prstClr val="black"/>
                </a:solidFill>
              </a:rPr>
              <a:t>Spojení vajíčka a spermie </a:t>
            </a:r>
            <a:r>
              <a:rPr lang="cs-CZ" sz="2800" dirty="0">
                <a:solidFill>
                  <a:prstClr val="black"/>
                </a:solidFill>
              </a:rPr>
              <a:t>se nazývá </a:t>
            </a:r>
            <a:r>
              <a:rPr lang="cs-CZ" sz="2800" b="1" dirty="0">
                <a:solidFill>
                  <a:prstClr val="black"/>
                </a:solidFill>
              </a:rPr>
              <a:t>oplození.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31640" y="633334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6" b="5866"/>
          <a:stretch/>
        </p:blipFill>
        <p:spPr>
          <a:xfrm>
            <a:off x="1907704" y="3951280"/>
            <a:ext cx="3361636" cy="2736087"/>
          </a:xfrm>
        </p:spPr>
      </p:pic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Rozmnožovací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lnSpcReduction="10000"/>
          </a:bodyPr>
          <a:lstStyle/>
          <a:p>
            <a:r>
              <a:rPr lang="cs-CZ" sz="3000" b="1" dirty="0" smtClean="0"/>
              <a:t>oplozením</a:t>
            </a:r>
            <a:r>
              <a:rPr lang="cs-CZ" sz="3000" dirty="0" smtClean="0"/>
              <a:t> vzniká </a:t>
            </a:r>
            <a:r>
              <a:rPr lang="cs-CZ" sz="3000" b="1" dirty="0" smtClean="0"/>
              <a:t>zárodek člověka</a:t>
            </a:r>
            <a:r>
              <a:rPr lang="cs-CZ" sz="3000" dirty="0" smtClean="0"/>
              <a:t>, je velký asi jako špendlíková hlavička</a:t>
            </a:r>
          </a:p>
          <a:p>
            <a:r>
              <a:rPr lang="cs-CZ" sz="3000" dirty="0" smtClean="0"/>
              <a:t>zárodek se vyvíjí v těle matky </a:t>
            </a:r>
            <a:r>
              <a:rPr lang="cs-CZ" sz="3000" b="1" dirty="0" smtClean="0"/>
              <a:t>po dobu 9 měsíců</a:t>
            </a:r>
            <a:r>
              <a:rPr lang="cs-CZ" sz="3000" dirty="0" smtClean="0"/>
              <a:t>- tomuto období říkáme </a:t>
            </a:r>
            <a:r>
              <a:rPr lang="cs-CZ" sz="3000" b="1" dirty="0" smtClean="0"/>
              <a:t>těhotenství</a:t>
            </a:r>
          </a:p>
          <a:p>
            <a:r>
              <a:rPr lang="cs-CZ" sz="3000" dirty="0" smtClean="0"/>
              <a:t>z těla matky se dostává </a:t>
            </a:r>
            <a:r>
              <a:rPr lang="cs-CZ" sz="3000" b="1" dirty="0" smtClean="0"/>
              <a:t>porodem</a:t>
            </a:r>
          </a:p>
          <a:p>
            <a:endParaRPr lang="cs-CZ" sz="2600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26" b="16080"/>
          <a:stretch/>
        </p:blipFill>
        <p:spPr>
          <a:xfrm>
            <a:off x="4757961" y="5007934"/>
            <a:ext cx="2595339" cy="1762089"/>
          </a:xfr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05" b="9076"/>
          <a:stretch/>
        </p:blipFill>
        <p:spPr>
          <a:xfrm>
            <a:off x="5797858" y="1340768"/>
            <a:ext cx="2860342" cy="3621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Rozmnožovací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průměrná délka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NOVOROZENCE</a:t>
            </a:r>
            <a:r>
              <a:rPr lang="cs-CZ" dirty="0" smtClean="0"/>
              <a:t> je </a:t>
            </a:r>
            <a:r>
              <a:rPr lang="cs-CZ" b="1" dirty="0" smtClean="0"/>
              <a:t>50cm</a:t>
            </a:r>
            <a:r>
              <a:rPr lang="cs-CZ" dirty="0" smtClean="0"/>
              <a:t>, váha </a:t>
            </a:r>
            <a:r>
              <a:rPr lang="cs-CZ" b="1" dirty="0" smtClean="0"/>
              <a:t>3,4kg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má </a:t>
            </a:r>
            <a:r>
              <a:rPr lang="cs-CZ" b="1" dirty="0" smtClean="0"/>
              <a:t>vlasy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oči </a:t>
            </a:r>
            <a:r>
              <a:rPr lang="cs-CZ" dirty="0" smtClean="0"/>
              <a:t>jsou </a:t>
            </a:r>
            <a:r>
              <a:rPr lang="cs-CZ" b="1" dirty="0" smtClean="0"/>
              <a:t>vždy modré</a:t>
            </a:r>
            <a:r>
              <a:rPr lang="cs-CZ" dirty="0" smtClean="0"/>
              <a:t>, jejich </a:t>
            </a:r>
            <a:r>
              <a:rPr lang="cs-CZ" i="1" dirty="0" smtClean="0"/>
              <a:t>konečná barva </a:t>
            </a:r>
            <a:r>
              <a:rPr lang="cs-CZ" dirty="0" smtClean="0"/>
              <a:t>se vytvoří </a:t>
            </a:r>
            <a:r>
              <a:rPr lang="cs-CZ" i="1" dirty="0" smtClean="0"/>
              <a:t>až za několik dní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podle </a:t>
            </a:r>
            <a:r>
              <a:rPr lang="cs-CZ" i="1" dirty="0" smtClean="0"/>
              <a:t>stavby pohlavních orgánů</a:t>
            </a:r>
            <a:r>
              <a:rPr lang="cs-CZ" dirty="0" smtClean="0"/>
              <a:t> určujeme, zda se narodil </a:t>
            </a:r>
            <a:r>
              <a:rPr lang="cs-CZ" b="1" dirty="0" smtClean="0"/>
              <a:t>chlapec nebo dívka</a:t>
            </a: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13" b="16756"/>
          <a:stretch/>
        </p:blipFill>
        <p:spPr>
          <a:xfrm>
            <a:off x="4716016" y="4221088"/>
            <a:ext cx="2951609" cy="1951925"/>
          </a:xfr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28" b="17982"/>
          <a:stretch/>
        </p:blipFill>
        <p:spPr>
          <a:xfrm>
            <a:off x="5292080" y="1628800"/>
            <a:ext cx="3724888" cy="2446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Rozmnožovací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Brzy po narození začne novorozenec  </a:t>
            </a:r>
            <a:r>
              <a:rPr lang="cs-CZ" i="1" dirty="0" smtClean="0"/>
              <a:t>přijímat mateřské mléko</a:t>
            </a:r>
            <a:r>
              <a:rPr lang="cs-CZ" dirty="0" smtClean="0"/>
              <a:t> – matka ho </a:t>
            </a:r>
            <a:r>
              <a:rPr lang="cs-CZ" b="1" dirty="0" smtClean="0"/>
              <a:t>kojí</a:t>
            </a:r>
            <a:r>
              <a:rPr lang="cs-CZ" dirty="0" smtClean="0"/>
              <a:t> – mění se v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KOJENCE.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409728" y="5210121"/>
            <a:ext cx="4248472" cy="16288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Někdy dojde k </a:t>
            </a:r>
            <a:r>
              <a:rPr lang="cs-CZ" i="1" dirty="0" smtClean="0"/>
              <a:t>oplození více vajíček</a:t>
            </a:r>
            <a:r>
              <a:rPr lang="cs-CZ" dirty="0" smtClean="0"/>
              <a:t> – narodí se </a:t>
            </a:r>
            <a:r>
              <a:rPr lang="cs-CZ" b="1" dirty="0" smtClean="0"/>
              <a:t>dvojčata</a:t>
            </a:r>
            <a:r>
              <a:rPr lang="cs-CZ" dirty="0" smtClean="0"/>
              <a:t> nebo i trojčata.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43" b="16003"/>
          <a:stretch/>
        </p:blipFill>
        <p:spPr>
          <a:xfrm>
            <a:off x="4716016" y="1692395"/>
            <a:ext cx="3095625" cy="208810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92" b="16413"/>
          <a:stretch/>
        </p:blipFill>
        <p:spPr>
          <a:xfrm>
            <a:off x="1043608" y="4548801"/>
            <a:ext cx="3095625" cy="2089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208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4677" y="248451"/>
            <a:ext cx="8229600" cy="1143000"/>
          </a:xfrm>
        </p:spPr>
        <p:txBody>
          <a:bodyPr/>
          <a:lstStyle/>
          <a:p>
            <a:r>
              <a:rPr lang="cs-CZ" dirty="0"/>
              <a:t>Rozmnožovací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471540"/>
            <a:ext cx="7139136" cy="2029468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Některé </a:t>
            </a:r>
            <a:r>
              <a:rPr lang="cs-CZ" b="1" dirty="0" smtClean="0"/>
              <a:t>nebezpečné nemoci </a:t>
            </a:r>
            <a:r>
              <a:rPr lang="cs-CZ" dirty="0" smtClean="0"/>
              <a:t>mohou být přenášeny prostřednictvím rozmnožovací soustavy, např. </a:t>
            </a:r>
            <a:r>
              <a:rPr lang="cs-CZ" b="1" dirty="0" smtClean="0"/>
              <a:t>AIDS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95536" y="3645024"/>
            <a:ext cx="5328592" cy="30572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i="1" dirty="0" smtClean="0"/>
              <a:t>V době těhotenství škodí:</a:t>
            </a:r>
          </a:p>
          <a:p>
            <a:r>
              <a:rPr lang="cs-CZ" dirty="0" smtClean="0"/>
              <a:t>kouření </a:t>
            </a:r>
          </a:p>
          <a:p>
            <a:r>
              <a:rPr lang="cs-CZ" dirty="0" smtClean="0"/>
              <a:t>alkohol, drogy</a:t>
            </a:r>
          </a:p>
          <a:p>
            <a:r>
              <a:rPr lang="cs-CZ" dirty="0" smtClean="0"/>
              <a:t>nepravidelná a nezdravá strava</a:t>
            </a:r>
          </a:p>
          <a:p>
            <a:r>
              <a:rPr lang="cs-CZ" dirty="0" smtClean="0"/>
              <a:t>velká fyzická zátěž (zvedání těžkých břemen, náročné sporty)</a:t>
            </a:r>
          </a:p>
          <a:p>
            <a:r>
              <a:rPr lang="cs-CZ" dirty="0" smtClean="0"/>
              <a:t>stres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826"/>
          <a:stretch/>
        </p:blipFill>
        <p:spPr>
          <a:xfrm>
            <a:off x="6400483" y="1453176"/>
            <a:ext cx="2743517" cy="4435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80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Učivo vychází </a:t>
            </a:r>
            <a:r>
              <a:rPr lang="cs-CZ" sz="2400" smtClean="0"/>
              <a:t>z učebnice J</a:t>
            </a:r>
            <a:r>
              <a:rPr lang="cs-CZ" sz="2400" dirty="0"/>
              <a:t>. </a:t>
            </a:r>
            <a:r>
              <a:rPr lang="cs-CZ" sz="2400" dirty="0" err="1"/>
              <a:t>Matyášek</a:t>
            </a:r>
            <a:r>
              <a:rPr lang="cs-CZ" sz="2400" dirty="0"/>
              <a:t>, V. Štiková, J. Trna, </a:t>
            </a:r>
            <a:r>
              <a:rPr lang="cs-CZ" sz="2400" i="1" dirty="0"/>
              <a:t>PŘÍRODOVĚDA 5</a:t>
            </a:r>
            <a:r>
              <a:rPr lang="cs-CZ" sz="2400" dirty="0"/>
              <a:t>,učebnice pro 5.ročník, </a:t>
            </a:r>
            <a:r>
              <a:rPr lang="cs-CZ" sz="2000" dirty="0"/>
              <a:t>ČLOVĚK A JEHO SVĚT</a:t>
            </a:r>
            <a:r>
              <a:rPr lang="cs-CZ" sz="2400" dirty="0"/>
              <a:t>, nakladatelství Nová škola 2004,  ISBN 80-7289-063-8, str. </a:t>
            </a:r>
            <a:r>
              <a:rPr lang="cs-CZ" sz="2400" dirty="0" smtClean="0"/>
              <a:t>64-65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/>
              <a:t>Obrázky: Microsoft Office Klipart </a:t>
            </a:r>
            <a:r>
              <a:rPr lang="cs-CZ" sz="2400" i="1" dirty="0"/>
              <a:t>/office.microsoft.com/</a:t>
            </a:r>
            <a:endParaRPr lang="cs-CZ" sz="2400" dirty="0"/>
          </a:p>
          <a:p>
            <a:r>
              <a:rPr lang="cs-CZ" sz="2400" dirty="0" smtClean="0"/>
              <a:t>Obr. 1: kresba autora</a:t>
            </a:r>
          </a:p>
          <a:p>
            <a:endParaRPr lang="cs-CZ" sz="2000" dirty="0"/>
          </a:p>
          <a:p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46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393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Rozmnožovací soustava</vt:lpstr>
      <vt:lpstr>Rozmnožovací soustava</vt:lpstr>
      <vt:lpstr>Rozmnožovací soustava</vt:lpstr>
      <vt:lpstr>Rozmnožovací soustava</vt:lpstr>
      <vt:lpstr>Rozmnožovací soustava</vt:lpstr>
      <vt:lpstr>Rozmnožovací soustava</vt:lpstr>
      <vt:lpstr>Rozmnožovací soustava</vt:lpstr>
      <vt:lpstr>Rozmnožovací soustava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Richterová Jana</cp:lastModifiedBy>
  <cp:revision>31</cp:revision>
  <dcterms:created xsi:type="dcterms:W3CDTF">2013-01-06T11:03:03Z</dcterms:created>
  <dcterms:modified xsi:type="dcterms:W3CDTF">2013-08-29T06:11:14Z</dcterms:modified>
</cp:coreProperties>
</file>