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1.xml" ContentType="application/vnd.openxmlformats-officedocument.presentationml.notesSlid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5" r:id="rId7"/>
    <p:sldId id="267" r:id="rId8"/>
    <p:sldId id="268" r:id="rId9"/>
    <p:sldId id="269" r:id="rId10"/>
    <p:sldId id="271" r:id="rId11"/>
    <p:sldId id="270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99" autoAdjust="0"/>
    <p:restoredTop sz="94660"/>
  </p:normalViewPr>
  <p:slideViewPr>
    <p:cSldViewPr>
      <p:cViewPr varScale="1">
        <p:scale>
          <a:sx n="74" d="100"/>
          <a:sy n="74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19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C8038F-CEA7-45AE-9761-CF7C2045DAAA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DF152B-F0AF-41C1-94D9-3E13A323CB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475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F152B-F0AF-41C1-94D9-3E13A323CB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280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WMF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JP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1.JP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WMF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3.JP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14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5" Type="http://schemas.openxmlformats.org/officeDocument/2006/relationships/image" Target="../media/image15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hyperlink" Target="http://www.youtube.com/watch?v=mQDqK-vVwg8" TargetMode="External"/><Relationship Id="rId5" Type="http://schemas.openxmlformats.org/officeDocument/2006/relationships/image" Target="../media/image16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8.JP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17.jpg"/><Relationship Id="rId5" Type="http://schemas.openxmlformats.org/officeDocument/2006/relationships/hyperlink" Target="http://www.youtube.com/watch?v=zlAu0U6NNpw" TargetMode="Externa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hyperlink" Target="http://www.youtube.com/watch?v=1_SXklNiB0s" TargetMode="External"/><Relationship Id="rId5" Type="http://schemas.openxmlformats.org/officeDocument/2006/relationships/image" Target="../media/image19.JP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5" Type="http://schemas.openxmlformats.org/officeDocument/2006/relationships/image" Target="../media/image20.JPG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278483764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3.1.2013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VY_52_INOVACE_54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SLUNCE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žáky seznamuje s naším Sluncem, přehledně</a:t>
                      </a:r>
                      <a:r>
                        <a:rPr lang="cs-CZ" baseline="0" dirty="0" smtClean="0"/>
                        <a:t> uvádí </a:t>
                      </a:r>
                      <a:r>
                        <a:rPr lang="cs-CZ" dirty="0" smtClean="0"/>
                        <a:t>základní informace ve</a:t>
                      </a:r>
                      <a:r>
                        <a:rPr lang="cs-CZ" baseline="0" dirty="0" smtClean="0"/>
                        <a:t> vztahu k naší planetě a životu na ní. </a:t>
                      </a:r>
                      <a:r>
                        <a:rPr lang="cs-CZ" dirty="0" smtClean="0"/>
                        <a:t>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216" y="30215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SLUNCE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-6752" y="1340768"/>
            <a:ext cx="4038600" cy="437670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u="sng" dirty="0" smtClean="0">
                <a:solidFill>
                  <a:srgbClr val="C00000"/>
                </a:solidFill>
              </a:rPr>
              <a:t>Slunce</a:t>
            </a:r>
            <a:r>
              <a:rPr lang="cs-CZ" sz="3600" u="sng" dirty="0" smtClean="0">
                <a:solidFill>
                  <a:srgbClr val="C00000"/>
                </a:solidFill>
              </a:rPr>
              <a:t> </a:t>
            </a:r>
            <a:r>
              <a:rPr lang="cs-CZ" sz="3600" u="sng" dirty="0" smtClean="0"/>
              <a:t>je</a:t>
            </a:r>
            <a:r>
              <a:rPr lang="cs-CZ" sz="3600" u="sng" dirty="0" smtClean="0">
                <a:solidFill>
                  <a:srgbClr val="C00000"/>
                </a:solidFill>
              </a:rPr>
              <a:t> </a:t>
            </a:r>
            <a:r>
              <a:rPr lang="cs-CZ" sz="3600" b="1" u="sng" dirty="0" smtClean="0">
                <a:solidFill>
                  <a:srgbClr val="C00000"/>
                </a:solidFill>
              </a:rPr>
              <a:t>HVĚZDA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je to ohromná </a:t>
            </a:r>
            <a:r>
              <a:rPr lang="cs-CZ" sz="3200" b="1" dirty="0" smtClean="0"/>
              <a:t>koule žhavého plynu, </a:t>
            </a:r>
            <a:r>
              <a:rPr lang="cs-CZ" sz="3200" dirty="0" smtClean="0"/>
              <a:t>hlavně</a:t>
            </a:r>
            <a:r>
              <a:rPr lang="cs-CZ" sz="3200" b="1" dirty="0" smtClean="0"/>
              <a:t> vodíku a helia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/>
              <a:t>j</a:t>
            </a:r>
            <a:r>
              <a:rPr lang="cs-CZ" sz="3200" dirty="0" smtClean="0"/>
              <a:t>e</a:t>
            </a:r>
            <a:r>
              <a:rPr lang="cs-CZ" dirty="0" smtClean="0"/>
              <a:t> </a:t>
            </a:r>
            <a:r>
              <a:rPr lang="cs-CZ" sz="3200" b="1" dirty="0" smtClean="0"/>
              <a:t>zdrojem </a:t>
            </a:r>
            <a:r>
              <a:rPr lang="cs-CZ" sz="3200" b="1" dirty="0" smtClean="0">
                <a:solidFill>
                  <a:srgbClr val="C00000"/>
                </a:solidFill>
              </a:rPr>
              <a:t>tepla</a:t>
            </a:r>
            <a:r>
              <a:rPr lang="cs-CZ" sz="3200" b="1" dirty="0" smtClean="0"/>
              <a:t> a </a:t>
            </a:r>
            <a:r>
              <a:rPr lang="cs-CZ" sz="3200" b="1" dirty="0" smtClean="0">
                <a:solidFill>
                  <a:srgbClr val="C00000"/>
                </a:solidFill>
              </a:rPr>
              <a:t>světla</a:t>
            </a:r>
            <a:r>
              <a:rPr lang="cs-CZ" dirty="0" smtClean="0"/>
              <a:t> – </a:t>
            </a:r>
            <a:r>
              <a:rPr lang="cs-CZ" sz="3200" i="1" u="sng" dirty="0" smtClean="0"/>
              <a:t>základních podmínek pro život na Zemi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20517050">
            <a:off x="4603078" y="4945105"/>
            <a:ext cx="4713683" cy="1081006"/>
          </a:xfrm>
        </p:spPr>
        <p:txBody>
          <a:bodyPr>
            <a:noAutofit/>
          </a:bodyPr>
          <a:lstStyle/>
          <a:p>
            <a:r>
              <a:rPr lang="cs-CZ" sz="3200" dirty="0"/>
              <a:t>Je </a:t>
            </a:r>
            <a:r>
              <a:rPr lang="cs-CZ" sz="3200" i="1" dirty="0"/>
              <a:t>nejjasnější hvězdou</a:t>
            </a:r>
            <a:r>
              <a:rPr lang="cs-CZ" sz="3200" dirty="0"/>
              <a:t>, protože je Zemi </a:t>
            </a:r>
            <a:r>
              <a:rPr lang="cs-CZ" sz="3200" b="1" dirty="0" smtClean="0"/>
              <a:t>nejblíž.</a:t>
            </a:r>
            <a:endParaRPr lang="cs-CZ" sz="3200" b="1" dirty="0"/>
          </a:p>
          <a:p>
            <a:endParaRPr lang="cs-CZ" sz="3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51" b="11004"/>
          <a:stretch/>
        </p:blipFill>
        <p:spPr>
          <a:xfrm>
            <a:off x="4427984" y="1624084"/>
            <a:ext cx="3466288" cy="27295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5550754"/>
            <a:ext cx="1224136" cy="129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9887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58071" y="1432394"/>
            <a:ext cx="4038600" cy="3124944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/>
              <a:t>Umožňuje </a:t>
            </a:r>
            <a:r>
              <a:rPr lang="cs-CZ" sz="3200" u="sng" dirty="0">
                <a:solidFill>
                  <a:srgbClr val="C00000"/>
                </a:solidFill>
              </a:rPr>
              <a:t>fotosyntézu</a:t>
            </a:r>
            <a:r>
              <a:rPr lang="cs-CZ" sz="3200" dirty="0"/>
              <a:t> </a:t>
            </a:r>
            <a:r>
              <a:rPr lang="cs-CZ" sz="3200" dirty="0">
                <a:solidFill>
                  <a:srgbClr val="C00000"/>
                </a:solidFill>
              </a:rPr>
              <a:t>rostlin</a:t>
            </a:r>
            <a:r>
              <a:rPr lang="cs-CZ" sz="3200" dirty="0"/>
              <a:t> </a:t>
            </a:r>
            <a:r>
              <a:rPr lang="cs-CZ" sz="3200" dirty="0" smtClean="0"/>
              <a:t>       závisí </a:t>
            </a:r>
            <a:r>
              <a:rPr lang="cs-CZ" sz="3200" dirty="0"/>
              <a:t>na ní veškeré </a:t>
            </a:r>
            <a:r>
              <a:rPr lang="cs-CZ" sz="3200" b="1" dirty="0"/>
              <a:t>potravní řetězce </a:t>
            </a:r>
            <a:r>
              <a:rPr lang="cs-CZ" sz="3200" dirty="0"/>
              <a:t>i produkce </a:t>
            </a:r>
            <a:r>
              <a:rPr lang="cs-CZ" sz="3200" b="1" dirty="0" smtClean="0"/>
              <a:t>kyslíku.</a:t>
            </a:r>
            <a:endParaRPr lang="cs-CZ" sz="3200" b="1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197" y="1434491"/>
            <a:ext cx="4518421" cy="3388816"/>
          </a:xfrm>
        </p:spPr>
      </p:pic>
      <p:sp>
        <p:nvSpPr>
          <p:cNvPr id="7" name="Šipka doprava 6"/>
          <p:cNvSpPr/>
          <p:nvPr/>
        </p:nvSpPr>
        <p:spPr>
          <a:xfrm>
            <a:off x="1628074" y="2094774"/>
            <a:ext cx="489204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28920">
            <a:off x="588710" y="4376266"/>
            <a:ext cx="2852509" cy="21393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81638">
            <a:off x="3344361" y="3567607"/>
            <a:ext cx="2139702" cy="28529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436024" y="4824798"/>
            <a:ext cx="7555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5" y="6374802"/>
            <a:ext cx="7200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6093296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6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721" y="1524702"/>
            <a:ext cx="4665817" cy="4525963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Pozorovat</a:t>
            </a:r>
            <a:r>
              <a:rPr lang="cs-CZ" sz="3200" dirty="0" smtClean="0"/>
              <a:t> Slunce musíme </a:t>
            </a:r>
            <a:r>
              <a:rPr lang="cs-CZ" sz="3200" b="1" u="sng" dirty="0" smtClean="0"/>
              <a:t>opatrně.</a:t>
            </a:r>
          </a:p>
          <a:p>
            <a:r>
              <a:rPr lang="cs-CZ" sz="3200" b="1" dirty="0" smtClean="0"/>
              <a:t>NIKDY</a:t>
            </a:r>
            <a:r>
              <a:rPr lang="cs-CZ" sz="3200" dirty="0" smtClean="0"/>
              <a:t> se </a:t>
            </a:r>
            <a:r>
              <a:rPr lang="cs-CZ" sz="3200" b="1" dirty="0" smtClean="0"/>
              <a:t>nesmíme dívat přímo </a:t>
            </a:r>
            <a:r>
              <a:rPr lang="cs-CZ" sz="3200" dirty="0" smtClean="0"/>
              <a:t>do Slunce – mohli bychom si </a:t>
            </a:r>
            <a:r>
              <a:rPr lang="cs-CZ" sz="3200" b="1" dirty="0" smtClean="0"/>
              <a:t>poškodit zrak!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20621172">
            <a:off x="4227709" y="4756421"/>
            <a:ext cx="5309429" cy="2265115"/>
          </a:xfrm>
        </p:spPr>
        <p:txBody>
          <a:bodyPr>
            <a:normAutofit/>
          </a:bodyPr>
          <a:lstStyle/>
          <a:p>
            <a:r>
              <a:rPr lang="cs-CZ" dirty="0"/>
              <a:t>Slunce pozorujeme pomocí </a:t>
            </a:r>
            <a:r>
              <a:rPr lang="cs-CZ" b="1" dirty="0" smtClean="0"/>
              <a:t>speciálních přístrojů</a:t>
            </a:r>
            <a:r>
              <a:rPr lang="cs-CZ" i="1" dirty="0" smtClean="0"/>
              <a:t>(dalekohled s filtrem, </a:t>
            </a:r>
            <a:r>
              <a:rPr lang="cs-CZ" i="1" dirty="0" err="1" smtClean="0"/>
              <a:t>Solarskope</a:t>
            </a:r>
            <a:r>
              <a:rPr lang="cs-CZ" i="1" dirty="0" smtClean="0"/>
              <a:t>).</a:t>
            </a:r>
            <a:endParaRPr lang="cs-CZ" i="1" dirty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45" r="23334" b="-1"/>
          <a:stretch/>
        </p:blipFill>
        <p:spPr>
          <a:xfrm>
            <a:off x="4932041" y="1340768"/>
            <a:ext cx="3900766" cy="267713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58" t="12856" r="16120" b="22986"/>
          <a:stretch/>
        </p:blipFill>
        <p:spPr>
          <a:xfrm>
            <a:off x="1694660" y="5479313"/>
            <a:ext cx="1743680" cy="12923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12" t="25871" r="24030" b="23582"/>
          <a:stretch/>
        </p:blipFill>
        <p:spPr>
          <a:xfrm>
            <a:off x="133639" y="4406944"/>
            <a:ext cx="1872208" cy="1850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39" r="4642" b="38346"/>
          <a:stretch/>
        </p:blipFill>
        <p:spPr>
          <a:xfrm>
            <a:off x="3059832" y="4406944"/>
            <a:ext cx="1366692" cy="143891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172400" y="4017905"/>
            <a:ext cx="6604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Obr.4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0675" y="6348804"/>
            <a:ext cx="10539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Obr.5,6,7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6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25" accel="50000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25" accel="50000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282399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446607"/>
            <a:ext cx="6624736" cy="4646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i="1" dirty="0" smtClean="0"/>
              <a:t>Zajímavosti o Slunci: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/>
              <a:t>teplota</a:t>
            </a:r>
            <a:r>
              <a:rPr lang="cs-CZ" sz="3600" dirty="0" smtClean="0"/>
              <a:t> na povrchu je </a:t>
            </a:r>
            <a:r>
              <a:rPr lang="cs-CZ" sz="3600" b="1" dirty="0" smtClean="0"/>
              <a:t>6 000°C</a:t>
            </a:r>
            <a:r>
              <a:rPr lang="cs-CZ" sz="3600" dirty="0" smtClean="0"/>
              <a:t>, uvnitř </a:t>
            </a:r>
            <a:r>
              <a:rPr lang="cs-CZ" sz="3600" b="1" dirty="0" smtClean="0"/>
              <a:t>15 000 000°C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/>
              <a:t> </a:t>
            </a:r>
            <a:r>
              <a:rPr lang="cs-CZ" sz="3600" b="1" dirty="0" smtClean="0"/>
              <a:t>průměr je </a:t>
            </a:r>
            <a:r>
              <a:rPr lang="cs-CZ" sz="3600" dirty="0" smtClean="0"/>
              <a:t>asi </a:t>
            </a:r>
            <a:r>
              <a:rPr lang="cs-CZ" sz="3600" b="1" dirty="0" smtClean="0"/>
              <a:t>100x větší </a:t>
            </a:r>
            <a:r>
              <a:rPr lang="cs-CZ" sz="3600" dirty="0" smtClean="0"/>
              <a:t>než Země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/>
              <a:t>hmotnost je 330 000x větší </a:t>
            </a:r>
            <a:r>
              <a:rPr lang="cs-CZ" sz="3600" dirty="0" smtClean="0"/>
              <a:t>než Země</a:t>
            </a:r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92" r="16947"/>
          <a:stretch/>
        </p:blipFill>
        <p:spPr>
          <a:xfrm>
            <a:off x="6515855" y="620688"/>
            <a:ext cx="2484277" cy="3789278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5269750"/>
            <a:ext cx="1172735" cy="1238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978896" cy="298092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500" b="1" i="1" dirty="0" smtClean="0"/>
              <a:t>Zajímavosti o Slunci:</a:t>
            </a:r>
          </a:p>
          <a:p>
            <a:pPr marL="0" indent="0">
              <a:buNone/>
            </a:pPr>
            <a:endParaRPr lang="cs-CZ" sz="3200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666698" y="2276873"/>
            <a:ext cx="5991502" cy="100811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ü"/>
            </a:pPr>
            <a:r>
              <a:rPr lang="cs-CZ" sz="3600" dirty="0"/>
              <a:t>j</a:t>
            </a:r>
            <a:r>
              <a:rPr lang="cs-CZ" sz="3600" dirty="0" smtClean="0"/>
              <a:t>e vzdáleno asi 150 000 000km</a:t>
            </a:r>
          </a:p>
          <a:p>
            <a:pPr>
              <a:buFont typeface="Wingdings" pitchFamily="2" charset="2"/>
              <a:buChar char="ü"/>
            </a:pP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 rot="1076592">
            <a:off x="-14829" y="5317138"/>
            <a:ext cx="536305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3600" b="1" i="1" dirty="0" smtClean="0">
                <a:solidFill>
                  <a:prstClr val="black"/>
                </a:solidFill>
              </a:rPr>
              <a:t>sluneční</a:t>
            </a:r>
            <a:r>
              <a:rPr lang="cs-CZ" sz="3200" b="1" i="1" dirty="0" smtClean="0">
                <a:solidFill>
                  <a:prstClr val="black"/>
                </a:solidFill>
              </a:rPr>
              <a:t> </a:t>
            </a:r>
            <a:r>
              <a:rPr lang="cs-CZ" sz="3600" b="1" i="1" dirty="0">
                <a:solidFill>
                  <a:prstClr val="black"/>
                </a:solidFill>
              </a:rPr>
              <a:t>paprsek</a:t>
            </a:r>
            <a:r>
              <a:rPr lang="cs-CZ" sz="3200" b="1" i="1" dirty="0">
                <a:solidFill>
                  <a:prstClr val="black"/>
                </a:solidFill>
              </a:rPr>
              <a:t> </a:t>
            </a:r>
            <a:r>
              <a:rPr lang="cs-CZ" sz="3600" dirty="0">
                <a:solidFill>
                  <a:prstClr val="black"/>
                </a:solidFill>
              </a:rPr>
              <a:t>k nám </a:t>
            </a:r>
            <a:r>
              <a:rPr lang="cs-CZ" sz="3600" b="1" dirty="0">
                <a:solidFill>
                  <a:prstClr val="black"/>
                </a:solidFill>
              </a:rPr>
              <a:t>doletí za 8 minut</a:t>
            </a:r>
          </a:p>
          <a:p>
            <a:endParaRPr lang="cs-CZ" sz="32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69" b="15559"/>
          <a:stretch/>
        </p:blipFill>
        <p:spPr>
          <a:xfrm>
            <a:off x="4170892" y="2996952"/>
            <a:ext cx="4001508" cy="2703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51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28799"/>
            <a:ext cx="4978896" cy="4260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/>
              <a:t>Zajímavosti o Slunci: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/>
              <a:t>z</a:t>
            </a:r>
            <a:r>
              <a:rPr lang="cs-CZ" sz="3200" dirty="0" smtClean="0"/>
              <a:t>ářící </a:t>
            </a:r>
            <a:r>
              <a:rPr lang="cs-CZ" sz="3200" i="1" dirty="0" smtClean="0"/>
              <a:t>sluneční atmosféru </a:t>
            </a:r>
            <a:r>
              <a:rPr lang="cs-CZ" sz="3200" dirty="0" smtClean="0"/>
              <a:t>můžeme pozorovat jako </a:t>
            </a:r>
            <a:r>
              <a:rPr lang="cs-CZ" sz="3200" b="1" dirty="0" smtClean="0"/>
              <a:t>SLUNEČNÍ KORONU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je vidět pouze </a:t>
            </a:r>
            <a:r>
              <a:rPr lang="cs-CZ" sz="3200" b="1" dirty="0" smtClean="0"/>
              <a:t>při úplném zatmění Slunce, </a:t>
            </a:r>
            <a:r>
              <a:rPr lang="cs-CZ" sz="3200" dirty="0" smtClean="0"/>
              <a:t>kdy je sluneční kotouč zakryt Měsícem</a:t>
            </a:r>
            <a:endParaRPr lang="cs-CZ" sz="32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648323"/>
            <a:ext cx="2872916" cy="2872916"/>
          </a:xfrm>
        </p:spPr>
      </p:pic>
    </p:spTree>
    <p:extLst>
      <p:ext uri="{BB962C8B-B14F-4D97-AF65-F5344CB8AC3E}">
        <p14:creationId xmlns:p14="http://schemas.microsoft.com/office/powerpoint/2010/main" val="249658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04287" y="221155"/>
            <a:ext cx="8229600" cy="1143000"/>
          </a:xfrm>
        </p:spPr>
        <p:txBody>
          <a:bodyPr/>
          <a:lstStyle/>
          <a:p>
            <a:r>
              <a:rPr lang="cs-CZ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24482"/>
            <a:ext cx="4978896" cy="44644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/>
              <a:t>Zajímavosti o Slunci: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/>
              <a:t>n</a:t>
            </a:r>
            <a:r>
              <a:rPr lang="cs-CZ" sz="3200" dirty="0" smtClean="0"/>
              <a:t>a povrchu Slunce se nacházejí tmavá místa = </a:t>
            </a:r>
            <a:r>
              <a:rPr lang="cs-CZ" sz="3200" b="1" dirty="0" smtClean="0"/>
              <a:t>SLUNEČNÍ SKVRNY 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jsou</a:t>
            </a:r>
            <a:r>
              <a:rPr lang="cs-CZ" sz="3200" b="1" dirty="0" smtClean="0"/>
              <a:t> o 1 600°C chladnější </a:t>
            </a:r>
            <a:r>
              <a:rPr lang="cs-CZ" sz="3200" dirty="0" smtClean="0"/>
              <a:t>než okolní povrch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způsobují je </a:t>
            </a:r>
            <a:r>
              <a:rPr lang="cs-CZ" sz="3200" b="1" dirty="0" smtClean="0"/>
              <a:t>poruchy magnetického pole </a:t>
            </a:r>
            <a:r>
              <a:rPr lang="cs-CZ" sz="3200" dirty="0" smtClean="0"/>
              <a:t>Slunce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437102" y="3855551"/>
            <a:ext cx="794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Obr.8</a:t>
            </a:r>
            <a:endParaRPr lang="cs-CZ" sz="16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700808"/>
            <a:ext cx="2664296" cy="2642694"/>
          </a:xfrm>
        </p:spPr>
      </p:pic>
      <p:sp>
        <p:nvSpPr>
          <p:cNvPr id="8" name="Obdélník 7"/>
          <p:cNvSpPr/>
          <p:nvPr/>
        </p:nvSpPr>
        <p:spPr>
          <a:xfrm>
            <a:off x="2627784" y="60516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>
                <a:hlinkClick r:id="rId6"/>
              </a:rPr>
              <a:t>http://www.youtube.com/watch?v=mQDqK-vVwg8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3158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04287" y="221155"/>
            <a:ext cx="8229600" cy="1143000"/>
          </a:xfrm>
        </p:spPr>
        <p:txBody>
          <a:bodyPr/>
          <a:lstStyle/>
          <a:p>
            <a:r>
              <a:rPr lang="cs-CZ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39046"/>
            <a:ext cx="4978896" cy="4260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 smtClean="0"/>
              <a:t>Zajímavosti </a:t>
            </a:r>
            <a:r>
              <a:rPr lang="cs-CZ" sz="3200" b="1" i="1" dirty="0"/>
              <a:t>o </a:t>
            </a:r>
            <a:r>
              <a:rPr lang="cs-CZ" sz="3200" b="1" i="1" dirty="0" smtClean="0"/>
              <a:t>Slunci: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výrony </a:t>
            </a:r>
            <a:r>
              <a:rPr lang="cs-CZ" dirty="0"/>
              <a:t>horkého plynu na povrchu se nazývají </a:t>
            </a:r>
            <a:r>
              <a:rPr lang="cs-CZ" b="1" dirty="0" smtClean="0"/>
              <a:t>PROTURBULENCE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mají </a:t>
            </a:r>
            <a:r>
              <a:rPr lang="cs-CZ" b="1" dirty="0"/>
              <a:t>tvar oblouků a dosahují výšky 200 000km </a:t>
            </a:r>
            <a:r>
              <a:rPr lang="cs-CZ" dirty="0"/>
              <a:t>(to je 15x více než průměr Země)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endParaRPr lang="cs-CZ" sz="3200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21066395">
            <a:off x="3245034" y="4620197"/>
            <a:ext cx="6246440" cy="1950138"/>
          </a:xfrm>
        </p:spPr>
        <p:txBody>
          <a:bodyPr>
            <a:noAutofit/>
          </a:bodyPr>
          <a:lstStyle/>
          <a:p>
            <a:r>
              <a:rPr lang="cs-CZ" dirty="0" smtClean="0"/>
              <a:t>Zvlášť silné erupce vedou k </a:t>
            </a:r>
            <a:r>
              <a:rPr lang="cs-CZ" b="1" dirty="0" smtClean="0"/>
              <a:t>sluneční bouři</a:t>
            </a:r>
            <a:r>
              <a:rPr lang="cs-CZ" dirty="0" smtClean="0"/>
              <a:t>, která způsobuje </a:t>
            </a:r>
            <a:r>
              <a:rPr lang="cs-CZ" b="1" dirty="0" smtClean="0"/>
              <a:t>poruchy v energetických a komunikačních sítích na Zemi.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4324454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Obr.9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4283968" y="1558102"/>
            <a:ext cx="4997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5"/>
              </a:rPr>
              <a:t>http://www.youtube.com/watch?v=zlAu0U6NNpw</a:t>
            </a:r>
            <a:r>
              <a:rPr lang="cs-CZ" dirty="0"/>
              <a:t>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b="6306"/>
          <a:stretch/>
        </p:blipFill>
        <p:spPr>
          <a:xfrm>
            <a:off x="5148064" y="2284720"/>
            <a:ext cx="2183934" cy="203973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373216"/>
            <a:ext cx="1274440" cy="127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220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33973"/>
            <a:ext cx="4572000" cy="29809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i="1" dirty="0" smtClean="0"/>
              <a:t>Zajímavosti o Slunci: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sluneční </a:t>
            </a:r>
            <a:r>
              <a:rPr lang="cs-CZ" sz="3200" b="1" dirty="0" smtClean="0"/>
              <a:t>částice při průniku atmosférou Země</a:t>
            </a:r>
            <a:r>
              <a:rPr lang="cs-CZ" sz="3200" dirty="0" smtClean="0"/>
              <a:t> vytvářejí nádherný jev zvaný </a:t>
            </a:r>
            <a:r>
              <a:rPr lang="cs-CZ" sz="3200" b="1" dirty="0" smtClean="0"/>
              <a:t>POLÁRNÍ ZÁŘE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779912" y="4771109"/>
            <a:ext cx="5213156" cy="143363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dirty="0" smtClean="0"/>
              <a:t>vznikají  </a:t>
            </a:r>
            <a:r>
              <a:rPr lang="cs-CZ" sz="3200" dirty="0"/>
              <a:t>v </a:t>
            </a:r>
            <a:r>
              <a:rPr lang="cs-CZ" sz="3200" b="1" dirty="0"/>
              <a:t>okolí zemských pólů </a:t>
            </a:r>
            <a:r>
              <a:rPr lang="cs-CZ" sz="3200" dirty="0"/>
              <a:t>ve výškách od 60 do 1000km nad </a:t>
            </a:r>
            <a:r>
              <a:rPr lang="cs-CZ" sz="3200" dirty="0" smtClean="0"/>
              <a:t>zemským povrchem </a:t>
            </a:r>
            <a:endParaRPr lang="cs-CZ" sz="3200" dirty="0"/>
          </a:p>
          <a:p>
            <a:pPr>
              <a:buFont typeface="Wingdings" pitchFamily="2" charset="2"/>
              <a:buChar char="ü"/>
            </a:pPr>
            <a:endParaRPr lang="cs-CZ" sz="3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960" y="1719188"/>
            <a:ext cx="2694384" cy="2694384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79512" y="4336400"/>
            <a:ext cx="49710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6"/>
              </a:rPr>
              <a:t>http://www.youtube.com/watch?v=1_SXklNiB0s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84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04287" y="221155"/>
            <a:ext cx="8229600" cy="1143000"/>
          </a:xfrm>
        </p:spPr>
        <p:txBody>
          <a:bodyPr/>
          <a:lstStyle/>
          <a:p>
            <a:r>
              <a:rPr lang="cs-CZ" dirty="0"/>
              <a:t>SLUNCE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28799"/>
            <a:ext cx="4978896" cy="426017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i="1" dirty="0"/>
              <a:t>Zajímavosti o Slunci</a:t>
            </a:r>
            <a:r>
              <a:rPr lang="cs-CZ" sz="3500" b="1" i="1" dirty="0" smtClean="0"/>
              <a:t>:</a:t>
            </a:r>
          </a:p>
          <a:p>
            <a:pPr>
              <a:buFont typeface="Wingdings" pitchFamily="2" charset="2"/>
              <a:buChar char="ü"/>
            </a:pPr>
            <a:r>
              <a:rPr lang="cs-CZ" sz="3500" b="1" dirty="0" smtClean="0"/>
              <a:t>stáří Slunce </a:t>
            </a:r>
            <a:r>
              <a:rPr lang="cs-CZ" sz="3500" dirty="0" smtClean="0"/>
              <a:t>se odhaduje na </a:t>
            </a:r>
            <a:r>
              <a:rPr lang="cs-CZ" sz="3500" b="1" dirty="0" smtClean="0"/>
              <a:t>4,6 miliardy let</a:t>
            </a:r>
          </a:p>
          <a:p>
            <a:pPr>
              <a:buFont typeface="Wingdings" pitchFamily="2" charset="2"/>
              <a:buChar char="ü"/>
            </a:pPr>
            <a:r>
              <a:rPr lang="cs-CZ" sz="3500" dirty="0" smtClean="0"/>
              <a:t>nyní je Slunce asi </a:t>
            </a:r>
            <a:r>
              <a:rPr lang="cs-CZ" sz="3500" b="1" dirty="0" smtClean="0"/>
              <a:t>v polovině svého života</a:t>
            </a:r>
          </a:p>
          <a:p>
            <a:pPr>
              <a:buFont typeface="Wingdings" pitchFamily="2" charset="2"/>
              <a:buChar char="ü"/>
            </a:pPr>
            <a:r>
              <a:rPr lang="cs-CZ" sz="3500" dirty="0" smtClean="0"/>
              <a:t>až přemění všechen vodík na helium, stane se z něj </a:t>
            </a:r>
            <a:r>
              <a:rPr lang="cs-CZ" sz="3500" b="1" i="1" dirty="0" smtClean="0"/>
              <a:t>červený obr </a:t>
            </a:r>
            <a:r>
              <a:rPr lang="cs-CZ" sz="3500" dirty="0" smtClean="0"/>
              <a:t>a nakonec </a:t>
            </a:r>
            <a:r>
              <a:rPr lang="cs-CZ" sz="3500" b="1" i="1" dirty="0" smtClean="0"/>
              <a:t>bílý trpaslík</a:t>
            </a:r>
            <a:endParaRPr lang="cs-CZ" sz="3500" b="1" i="1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556792"/>
            <a:ext cx="2847652" cy="2847652"/>
          </a:xfrm>
        </p:spPr>
      </p:pic>
    </p:spTree>
    <p:extLst>
      <p:ext uri="{BB962C8B-B14F-4D97-AF65-F5344CB8AC3E}">
        <p14:creationId xmlns:p14="http://schemas.microsoft.com/office/powerpoint/2010/main" val="310402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453176"/>
            <a:ext cx="8229600" cy="5216184"/>
          </a:xfrm>
        </p:spPr>
        <p:txBody>
          <a:bodyPr>
            <a:normAutofit/>
          </a:bodyPr>
          <a:lstStyle/>
          <a:p>
            <a:r>
              <a:rPr lang="cs-CZ" sz="1900" dirty="0" smtClean="0"/>
              <a:t>Učivo vychází z učebnice J</a:t>
            </a:r>
            <a:r>
              <a:rPr lang="cs-CZ" sz="1900" dirty="0"/>
              <a:t>. </a:t>
            </a:r>
            <a:r>
              <a:rPr lang="cs-CZ" sz="1900" dirty="0" err="1"/>
              <a:t>Matyášek</a:t>
            </a:r>
            <a:r>
              <a:rPr lang="cs-CZ" sz="1900" dirty="0"/>
              <a:t>, V. Štiková, J. Trna, </a:t>
            </a:r>
            <a:r>
              <a:rPr lang="cs-CZ" sz="1900" i="1" dirty="0"/>
              <a:t>PŘÍRODOVĚDA 5</a:t>
            </a:r>
            <a:r>
              <a:rPr lang="cs-CZ" sz="1900" dirty="0"/>
              <a:t>,učebnice pro 5.ročník, </a:t>
            </a:r>
            <a:r>
              <a:rPr lang="cs-CZ" sz="1600" dirty="0"/>
              <a:t>ČLOVĚK A JEHO SVĚT</a:t>
            </a:r>
            <a:r>
              <a:rPr lang="cs-CZ" sz="1900" dirty="0"/>
              <a:t>, nakladatelství Nová škola 2004,  ISBN 80-7289-063-8, str. </a:t>
            </a:r>
            <a:r>
              <a:rPr lang="cs-CZ" sz="1900" dirty="0" smtClean="0"/>
              <a:t>23</a:t>
            </a:r>
            <a:endParaRPr lang="cs-CZ" sz="1900" dirty="0"/>
          </a:p>
          <a:p>
            <a:r>
              <a:rPr lang="cs-CZ" sz="1900" dirty="0" smtClean="0"/>
              <a:t>Robert </a:t>
            </a:r>
            <a:r>
              <a:rPr lang="cs-CZ" sz="1900" dirty="0" err="1" smtClean="0"/>
              <a:t>Burnham</a:t>
            </a:r>
            <a:r>
              <a:rPr lang="cs-CZ" sz="1900" dirty="0" smtClean="0"/>
              <a:t>, Dětský atlas vesmíru, nakladatelství Svojtka </a:t>
            </a:r>
            <a:r>
              <a:rPr lang="el-GR" sz="1900" dirty="0" smtClean="0"/>
              <a:t>α</a:t>
            </a:r>
            <a:r>
              <a:rPr lang="cs-CZ" sz="1900" dirty="0" smtClean="0"/>
              <a:t> Co., Praha 2001, ISBN 80-7237-323-4, str.32-33</a:t>
            </a:r>
          </a:p>
          <a:p>
            <a:r>
              <a:rPr lang="cs-CZ" sz="2100" dirty="0" smtClean="0"/>
              <a:t>Obrázky: </a:t>
            </a:r>
            <a:r>
              <a:rPr lang="cs-CZ" sz="2100" dirty="0"/>
              <a:t>Microsoft Office Klipart </a:t>
            </a:r>
            <a:r>
              <a:rPr lang="cs-CZ" sz="2100" i="1" dirty="0"/>
              <a:t>/</a:t>
            </a:r>
            <a:r>
              <a:rPr lang="cs-CZ" sz="2100" i="1" dirty="0" smtClean="0"/>
              <a:t>office.microsoft.com/</a:t>
            </a:r>
          </a:p>
          <a:p>
            <a:r>
              <a:rPr lang="cs-CZ" sz="2100" smtClean="0"/>
              <a:t>Obr.1,2,3,4,5,6,7:fotografie </a:t>
            </a:r>
            <a:r>
              <a:rPr lang="cs-CZ" sz="2100" dirty="0"/>
              <a:t>jsou vlastním </a:t>
            </a:r>
            <a:r>
              <a:rPr lang="cs-CZ" sz="2100"/>
              <a:t>dílem </a:t>
            </a:r>
            <a:r>
              <a:rPr lang="cs-CZ" sz="2100" smtClean="0"/>
              <a:t>autora</a:t>
            </a:r>
            <a:endParaRPr lang="cs-CZ" sz="2100" dirty="0"/>
          </a:p>
          <a:p>
            <a:r>
              <a:rPr lang="cs-CZ" sz="2100" dirty="0" smtClean="0"/>
              <a:t>Obr.8,9: kresby autora</a:t>
            </a:r>
          </a:p>
          <a:p>
            <a:endParaRPr lang="cs-CZ" sz="3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89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470</Words>
  <Application>Microsoft Office PowerPoint</Application>
  <PresentationFormat>Předvádění na obrazovce (4:3)</PresentationFormat>
  <Paragraphs>96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SLUNCE</vt:lpstr>
      <vt:lpstr>SLUNCE</vt:lpstr>
      <vt:lpstr>SLUNCE</vt:lpstr>
      <vt:lpstr>SLUNCE</vt:lpstr>
      <vt:lpstr>SLUNCE</vt:lpstr>
      <vt:lpstr>SLUNCE</vt:lpstr>
      <vt:lpstr>SLUNCE</vt:lpstr>
      <vt:lpstr>SLUNCE</vt:lpstr>
      <vt:lpstr>SLUNCE</vt:lpstr>
      <vt:lpstr>SLUNCE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Sobotková Dana</cp:lastModifiedBy>
  <cp:revision>53</cp:revision>
  <dcterms:created xsi:type="dcterms:W3CDTF">2013-01-06T11:03:03Z</dcterms:created>
  <dcterms:modified xsi:type="dcterms:W3CDTF">2013-08-22T06:21:56Z</dcterms:modified>
</cp:coreProperties>
</file>