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68" r:id="rId13"/>
    <p:sldId id="271" r:id="rId14"/>
    <p:sldId id="272" r:id="rId15"/>
    <p:sldId id="273" r:id="rId16"/>
    <p:sldId id="274" r:id="rId17"/>
    <p:sldId id="275" r:id="rId18"/>
    <p:sldId id="276" r:id="rId19"/>
    <p:sldId id="260" r:id="rId20"/>
    <p:sldId id="280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FF99"/>
    <a:srgbClr val="FF5050"/>
    <a:srgbClr val="FF9900"/>
    <a:srgbClr val="FFCC99"/>
    <a:srgbClr val="FFCC66"/>
    <a:srgbClr val="CC6600"/>
    <a:srgbClr val="FFFFCC"/>
    <a:srgbClr val="CCFF33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088" autoAdjust="0"/>
    <p:restoredTop sz="86432" autoAdjust="0"/>
  </p:normalViewPr>
  <p:slideViewPr>
    <p:cSldViewPr>
      <p:cViewPr varScale="1">
        <p:scale>
          <a:sx n="74" d="100"/>
          <a:sy n="74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2827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ewstead_-_terraced_houses.jpg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ridge-online.cz/aitom/upload/maturita/listy/1_vseobecna_temata_speaking.pdf" TargetMode="External"/><Relationship Id="rId4" Type="http://schemas.openxmlformats.org/officeDocument/2006/relationships/hyperlink" Target="http://www.bridge-online.cz/aitom/upload/maturita/karty/06_housing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emi-detached_houses,_Burton_Wood,_Weobley_-_geograph.org.uk_-_1690524.jpg?uselang=cs" TargetMode="External"/><Relationship Id="rId2" Type="http://schemas.openxmlformats.org/officeDocument/2006/relationships/hyperlink" Target="http://commons.wikimedia.org/wiki/File:Newstead_-_terraced_hous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Bungalow,.jpg?uselang=cs" TargetMode="External"/><Relationship Id="rId4" Type="http://schemas.openxmlformats.org/officeDocument/2006/relationships/hyperlink" Target="http://commons.wikimedia.org/wiki/File:Detached_House,_Holme_Lane,_Hillsborough,_Sheffield_-_geograph.org.uk_-_1656973.jpg?uselang=c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imo%C5%88_-_panel%C3%A1k.JPG?uselang=cs" TargetMode="External"/><Relationship Id="rId7" Type="http://schemas.openxmlformats.org/officeDocument/2006/relationships/hyperlink" Target="http://commons.wikimedia.org/wiki/File:Tr%C3%A1vn%C3%ADk_a_fialky.jpg?uselang=cs" TargetMode="External"/><Relationship Id="rId2" Type="http://schemas.openxmlformats.org/officeDocument/2006/relationships/hyperlink" Target="http://commons.wikimedia.org/wiki/File:Geirot_Mansion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op%C3%A1len%C3%A1_podlaha_pod_vafkami.JPG?uselang=cs" TargetMode="External"/><Relationship Id="rId5" Type="http://schemas.openxmlformats.org/officeDocument/2006/relationships/hyperlink" Target="http://commons.wikimedia.org/wiki/File:Residential_Suite_Bathroom.jpg?uselang=cs" TargetMode="External"/><Relationship Id="rId4" Type="http://schemas.openxmlformats.org/officeDocument/2006/relationships/hyperlink" Target="http://commons.wikimedia.org/wiki/File:Building_Fairs_Brno_2011_(200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Housing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smtClean="0"/>
              <a:t>VY_32_INOVACE_43-03_VP_</a:t>
            </a:r>
            <a:r>
              <a:rPr lang="cs-CZ" dirty="0" err="1" smtClean="0"/>
              <a:t>Housing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0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cs-CZ" sz="2800" b="1" u="sng" dirty="0" err="1" smtClean="0"/>
              <a:t>Match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types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of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houses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with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pictures</a:t>
            </a:r>
            <a:endParaRPr lang="cs-CZ" sz="28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5364088" y="1124744"/>
            <a:ext cx="331236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A </a:t>
            </a:r>
            <a:r>
              <a:rPr lang="cs-CZ" sz="2400" b="1" dirty="0" smtClean="0">
                <a:solidFill>
                  <a:schemeClr val="tx1"/>
                </a:solidFill>
              </a:rPr>
              <a:t>FLAT/APARTMENT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2276872"/>
            <a:ext cx="3312368" cy="69649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BUNGALOW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88858" y="3429000"/>
            <a:ext cx="3312368" cy="68407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TERRACED </a:t>
            </a:r>
            <a:r>
              <a:rPr lang="cs-CZ" sz="2400" b="1" dirty="0" smtClean="0">
                <a:solidFill>
                  <a:schemeClr val="tx1"/>
                </a:solidFill>
              </a:rPr>
              <a:t>HOUSE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68366" y="4509120"/>
            <a:ext cx="3312368" cy="70024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DETACHED </a:t>
            </a:r>
            <a:r>
              <a:rPr lang="cs-CZ" sz="2400" b="1" dirty="0" smtClean="0">
                <a:solidFill>
                  <a:schemeClr val="tx1"/>
                </a:solidFill>
              </a:rPr>
              <a:t>HOUSE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5589240"/>
            <a:ext cx="331236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SEMI-DETACHED </a:t>
            </a:r>
            <a:r>
              <a:rPr lang="cs-CZ" sz="2400" b="1" dirty="0" smtClean="0">
                <a:solidFill>
                  <a:schemeClr val="tx1"/>
                </a:solidFill>
              </a:rPr>
              <a:t>HOUSE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irka\Desktop\Newstead_-_terraced_house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872" y="836712"/>
            <a:ext cx="1456848" cy="1080120"/>
          </a:xfrm>
          <a:prstGeom prst="rect">
            <a:avLst/>
          </a:prstGeom>
          <a:noFill/>
        </p:spPr>
      </p:pic>
      <p:pic>
        <p:nvPicPr>
          <p:cNvPr id="1027" name="Picture 3" descr="C:\Users\Jirka\Desktop\120px-Semi-detached_houses,_Burton_Wood,_Weobley_-_geograph.org.uk_-_16905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429" y="3140968"/>
            <a:ext cx="1442291" cy="1152128"/>
          </a:xfrm>
          <a:prstGeom prst="rect">
            <a:avLst/>
          </a:prstGeom>
          <a:noFill/>
        </p:spPr>
      </p:pic>
      <p:pic>
        <p:nvPicPr>
          <p:cNvPr id="1028" name="Picture 4" descr="C:\Users\Jirka\Desktop\90px-Detached_House,_Holme_Lane,_Hillsborough,_Sheffield_-_geograph.org.uk_-_165697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988840"/>
            <a:ext cx="1440160" cy="1080119"/>
          </a:xfrm>
          <a:prstGeom prst="rect">
            <a:avLst/>
          </a:prstGeom>
          <a:noFill/>
        </p:spPr>
      </p:pic>
      <p:pic>
        <p:nvPicPr>
          <p:cNvPr id="1031" name="Picture 7" descr="C:\Users\Jirka\AppData\Local\Microsoft\Windows\Temporary Internet Files\Content.IE5\O9FGIEC9\MC9003113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262" y="4437112"/>
            <a:ext cx="1709466" cy="936104"/>
          </a:xfrm>
          <a:prstGeom prst="rect">
            <a:avLst/>
          </a:prstGeom>
          <a:noFill/>
        </p:spPr>
      </p:pic>
      <p:pic>
        <p:nvPicPr>
          <p:cNvPr id="1032" name="Picture 8" descr="C:\Users\Jirka\Desktop\120px-Bungalow,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0261" y="5517232"/>
            <a:ext cx="1524000" cy="114852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043608" y="4509120"/>
            <a:ext cx="50405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šipka 14"/>
          <p:cNvCxnSpPr>
            <a:endCxn id="13" idx="1"/>
          </p:cNvCxnSpPr>
          <p:nvPr/>
        </p:nvCxnSpPr>
        <p:spPr>
          <a:xfrm>
            <a:off x="539552" y="4437112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41 -0.00533 L -0.34931 -0.372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-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715 -0.01782 L -0.34705 -0.37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-1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3 0.00023 L -0.33073 -0.3252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-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3 0.03171 L -0.33073 0.5041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2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85 -0.00695 L -0.33854 0.4969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292080" y="404664"/>
            <a:ext cx="367240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 MANSION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1772816"/>
            <a:ext cx="367240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A COTTAGE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2080" y="2996952"/>
            <a:ext cx="367240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 SKYSCRAPER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4365104"/>
            <a:ext cx="367240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 FARMHOUSE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5661248"/>
            <a:ext cx="3672408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BLOCK </a:t>
            </a:r>
            <a:r>
              <a:rPr lang="cs-CZ" sz="2800" b="1" dirty="0" smtClean="0">
                <a:solidFill>
                  <a:schemeClr val="tx1"/>
                </a:solidFill>
              </a:rPr>
              <a:t>OF FLATS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irka\Desktop\800px-Geirot_Mansio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77072"/>
            <a:ext cx="1584176" cy="1008112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3XYXL3D0\MC9000299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301208"/>
            <a:ext cx="1676095" cy="1224136"/>
          </a:xfrm>
          <a:prstGeom prst="rect">
            <a:avLst/>
          </a:prstGeom>
          <a:noFill/>
        </p:spPr>
      </p:pic>
      <p:pic>
        <p:nvPicPr>
          <p:cNvPr id="2052" name="Picture 4" descr="C:\Users\Jirka\Desktop\120px-Mimoň_-_panelá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556792"/>
            <a:ext cx="1584176" cy="1080120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3XYXL3D0\MP9004024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852936"/>
            <a:ext cx="1584176" cy="1008112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DB7PSKPI\MC9002316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32657"/>
            <a:ext cx="1656184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448 -0.04139 L -0.40555 -0.5978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27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717 -0.01018 L -0.40555 -0.577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28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59 0.00023 L -0.41336 -0.010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868 0.02081 L -0.38194 0.556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267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868 -0.02081 L -0.40555 0.5356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27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Zaoblený obdélník 37"/>
          <p:cNvSpPr/>
          <p:nvPr/>
        </p:nvSpPr>
        <p:spPr>
          <a:xfrm>
            <a:off x="6516216" y="5301208"/>
            <a:ext cx="2448272" cy="1556792"/>
          </a:xfrm>
          <a:prstGeom prst="roundRect">
            <a:avLst/>
          </a:prstGeom>
          <a:solidFill>
            <a:srgbClr val="FFFF99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3563888" y="2996952"/>
            <a:ext cx="2448272" cy="165618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6516216" y="5301208"/>
            <a:ext cx="2448272" cy="1556792"/>
          </a:xfrm>
          <a:prstGeom prst="roundRect">
            <a:avLst/>
          </a:prstGeom>
          <a:solidFill>
            <a:srgbClr val="00206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3563888" y="5301208"/>
            <a:ext cx="2448272" cy="1556792"/>
          </a:xfrm>
          <a:prstGeom prst="roundRect">
            <a:avLst/>
          </a:prstGeom>
          <a:solidFill>
            <a:schemeClr val="bg1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251520" y="5301208"/>
            <a:ext cx="2448272" cy="155679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6516216" y="3068960"/>
            <a:ext cx="2448272" cy="151216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3563888" y="2996952"/>
            <a:ext cx="2448272" cy="165618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23528" y="2996952"/>
            <a:ext cx="2304256" cy="165618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6516216" y="908720"/>
            <a:ext cx="2304256" cy="16561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3635896" y="908720"/>
            <a:ext cx="2304256" cy="165618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23528" y="908720"/>
            <a:ext cx="2304256" cy="165618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err="1" smtClean="0"/>
              <a:t>What</a:t>
            </a:r>
            <a:r>
              <a:rPr lang="cs-CZ" b="1" u="sng" dirty="0" smtClean="0"/>
              <a:t>‘s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name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room</a:t>
            </a:r>
            <a:r>
              <a:rPr lang="cs-CZ" b="1" u="sng" dirty="0" smtClean="0"/>
              <a:t>..?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124744"/>
            <a:ext cx="2016224" cy="12024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LIVING ROOM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1124744"/>
            <a:ext cx="2016224" cy="12024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BATHROOM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60232" y="1124744"/>
            <a:ext cx="2016224" cy="12024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KITCHEN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3212976"/>
            <a:ext cx="2016224" cy="12024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BEDROOM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5445224"/>
            <a:ext cx="2016224" cy="12024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ATTIC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79912" y="3212976"/>
            <a:ext cx="2016224" cy="12024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DINING ROOM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3779912" y="5445224"/>
            <a:ext cx="2016224" cy="12024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CELLAR/</a:t>
            </a:r>
          </a:p>
          <a:p>
            <a:pPr algn="ctr"/>
            <a:r>
              <a:rPr lang="cs-CZ" sz="2800" b="1" dirty="0" smtClean="0"/>
              <a:t>BASEMENT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3212976"/>
            <a:ext cx="2016224" cy="1202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HALL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04248" y="5445224"/>
            <a:ext cx="2016224" cy="12024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GARAGE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1124744"/>
            <a:ext cx="2016224" cy="12024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room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where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watch</a:t>
            </a:r>
            <a:r>
              <a:rPr lang="cs-CZ" sz="2800" b="1" dirty="0" smtClean="0">
                <a:solidFill>
                  <a:schemeClr val="tx1"/>
                </a:solidFill>
              </a:rPr>
              <a:t> TV…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79912" y="1124744"/>
            <a:ext cx="2016224" cy="12024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…</a:t>
            </a:r>
            <a:r>
              <a:rPr lang="cs-CZ" sz="2800" b="1" dirty="0" err="1" smtClean="0">
                <a:solidFill>
                  <a:schemeClr val="tx1"/>
                </a:solidFill>
              </a:rPr>
              <a:t>where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wash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face</a:t>
            </a:r>
            <a:r>
              <a:rPr lang="cs-CZ" sz="2800" b="1" dirty="0" smtClean="0">
                <a:solidFill>
                  <a:schemeClr val="tx1"/>
                </a:solidFill>
              </a:rPr>
              <a:t>…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60232" y="1124744"/>
            <a:ext cx="2016224" cy="12024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…</a:t>
            </a:r>
            <a:r>
              <a:rPr lang="cs-CZ" sz="3200" b="1" dirty="0" err="1" smtClean="0">
                <a:solidFill>
                  <a:schemeClr val="tx1"/>
                </a:solidFill>
              </a:rPr>
              <a:t>where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cook</a:t>
            </a:r>
            <a:r>
              <a:rPr lang="cs-CZ" sz="3200" b="1" dirty="0" smtClean="0">
                <a:solidFill>
                  <a:schemeClr val="tx1"/>
                </a:solidFill>
              </a:rPr>
              <a:t>…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3212976"/>
            <a:ext cx="2016224" cy="12024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…</a:t>
            </a:r>
            <a:r>
              <a:rPr lang="cs-CZ" sz="3200" b="1" dirty="0" err="1" smtClean="0">
                <a:solidFill>
                  <a:schemeClr val="tx1"/>
                </a:solidFill>
              </a:rPr>
              <a:t>where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sleep</a:t>
            </a:r>
            <a:r>
              <a:rPr lang="cs-CZ" sz="3200" b="1" dirty="0" smtClean="0">
                <a:solidFill>
                  <a:schemeClr val="tx1"/>
                </a:solidFill>
              </a:rPr>
              <a:t>..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79912" y="3212976"/>
            <a:ext cx="2016224" cy="12024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..</a:t>
            </a:r>
            <a:r>
              <a:rPr lang="cs-CZ" sz="2800" b="1" dirty="0" err="1" smtClean="0"/>
              <a:t>where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eat</a:t>
            </a:r>
            <a:r>
              <a:rPr lang="cs-CZ" sz="2800" b="1" dirty="0" smtClean="0"/>
              <a:t>…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6732240" y="3212976"/>
            <a:ext cx="2016224" cy="1202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..</a:t>
            </a:r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put </a:t>
            </a:r>
            <a:r>
              <a:rPr lang="cs-CZ" sz="2000" b="1" dirty="0" err="1" smtClean="0"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coat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shoes</a:t>
            </a:r>
            <a:r>
              <a:rPr lang="cs-CZ" sz="2000" b="1" dirty="0" smtClean="0">
                <a:solidFill>
                  <a:schemeClr val="tx1"/>
                </a:solidFill>
              </a:rPr>
              <a:t>…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7544" y="5445224"/>
            <a:ext cx="2016224" cy="12024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…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under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leave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garbage</a:t>
            </a:r>
            <a:r>
              <a:rPr lang="cs-CZ" b="1" dirty="0" smtClean="0">
                <a:solidFill>
                  <a:schemeClr val="tx1"/>
                </a:solidFill>
              </a:rPr>
              <a:t>…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79912" y="5445224"/>
            <a:ext cx="2016224" cy="12024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…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room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ground</a:t>
            </a:r>
            <a:r>
              <a:rPr lang="cs-CZ" sz="2800" b="1" dirty="0" smtClean="0"/>
              <a:t>…</a:t>
            </a:r>
            <a:endParaRPr lang="cs-CZ" sz="2800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6516216" y="5301208"/>
            <a:ext cx="2448272" cy="155679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732240" y="5517232"/>
            <a:ext cx="2016224" cy="12024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GARAGE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732240" y="5517232"/>
            <a:ext cx="2016224" cy="12024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… </a:t>
            </a:r>
            <a:r>
              <a:rPr lang="cs-CZ" sz="2200" b="1" dirty="0" err="1" smtClean="0">
                <a:solidFill>
                  <a:schemeClr val="tx1"/>
                </a:solidFill>
              </a:rPr>
              <a:t>the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place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where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you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leave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err="1" smtClean="0">
                <a:solidFill>
                  <a:schemeClr val="tx1"/>
                </a:solidFill>
              </a:rPr>
              <a:t>your</a:t>
            </a:r>
            <a:r>
              <a:rPr lang="cs-CZ" sz="2200" b="1" dirty="0" smtClean="0">
                <a:solidFill>
                  <a:schemeClr val="tx1"/>
                </a:solidFill>
              </a:rPr>
              <a:t> car.</a:t>
            </a:r>
            <a:endParaRPr lang="cs-CZ" sz="2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0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5" grpId="0" animBg="1"/>
      <p:bldP spid="34" grpId="0" animBg="1"/>
      <p:bldP spid="33" grpId="0" animBg="1"/>
      <p:bldP spid="31" grpId="0" animBg="1"/>
      <p:bldP spid="30" grpId="0" animBg="1"/>
      <p:bldP spid="29" grpId="0" animBg="1"/>
      <p:bldP spid="28" grpId="0" animBg="1"/>
      <p:bldP spid="2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39" grpId="1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living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room</a:t>
            </a:r>
            <a:r>
              <a:rPr lang="cs-CZ" b="1" u="sng" dirty="0" smtClean="0"/>
              <a:t> ...</a:t>
            </a:r>
            <a:endParaRPr lang="cs-CZ" b="1" u="sng" dirty="0"/>
          </a:p>
        </p:txBody>
      </p:sp>
      <p:pic>
        <p:nvPicPr>
          <p:cNvPr id="3074" name="Picture 2" descr="C:\Users\Jirka\AppData\Local\Microsoft\Windows\Temporary Internet Files\Content.IE5\3XYXL3D0\MP900313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188640"/>
            <a:ext cx="1165496" cy="1296144"/>
          </a:xfrm>
          <a:prstGeom prst="rect">
            <a:avLst/>
          </a:prstGeom>
          <a:noFill/>
        </p:spPr>
      </p:pic>
      <p:pic>
        <p:nvPicPr>
          <p:cNvPr id="3075" name="Picture 3" descr="C:\Users\Jirka\AppData\Local\Microsoft\Windows\Temporary Internet Files\Content.IE5\3XYXL3D0\MC9000894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1593105" cy="1106875"/>
          </a:xfrm>
          <a:prstGeom prst="rect">
            <a:avLst/>
          </a:prstGeom>
          <a:noFill/>
        </p:spPr>
      </p:pic>
      <p:pic>
        <p:nvPicPr>
          <p:cNvPr id="3076" name="Picture 4" descr="C:\Users\Jirka\AppData\Local\Microsoft\Windows\Temporary Internet Files\Content.IE5\ZK3K576Y\MP900448278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556792"/>
            <a:ext cx="6192688" cy="4525963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7919864" y="4149080"/>
            <a:ext cx="1224136" cy="792088"/>
          </a:xfrm>
          <a:prstGeom prst="wedgeRoundRectCallout">
            <a:avLst>
              <a:gd name="adj1" fmla="val -127137"/>
              <a:gd name="adj2" fmla="val 6389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PILLOW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CUSHION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95536" y="2924944"/>
            <a:ext cx="1224136" cy="792088"/>
          </a:xfrm>
          <a:prstGeom prst="wedgeRoundRectCallout">
            <a:avLst>
              <a:gd name="adj1" fmla="val 359058"/>
              <a:gd name="adj2" fmla="val 15650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FIREPLACE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8028384" y="6065912"/>
            <a:ext cx="1115616" cy="792088"/>
          </a:xfrm>
          <a:prstGeom prst="wedgeRoundRectCallout">
            <a:avLst>
              <a:gd name="adj1" fmla="val -144796"/>
              <a:gd name="adj2" fmla="val -10076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ARMCHAIR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95536" y="5877272"/>
            <a:ext cx="1224136" cy="792088"/>
          </a:xfrm>
          <a:prstGeom prst="wedgeRoundRectCallout">
            <a:avLst>
              <a:gd name="adj1" fmla="val 299300"/>
              <a:gd name="adj2" fmla="val -7932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COFFEE TABLE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251520" y="4149080"/>
            <a:ext cx="1224136" cy="864096"/>
          </a:xfrm>
          <a:prstGeom prst="wedgeRoundRectCallout">
            <a:avLst>
              <a:gd name="adj1" fmla="val 182558"/>
              <a:gd name="adj2" fmla="val 8215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SOFA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8028384" y="2780928"/>
            <a:ext cx="1115616" cy="792088"/>
          </a:xfrm>
          <a:prstGeom prst="wedgeRoundRectCallout">
            <a:avLst>
              <a:gd name="adj1" fmla="val -249160"/>
              <a:gd name="adj2" fmla="val 5755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TV SET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251520" y="1628800"/>
            <a:ext cx="1296144" cy="648072"/>
          </a:xfrm>
          <a:prstGeom prst="wedgeRoundRectCallout">
            <a:avLst>
              <a:gd name="adj1" fmla="val 72895"/>
              <a:gd name="adj2" fmla="val 12901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PLANT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251520" y="1628800"/>
            <a:ext cx="1296144" cy="648072"/>
          </a:xfrm>
          <a:prstGeom prst="wedgeRoundRectCallout">
            <a:avLst>
              <a:gd name="adj1" fmla="val 72895"/>
              <a:gd name="adj2" fmla="val 12901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ROSTLINA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395536" y="2924944"/>
            <a:ext cx="1224136" cy="792088"/>
          </a:xfrm>
          <a:prstGeom prst="wedgeRoundRectCallout">
            <a:avLst>
              <a:gd name="adj1" fmla="val 359058"/>
              <a:gd name="adj2" fmla="val 15650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251520" y="4149080"/>
            <a:ext cx="1224136" cy="864096"/>
          </a:xfrm>
          <a:prstGeom prst="wedgeRoundRectCallout">
            <a:avLst>
              <a:gd name="adj1" fmla="val 182558"/>
              <a:gd name="adj2" fmla="val 8215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POHOVKA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395536" y="5877272"/>
            <a:ext cx="1224136" cy="792088"/>
          </a:xfrm>
          <a:prstGeom prst="wedgeRoundRectCallout">
            <a:avLst>
              <a:gd name="adj1" fmla="val 299300"/>
              <a:gd name="adj2" fmla="val -7932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STŮL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8028384" y="6065912"/>
            <a:ext cx="1115616" cy="792088"/>
          </a:xfrm>
          <a:prstGeom prst="wedgeRoundRectCallout">
            <a:avLst>
              <a:gd name="adj1" fmla="val -144796"/>
              <a:gd name="adj2" fmla="val -10076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KŘESLO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7919864" y="4149080"/>
            <a:ext cx="1224136" cy="792088"/>
          </a:xfrm>
          <a:prstGeom prst="wedgeRoundRectCallout">
            <a:avLst>
              <a:gd name="adj1" fmla="val -117533"/>
              <a:gd name="adj2" fmla="val 5729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POLŠTÁŘ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8028384" y="2780928"/>
            <a:ext cx="1115616" cy="792088"/>
          </a:xfrm>
          <a:prstGeom prst="wedgeRoundRectCallout">
            <a:avLst>
              <a:gd name="adj1" fmla="val -240964"/>
              <a:gd name="adj2" fmla="val 54255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8.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TELEVIZE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7740352" y="1772816"/>
            <a:ext cx="1403648" cy="648072"/>
          </a:xfrm>
          <a:prstGeom prst="wedgeRoundRectCallout">
            <a:avLst>
              <a:gd name="adj1" fmla="val -122422"/>
              <a:gd name="adj2" fmla="val 13707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BOOKCASE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7740352" y="1772816"/>
            <a:ext cx="1403648" cy="648072"/>
          </a:xfrm>
          <a:prstGeom prst="wedgeRoundRectCallout">
            <a:avLst>
              <a:gd name="adj1" fmla="val -122422"/>
              <a:gd name="adj2" fmla="val 13707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9.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KNIHOVNA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5292080" y="6021288"/>
            <a:ext cx="1296144" cy="836712"/>
          </a:xfrm>
          <a:prstGeom prst="wedgeRoundRectCallout">
            <a:avLst>
              <a:gd name="adj1" fmla="val -106901"/>
              <a:gd name="adj2" fmla="val -14704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RUG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5292080" y="6021288"/>
            <a:ext cx="1296144" cy="836712"/>
          </a:xfrm>
          <a:prstGeom prst="wedgeRoundRectCallout">
            <a:avLst>
              <a:gd name="adj1" fmla="val -107909"/>
              <a:gd name="adj2" fmla="val -151731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5. 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KOBEREČEK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bedroom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1027" name="Picture 3" descr="C:\Users\Jirka\AppData\Local\Microsoft\Windows\Temporary Internet Files\Content.IE5\ZK3K576Y\MC9002151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0"/>
            <a:ext cx="1179129" cy="1336140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O9FGIEC9\MC9004126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1389463" cy="1006628"/>
          </a:xfrm>
          <a:prstGeom prst="rect">
            <a:avLst/>
          </a:prstGeom>
          <a:noFill/>
        </p:spPr>
      </p:pic>
      <p:pic>
        <p:nvPicPr>
          <p:cNvPr id="1034" name="Picture 10" descr="C:\Users\Jirka\Desktop\800px-Building_Fairs_Brno_2011_(200)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700808"/>
            <a:ext cx="5760640" cy="4134384"/>
          </a:xfrm>
          <a:prstGeom prst="rect">
            <a:avLst/>
          </a:prstGeom>
          <a:noFill/>
        </p:spPr>
      </p:pic>
      <p:sp>
        <p:nvSpPr>
          <p:cNvPr id="14" name="Zaoblený obdélníkový popisek 13"/>
          <p:cNvSpPr/>
          <p:nvPr/>
        </p:nvSpPr>
        <p:spPr>
          <a:xfrm>
            <a:off x="611560" y="1628800"/>
            <a:ext cx="1152128" cy="648072"/>
          </a:xfrm>
          <a:prstGeom prst="wedgeRoundRectCallout">
            <a:avLst>
              <a:gd name="adj1" fmla="val 176449"/>
              <a:gd name="adj2" fmla="val 6451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PICTURE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395536" y="2708920"/>
            <a:ext cx="1152128" cy="720080"/>
          </a:xfrm>
          <a:prstGeom prst="wedgeRoundRectCallout">
            <a:avLst>
              <a:gd name="adj1" fmla="val 125428"/>
              <a:gd name="adj2" fmla="val 108860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BEDSIDE</a:t>
            </a:r>
          </a:p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TABLE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323528" y="4005064"/>
            <a:ext cx="1152128" cy="648072"/>
          </a:xfrm>
          <a:prstGeom prst="wedgeRoundRectCallout">
            <a:avLst>
              <a:gd name="adj1" fmla="val 140167"/>
              <a:gd name="adj2" fmla="val 36297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BED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467544" y="5373216"/>
            <a:ext cx="1152128" cy="648072"/>
          </a:xfrm>
          <a:prstGeom prst="wedgeRoundRectCallout">
            <a:avLst>
              <a:gd name="adj1" fmla="val 288695"/>
              <a:gd name="adj2" fmla="val -31241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PILLOW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2123728" y="5949280"/>
            <a:ext cx="1440160" cy="720080"/>
          </a:xfrm>
          <a:prstGeom prst="wedgeRoundRectCallout">
            <a:avLst>
              <a:gd name="adj1" fmla="val 148104"/>
              <a:gd name="adj2" fmla="val -29628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BLANKET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355976" y="5949280"/>
            <a:ext cx="1152128" cy="648072"/>
          </a:xfrm>
          <a:prstGeom prst="wedgeRoundRectCallout">
            <a:avLst>
              <a:gd name="adj1" fmla="val -34439"/>
              <a:gd name="adj2" fmla="val -15720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CARPET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6732240" y="5949280"/>
            <a:ext cx="1152128" cy="648072"/>
          </a:xfrm>
          <a:prstGeom prst="wedgeRoundRectCallout">
            <a:avLst>
              <a:gd name="adj1" fmla="val 2977"/>
              <a:gd name="adj2" fmla="val -17333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CURTAIN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7596336" y="4077072"/>
            <a:ext cx="1547664" cy="864096"/>
          </a:xfrm>
          <a:prstGeom prst="wedgeRoundRectCallout">
            <a:avLst>
              <a:gd name="adj1" fmla="val -104899"/>
              <a:gd name="adj2" fmla="val -5491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WARDROBE/</a:t>
            </a:r>
          </a:p>
          <a:p>
            <a:pPr algn="ctr"/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DRESSING TABLE</a:t>
            </a:r>
            <a:endParaRPr lang="cs-CZ" sz="16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7812360" y="3068960"/>
            <a:ext cx="1152128" cy="648072"/>
          </a:xfrm>
          <a:prstGeom prst="wedgeRoundRectCallout">
            <a:avLst>
              <a:gd name="adj1" fmla="val -160291"/>
              <a:gd name="adj2" fmla="val -131002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LAMP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7812360" y="1700808"/>
            <a:ext cx="1152128" cy="648072"/>
          </a:xfrm>
          <a:prstGeom prst="wedgeRoundRectCallout">
            <a:avLst>
              <a:gd name="adj1" fmla="val -254396"/>
              <a:gd name="adj2" fmla="val 44359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MIRROR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11560" y="1628800"/>
            <a:ext cx="1152128" cy="648072"/>
          </a:xfrm>
          <a:prstGeom prst="wedgeRoundRectCallout">
            <a:avLst>
              <a:gd name="adj1" fmla="val 176449"/>
              <a:gd name="adj2" fmla="val 6451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OBRAZ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395536" y="2708920"/>
            <a:ext cx="1152128" cy="720080"/>
          </a:xfrm>
          <a:prstGeom prst="wedgeRoundRectCallout">
            <a:avLst>
              <a:gd name="adj1" fmla="val 125428"/>
              <a:gd name="adj2" fmla="val 108860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NOČNÍ STOLEK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323528" y="4005064"/>
            <a:ext cx="1152128" cy="648072"/>
          </a:xfrm>
          <a:prstGeom prst="wedgeRoundRectCallout">
            <a:avLst>
              <a:gd name="adj1" fmla="val 140167"/>
              <a:gd name="adj2" fmla="val 36297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POSTEL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ový popisek 36"/>
          <p:cNvSpPr/>
          <p:nvPr/>
        </p:nvSpPr>
        <p:spPr>
          <a:xfrm>
            <a:off x="467544" y="5373216"/>
            <a:ext cx="1152128" cy="648072"/>
          </a:xfrm>
          <a:prstGeom prst="wedgeRoundRectCallout">
            <a:avLst>
              <a:gd name="adj1" fmla="val 288695"/>
              <a:gd name="adj2" fmla="val -31241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POLŠTÁŘ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ový popisek 37"/>
          <p:cNvSpPr/>
          <p:nvPr/>
        </p:nvSpPr>
        <p:spPr>
          <a:xfrm>
            <a:off x="2123728" y="5949280"/>
            <a:ext cx="1440160" cy="720080"/>
          </a:xfrm>
          <a:prstGeom prst="wedgeRoundRectCallout">
            <a:avLst>
              <a:gd name="adj1" fmla="val 148104"/>
              <a:gd name="adj2" fmla="val -29628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PŘIKRÝVKA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ový popisek 38"/>
          <p:cNvSpPr/>
          <p:nvPr/>
        </p:nvSpPr>
        <p:spPr>
          <a:xfrm>
            <a:off x="4355976" y="5949280"/>
            <a:ext cx="1152128" cy="648072"/>
          </a:xfrm>
          <a:prstGeom prst="wedgeRoundRectCallout">
            <a:avLst>
              <a:gd name="adj1" fmla="val -34439"/>
              <a:gd name="adj2" fmla="val -157206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KOBEREC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ový popisek 39"/>
          <p:cNvSpPr/>
          <p:nvPr/>
        </p:nvSpPr>
        <p:spPr>
          <a:xfrm>
            <a:off x="6732240" y="5949280"/>
            <a:ext cx="1152128" cy="648072"/>
          </a:xfrm>
          <a:prstGeom prst="wedgeRoundRectCallout">
            <a:avLst>
              <a:gd name="adj1" fmla="val 2977"/>
              <a:gd name="adj2" fmla="val -17333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ZÁCLONA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ový popisek 42"/>
          <p:cNvSpPr/>
          <p:nvPr/>
        </p:nvSpPr>
        <p:spPr>
          <a:xfrm>
            <a:off x="7596336" y="4077072"/>
            <a:ext cx="1547664" cy="864096"/>
          </a:xfrm>
          <a:prstGeom prst="wedgeRoundRectCallout">
            <a:avLst>
              <a:gd name="adj1" fmla="val -104899"/>
              <a:gd name="adj2" fmla="val -54911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KOMODA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ový popisek 43"/>
          <p:cNvSpPr/>
          <p:nvPr/>
        </p:nvSpPr>
        <p:spPr>
          <a:xfrm>
            <a:off x="7812360" y="3068960"/>
            <a:ext cx="1152128" cy="648072"/>
          </a:xfrm>
          <a:prstGeom prst="wedgeRoundRectCallout">
            <a:avLst>
              <a:gd name="adj1" fmla="val -160291"/>
              <a:gd name="adj2" fmla="val -131002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LAMPA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ový popisek 44"/>
          <p:cNvSpPr/>
          <p:nvPr/>
        </p:nvSpPr>
        <p:spPr>
          <a:xfrm>
            <a:off x="7812360" y="1700808"/>
            <a:ext cx="1152128" cy="648072"/>
          </a:xfrm>
          <a:prstGeom prst="wedgeRoundRectCallout">
            <a:avLst>
              <a:gd name="adj1" fmla="val -254396"/>
              <a:gd name="adj2" fmla="val 44359"/>
              <a:gd name="adj3" fmla="val 16667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ZRCADLO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3" grpId="0" animBg="1"/>
      <p:bldP spid="44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kitchen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2051" name="Picture 3" descr="C:\Users\Jirka\AppData\Local\Microsoft\Windows\Temporary Internet Files\Content.IE5\DB7PSKPI\MP9003865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664584" cy="1396752"/>
          </a:xfrm>
          <a:prstGeom prst="rect">
            <a:avLst/>
          </a:prstGeom>
          <a:noFill/>
        </p:spPr>
      </p:pic>
      <p:pic>
        <p:nvPicPr>
          <p:cNvPr id="2052" name="Picture 4" descr="C:\Users\Jirka\AppData\Local\Microsoft\Windows\Temporary Internet Files\Content.IE5\3XYXL3D0\MC9002504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0"/>
            <a:ext cx="1518129" cy="1658792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ZK3K576Y\MP900448286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700808"/>
            <a:ext cx="5965749" cy="4581128"/>
          </a:xfrm>
          <a:prstGeom prst="rect">
            <a:avLst/>
          </a:prstGeom>
          <a:noFill/>
        </p:spPr>
      </p:pic>
      <p:sp>
        <p:nvSpPr>
          <p:cNvPr id="11" name="Zaoblený obdélníkový popisek 10"/>
          <p:cNvSpPr/>
          <p:nvPr/>
        </p:nvSpPr>
        <p:spPr>
          <a:xfrm>
            <a:off x="0" y="1988840"/>
            <a:ext cx="1763688" cy="720080"/>
          </a:xfrm>
          <a:prstGeom prst="wedgeRoundRectCallout">
            <a:avLst>
              <a:gd name="adj1" fmla="val 166423"/>
              <a:gd name="adj2" fmla="val 183344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MICROWAVE OVEN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23528" y="3356992"/>
            <a:ext cx="1440160" cy="720080"/>
          </a:xfrm>
          <a:prstGeom prst="wedgeRoundRectCallout">
            <a:avLst>
              <a:gd name="adj1" fmla="val 112783"/>
              <a:gd name="adj2" fmla="val -13946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CUPBOARD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2411760" y="6137920"/>
            <a:ext cx="1296144" cy="720080"/>
          </a:xfrm>
          <a:prstGeom prst="wedgeRoundRectCallout">
            <a:avLst>
              <a:gd name="adj1" fmla="val 100088"/>
              <a:gd name="adj2" fmla="val -39500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FRIDGE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5004048" y="6137920"/>
            <a:ext cx="1296144" cy="720080"/>
          </a:xfrm>
          <a:prstGeom prst="wedgeRoundRectCallout">
            <a:avLst>
              <a:gd name="adj1" fmla="val -71224"/>
              <a:gd name="adj2" fmla="val -329342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FREEZER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7596336" y="5805264"/>
            <a:ext cx="1296144" cy="720080"/>
          </a:xfrm>
          <a:prstGeom prst="wedgeRoundRectCallout">
            <a:avLst>
              <a:gd name="adj1" fmla="val -144795"/>
              <a:gd name="adj2" fmla="val -240452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KITCHEN</a:t>
            </a:r>
          </a:p>
          <a:p>
            <a:pPr algn="ctr"/>
            <a:r>
              <a:rPr lang="cs-CZ" b="1" dirty="0" smtClean="0">
                <a:solidFill>
                  <a:srgbClr val="FFC000"/>
                </a:solidFill>
              </a:rPr>
              <a:t>TABLE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7596336" y="4221088"/>
            <a:ext cx="1296144" cy="720080"/>
          </a:xfrm>
          <a:prstGeom prst="wedgeRoundRectCallout">
            <a:avLst>
              <a:gd name="adj1" fmla="val -111537"/>
              <a:gd name="adj2" fmla="val -51788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SINK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7847856" y="1916832"/>
            <a:ext cx="1296144" cy="720080"/>
          </a:xfrm>
          <a:prstGeom prst="wedgeRoundRectCallout">
            <a:avLst>
              <a:gd name="adj1" fmla="val -153866"/>
              <a:gd name="adj2" fmla="val 23121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COOKER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395536" y="5013176"/>
            <a:ext cx="1296144" cy="720080"/>
          </a:xfrm>
          <a:prstGeom prst="wedgeRoundRectCallout">
            <a:avLst>
              <a:gd name="adj1" fmla="val 213991"/>
              <a:gd name="adj2" fmla="val -133421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OVEN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0" y="1988840"/>
            <a:ext cx="1763688" cy="720080"/>
          </a:xfrm>
          <a:prstGeom prst="wedgeRoundRectCallout">
            <a:avLst>
              <a:gd name="adj1" fmla="val 170970"/>
              <a:gd name="adj2" fmla="val 18780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MIKROVLNKA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323528" y="3356992"/>
            <a:ext cx="1440160" cy="720080"/>
          </a:xfrm>
          <a:prstGeom prst="wedgeRoundRectCallout">
            <a:avLst>
              <a:gd name="adj1" fmla="val 117796"/>
              <a:gd name="adj2" fmla="val -1506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PŘÍBORNÍK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395536" y="5013176"/>
            <a:ext cx="1296144" cy="720080"/>
          </a:xfrm>
          <a:prstGeom prst="wedgeRoundRectCallout">
            <a:avLst>
              <a:gd name="adj1" fmla="val 213991"/>
              <a:gd name="adj2" fmla="val -133421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TROUBA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2411760" y="6137920"/>
            <a:ext cx="1296144" cy="720080"/>
          </a:xfrm>
          <a:prstGeom prst="wedgeRoundRectCallout">
            <a:avLst>
              <a:gd name="adj1" fmla="val 100088"/>
              <a:gd name="adj2" fmla="val -39500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LEDNICE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5004048" y="6137920"/>
            <a:ext cx="1296144" cy="720080"/>
          </a:xfrm>
          <a:prstGeom prst="wedgeRoundRectCallout">
            <a:avLst>
              <a:gd name="adj1" fmla="val -71224"/>
              <a:gd name="adj2" fmla="val -329342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MRAZÁK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7596336" y="5805264"/>
            <a:ext cx="1296144" cy="720080"/>
          </a:xfrm>
          <a:prstGeom prst="wedgeRoundRectCallout">
            <a:avLst>
              <a:gd name="adj1" fmla="val -144795"/>
              <a:gd name="adj2" fmla="val -240452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JÍDELNÍ STŮL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7596336" y="4221088"/>
            <a:ext cx="1296144" cy="720080"/>
          </a:xfrm>
          <a:prstGeom prst="wedgeRoundRectCallout">
            <a:avLst>
              <a:gd name="adj1" fmla="val -111537"/>
              <a:gd name="adj2" fmla="val -51788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DŘEZ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7847856" y="1916832"/>
            <a:ext cx="1296144" cy="720080"/>
          </a:xfrm>
          <a:prstGeom prst="wedgeRoundRectCallout">
            <a:avLst>
              <a:gd name="adj1" fmla="val -153866"/>
              <a:gd name="adj2" fmla="val 231210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VAŘIČ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bathroom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3075" name="Picture 3" descr="C:\Users\Jirka\AppData\Local\Microsoft\Windows\Temporary Internet Files\Content.IE5\DB7PSKPI\MM900356630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1949747" cy="1309712"/>
          </a:xfrm>
          <a:prstGeom prst="rect">
            <a:avLst/>
          </a:prstGeom>
          <a:noFill/>
        </p:spPr>
      </p:pic>
      <p:pic>
        <p:nvPicPr>
          <p:cNvPr id="3077" name="Picture 5" descr="C:\Users\Jirka\AppData\Local\Microsoft\Windows\Temporary Internet Files\Content.IE5\DB7PSKPI\MC900290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04664"/>
            <a:ext cx="1318703" cy="685046"/>
          </a:xfrm>
          <a:prstGeom prst="rect">
            <a:avLst/>
          </a:prstGeom>
          <a:noFill/>
        </p:spPr>
      </p:pic>
      <p:pic>
        <p:nvPicPr>
          <p:cNvPr id="1026" name="Picture 2" descr="C:\Users\Jirka\Desktop\800px-Residential_Suite_Bathroo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556792"/>
            <a:ext cx="6480720" cy="4536504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251520" y="1772816"/>
            <a:ext cx="1584176" cy="864096"/>
          </a:xfrm>
          <a:prstGeom prst="wedgeRoundRectCallout">
            <a:avLst>
              <a:gd name="adj1" fmla="val 88012"/>
              <a:gd name="adj2" fmla="val 70059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SHOWER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23528" y="3429000"/>
            <a:ext cx="1584176" cy="864096"/>
          </a:xfrm>
          <a:prstGeom prst="wedgeRoundRectCallout">
            <a:avLst>
              <a:gd name="adj1" fmla="val 135013"/>
              <a:gd name="adj2" fmla="val 10936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BATH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987824" y="5993904"/>
            <a:ext cx="1584176" cy="864096"/>
          </a:xfrm>
          <a:prstGeom prst="wedgeRoundRectCallout">
            <a:avLst>
              <a:gd name="adj1" fmla="val 52555"/>
              <a:gd name="adj2" fmla="val -16728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TOWEL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436096" y="5993904"/>
            <a:ext cx="1584176" cy="864096"/>
          </a:xfrm>
          <a:prstGeom prst="wedgeRoundRectCallout">
            <a:avLst>
              <a:gd name="adj1" fmla="val 15448"/>
              <a:gd name="adj2" fmla="val -8867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SOAP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559824" y="5589240"/>
            <a:ext cx="1584176" cy="864096"/>
          </a:xfrm>
          <a:prstGeom prst="wedgeRoundRectCallout">
            <a:avLst>
              <a:gd name="adj1" fmla="val -62062"/>
              <a:gd name="adj2" fmla="val -233800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WASHBASIN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7559824" y="2420888"/>
            <a:ext cx="1584176" cy="864096"/>
          </a:xfrm>
          <a:prstGeom prst="wedgeRoundRectCallout">
            <a:avLst>
              <a:gd name="adj1" fmla="val -38973"/>
              <a:gd name="adj2" fmla="val 70058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TAP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7308304" y="1196752"/>
            <a:ext cx="1835696" cy="864096"/>
          </a:xfrm>
          <a:prstGeom prst="wedgeRoundRectCallout">
            <a:avLst>
              <a:gd name="adj1" fmla="val -20832"/>
              <a:gd name="adj2" fmla="val -91698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TOOTHBRUSH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395536" y="5993904"/>
            <a:ext cx="1584176" cy="864096"/>
          </a:xfrm>
          <a:prstGeom prst="wedgeRoundRectCallout">
            <a:avLst>
              <a:gd name="adj1" fmla="val 229840"/>
              <a:gd name="adj2" fmla="val -280665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DRESSING GOWN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251520" y="1772816"/>
            <a:ext cx="1584176" cy="864096"/>
          </a:xfrm>
          <a:prstGeom prst="wedgeRoundRectCallout">
            <a:avLst>
              <a:gd name="adj1" fmla="val 88012"/>
              <a:gd name="adj2" fmla="val 70059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1.</a:t>
            </a:r>
          </a:p>
          <a:p>
            <a:pPr algn="ctr"/>
            <a:r>
              <a:rPr lang="cs-CZ" b="1" dirty="0" smtClean="0"/>
              <a:t>SPRCHA</a:t>
            </a:r>
            <a:endParaRPr lang="cs-CZ" b="1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323528" y="3429000"/>
            <a:ext cx="1584176" cy="864096"/>
          </a:xfrm>
          <a:prstGeom prst="wedgeRoundRectCallout">
            <a:avLst>
              <a:gd name="adj1" fmla="val 135013"/>
              <a:gd name="adj2" fmla="val 10936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2.</a:t>
            </a:r>
          </a:p>
          <a:p>
            <a:pPr algn="ctr"/>
            <a:r>
              <a:rPr lang="cs-CZ" b="1" dirty="0" smtClean="0"/>
              <a:t>VANA</a:t>
            </a:r>
            <a:endParaRPr lang="cs-CZ" b="1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395536" y="5993904"/>
            <a:ext cx="1584176" cy="864096"/>
          </a:xfrm>
          <a:prstGeom prst="wedgeRoundRectCallout">
            <a:avLst>
              <a:gd name="adj1" fmla="val 229840"/>
              <a:gd name="adj2" fmla="val -280665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3.</a:t>
            </a:r>
          </a:p>
          <a:p>
            <a:pPr algn="ctr"/>
            <a:r>
              <a:rPr lang="cs-CZ" b="1" dirty="0" smtClean="0"/>
              <a:t>ŽUPAN</a:t>
            </a:r>
            <a:endParaRPr lang="cs-CZ" b="1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2987824" y="5993904"/>
            <a:ext cx="1584176" cy="864096"/>
          </a:xfrm>
          <a:prstGeom prst="wedgeRoundRectCallout">
            <a:avLst>
              <a:gd name="adj1" fmla="val 52555"/>
              <a:gd name="adj2" fmla="val -16728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4.</a:t>
            </a:r>
          </a:p>
          <a:p>
            <a:pPr algn="ctr"/>
            <a:r>
              <a:rPr lang="cs-CZ" b="1" dirty="0" smtClean="0"/>
              <a:t>RUČNÍK</a:t>
            </a:r>
            <a:endParaRPr lang="cs-CZ" b="1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5436096" y="5993904"/>
            <a:ext cx="1584176" cy="864096"/>
          </a:xfrm>
          <a:prstGeom prst="wedgeRoundRectCallout">
            <a:avLst>
              <a:gd name="adj1" fmla="val 15448"/>
              <a:gd name="adj2" fmla="val -88674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5.</a:t>
            </a:r>
          </a:p>
          <a:p>
            <a:pPr algn="ctr"/>
            <a:r>
              <a:rPr lang="cs-CZ" b="1" dirty="0" smtClean="0"/>
              <a:t>MÝDLO</a:t>
            </a:r>
            <a:endParaRPr lang="cs-CZ" b="1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7559824" y="5589240"/>
            <a:ext cx="1584176" cy="864096"/>
          </a:xfrm>
          <a:prstGeom prst="wedgeRoundRectCallout">
            <a:avLst>
              <a:gd name="adj1" fmla="val -62062"/>
              <a:gd name="adj2" fmla="val -233800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6.</a:t>
            </a:r>
          </a:p>
          <a:p>
            <a:pPr algn="ctr"/>
            <a:r>
              <a:rPr lang="cs-CZ" b="1" dirty="0" smtClean="0"/>
              <a:t>UMYVADLO</a:t>
            </a:r>
            <a:endParaRPr lang="cs-CZ" b="1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7559824" y="2420888"/>
            <a:ext cx="1584176" cy="864096"/>
          </a:xfrm>
          <a:prstGeom prst="wedgeRoundRectCallout">
            <a:avLst>
              <a:gd name="adj1" fmla="val -38973"/>
              <a:gd name="adj2" fmla="val 70058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7.</a:t>
            </a:r>
          </a:p>
          <a:p>
            <a:pPr algn="ctr"/>
            <a:r>
              <a:rPr lang="cs-CZ" b="1" dirty="0" smtClean="0"/>
              <a:t>KOHOUTEK</a:t>
            </a:r>
            <a:endParaRPr lang="cs-CZ" b="1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7308304" y="1196752"/>
            <a:ext cx="1835696" cy="864096"/>
          </a:xfrm>
          <a:prstGeom prst="wedgeRoundRectCallout">
            <a:avLst>
              <a:gd name="adj1" fmla="val -20832"/>
              <a:gd name="adj2" fmla="val -91698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8.</a:t>
            </a:r>
          </a:p>
          <a:p>
            <a:pPr algn="ctr"/>
            <a:r>
              <a:rPr lang="cs-CZ" b="1" dirty="0" smtClean="0"/>
              <a:t>ZUBNÍ KARTÁČEK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1691680" y="1988840"/>
            <a:ext cx="6192688" cy="4176464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dining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room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2050" name="Picture 2" descr="C:\Users\Jirka\AppData\Local\Microsoft\Windows\Temporary Internet Files\Content.IE5\O9FGIEC9\MC9002337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604060" cy="1366234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O9FGIEC9\MC9002958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0"/>
            <a:ext cx="1641940" cy="1373693"/>
          </a:xfrm>
          <a:prstGeom prst="rect">
            <a:avLst/>
          </a:prstGeom>
          <a:noFill/>
        </p:spPr>
      </p:pic>
      <p:pic>
        <p:nvPicPr>
          <p:cNvPr id="2060" name="Picture 12" descr="C:\Users\Jirka\AppData\Local\Microsoft\Windows\Temporary Internet Files\Content.IE5\ZK3K576Y\MP900289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636912"/>
            <a:ext cx="3657600" cy="2444496"/>
          </a:xfrm>
          <a:prstGeom prst="rect">
            <a:avLst/>
          </a:prstGeom>
          <a:noFill/>
        </p:spPr>
      </p:pic>
      <p:sp>
        <p:nvSpPr>
          <p:cNvPr id="21" name="Zaoblený obdélníkový popisek 20"/>
          <p:cNvSpPr/>
          <p:nvPr/>
        </p:nvSpPr>
        <p:spPr>
          <a:xfrm>
            <a:off x="683568" y="1988840"/>
            <a:ext cx="1584176" cy="864096"/>
          </a:xfrm>
          <a:prstGeom prst="wedgeRoundRectCallout">
            <a:avLst>
              <a:gd name="adj1" fmla="val -26605"/>
              <a:gd name="adj2" fmla="val -134026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CUP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467544" y="4797152"/>
            <a:ext cx="1584176" cy="864096"/>
          </a:xfrm>
          <a:prstGeom prst="wedgeRoundRectCallout">
            <a:avLst>
              <a:gd name="adj1" fmla="val 131758"/>
              <a:gd name="adj2" fmla="val -163466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PLATE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3131840" y="5733256"/>
            <a:ext cx="1584176" cy="864096"/>
          </a:xfrm>
          <a:prstGeom prst="wedgeRoundRectCallout">
            <a:avLst>
              <a:gd name="adj1" fmla="val -7640"/>
              <a:gd name="adj2" fmla="val -174843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FORK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5868144" y="5157192"/>
            <a:ext cx="1584176" cy="864096"/>
          </a:xfrm>
          <a:prstGeom prst="wedgeRoundRectCallout">
            <a:avLst>
              <a:gd name="adj1" fmla="val -64840"/>
              <a:gd name="adj2" fmla="val -188501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KNIFE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7020272" y="3861048"/>
            <a:ext cx="1584176" cy="864096"/>
          </a:xfrm>
          <a:prstGeom prst="wedgeRoundRectCallout">
            <a:avLst>
              <a:gd name="adj1" fmla="val -101642"/>
              <a:gd name="adj2" fmla="val -37275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SPOON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Zaoblený obdélníkový popisek 25"/>
          <p:cNvSpPr/>
          <p:nvPr/>
        </p:nvSpPr>
        <p:spPr>
          <a:xfrm>
            <a:off x="6948264" y="2132856"/>
            <a:ext cx="1584176" cy="864096"/>
          </a:xfrm>
          <a:prstGeom prst="wedgeRoundRectCallout">
            <a:avLst>
              <a:gd name="adj1" fmla="val 26993"/>
              <a:gd name="adj2" fmla="val -182402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PEPPERPOT</a:t>
            </a:r>
          </a:p>
          <a:p>
            <a:pPr algn="ctr"/>
            <a:r>
              <a:rPr lang="cs-CZ" b="1" dirty="0" smtClean="0">
                <a:solidFill>
                  <a:srgbClr val="FFC000"/>
                </a:solidFill>
              </a:rPr>
              <a:t>SALT SHAKER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7" name="Zaoblený obdélníkový popisek 26"/>
          <p:cNvSpPr/>
          <p:nvPr/>
        </p:nvSpPr>
        <p:spPr>
          <a:xfrm>
            <a:off x="683568" y="1988840"/>
            <a:ext cx="1584176" cy="864096"/>
          </a:xfrm>
          <a:prstGeom prst="wedgeRoundRectCallout">
            <a:avLst>
              <a:gd name="adj1" fmla="val -26605"/>
              <a:gd name="adj2" fmla="val -134026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ŠÁLEK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467544" y="4797152"/>
            <a:ext cx="1584176" cy="864096"/>
          </a:xfrm>
          <a:prstGeom prst="wedgeRoundRectCallout">
            <a:avLst>
              <a:gd name="adj1" fmla="val 131758"/>
              <a:gd name="adj2" fmla="val -163466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TALÍŘ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ový popisek 28"/>
          <p:cNvSpPr/>
          <p:nvPr/>
        </p:nvSpPr>
        <p:spPr>
          <a:xfrm>
            <a:off x="3131840" y="5733256"/>
            <a:ext cx="1584176" cy="864096"/>
          </a:xfrm>
          <a:prstGeom prst="wedgeRoundRectCallout">
            <a:avLst>
              <a:gd name="adj1" fmla="val -7640"/>
              <a:gd name="adj2" fmla="val -174843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VIDLIČKA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5868144" y="5157192"/>
            <a:ext cx="1584176" cy="864096"/>
          </a:xfrm>
          <a:prstGeom prst="wedgeRoundRectCallout">
            <a:avLst>
              <a:gd name="adj1" fmla="val -65346"/>
              <a:gd name="adj2" fmla="val -189430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NŮŽ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ový popisek 30"/>
          <p:cNvSpPr/>
          <p:nvPr/>
        </p:nvSpPr>
        <p:spPr>
          <a:xfrm>
            <a:off x="7020272" y="3861048"/>
            <a:ext cx="1584176" cy="864096"/>
          </a:xfrm>
          <a:prstGeom prst="wedgeRoundRectCallout">
            <a:avLst>
              <a:gd name="adj1" fmla="val -101642"/>
              <a:gd name="adj2" fmla="val -37275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LŽIČKA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6948264" y="2132856"/>
            <a:ext cx="1584176" cy="864096"/>
          </a:xfrm>
          <a:prstGeom prst="wedgeRoundRectCallout">
            <a:avLst>
              <a:gd name="adj1" fmla="val 26993"/>
              <a:gd name="adj2" fmla="val -182402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PEPŘENKA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SOLNIČKA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irka\AppData\Local\Microsoft\Windows\Temporary Internet Files\Content.IE5\NOYXYRP2\MC900112980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916832"/>
            <a:ext cx="1512168" cy="1055547"/>
          </a:xfrm>
          <a:prstGeom prst="rect">
            <a:avLst/>
          </a:prstGeom>
          <a:noFill/>
        </p:spPr>
      </p:pic>
      <p:sp>
        <p:nvSpPr>
          <p:cNvPr id="20" name="Zaoblený obdélníkový popisek 19"/>
          <p:cNvSpPr/>
          <p:nvPr/>
        </p:nvSpPr>
        <p:spPr>
          <a:xfrm>
            <a:off x="5292080" y="1196752"/>
            <a:ext cx="1584176" cy="864096"/>
          </a:xfrm>
          <a:prstGeom prst="wedgeRoundRectCallout">
            <a:avLst>
              <a:gd name="adj1" fmla="val -82655"/>
              <a:gd name="adj2" fmla="val 82470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SERVIETTE</a:t>
            </a:r>
          </a:p>
          <a:p>
            <a:pPr algn="ctr"/>
            <a:r>
              <a:rPr lang="cs-CZ" b="1" dirty="0" smtClean="0">
                <a:solidFill>
                  <a:srgbClr val="FFC000"/>
                </a:solidFill>
              </a:rPr>
              <a:t>NAPKIN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5292080" y="1196752"/>
            <a:ext cx="1584176" cy="864096"/>
          </a:xfrm>
          <a:prstGeom prst="wedgeRoundRectCallout">
            <a:avLst>
              <a:gd name="adj1" fmla="val -82655"/>
              <a:gd name="adj2" fmla="val 82470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UBROUSEK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876256" y="6281936"/>
            <a:ext cx="226774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SPOON + FORK+ KNIFE = CUTLERY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2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s-CZ" sz="3600" b="1" u="sng" dirty="0" err="1" smtClean="0"/>
              <a:t>Match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the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vocabulary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with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the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pictures</a:t>
            </a:r>
            <a:endParaRPr lang="cs-CZ" sz="3600" b="1" u="sng" dirty="0"/>
          </a:p>
        </p:txBody>
      </p:sp>
      <p:pic>
        <p:nvPicPr>
          <p:cNvPr id="3078" name="Picture 6" descr="C:\Users\Jirka\AppData\Local\Microsoft\Windows\Temporary Internet Files\Content.IE5\DB7PSKPI\MC9000899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780928"/>
            <a:ext cx="1553594" cy="1144428"/>
          </a:xfrm>
          <a:prstGeom prst="rect">
            <a:avLst/>
          </a:prstGeom>
          <a:noFill/>
        </p:spPr>
      </p:pic>
      <p:pic>
        <p:nvPicPr>
          <p:cNvPr id="3080" name="Picture 8" descr="C:\Users\Jirka\AppData\Local\Microsoft\Windows\Temporary Internet Files\Content.IE5\O9FGIEC9\MP9004008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196752"/>
            <a:ext cx="1872208" cy="1152128"/>
          </a:xfrm>
          <a:prstGeom prst="rect">
            <a:avLst/>
          </a:prstGeom>
          <a:noFill/>
        </p:spPr>
      </p:pic>
      <p:pic>
        <p:nvPicPr>
          <p:cNvPr id="3082" name="Picture 10" descr="C:\Users\Jirka\AppData\Local\Microsoft\Windows\Temporary Internet Files\Content.IE5\ZK3K576Y\MP9004022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293096"/>
            <a:ext cx="1872208" cy="1080120"/>
          </a:xfrm>
          <a:prstGeom prst="rect">
            <a:avLst/>
          </a:prstGeom>
          <a:noFill/>
        </p:spPr>
      </p:pic>
      <p:pic>
        <p:nvPicPr>
          <p:cNvPr id="3083" name="Picture 11" descr="C:\Users\Jirka\AppData\Local\Microsoft\Windows\Temporary Internet Files\Content.IE5\DB7PSKPI\MC9000787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149080"/>
            <a:ext cx="1728192" cy="1209142"/>
          </a:xfrm>
          <a:prstGeom prst="rect">
            <a:avLst/>
          </a:prstGeom>
          <a:noFill/>
        </p:spPr>
      </p:pic>
      <p:pic>
        <p:nvPicPr>
          <p:cNvPr id="3085" name="Picture 13" descr="C:\Users\Jirka\AppData\Local\Microsoft\Windows\Temporary Internet Files\Content.IE5\DB7PSKPI\MP900407181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1124744"/>
            <a:ext cx="1950720" cy="1158089"/>
          </a:xfrm>
          <a:prstGeom prst="rect">
            <a:avLst/>
          </a:prstGeom>
          <a:noFill/>
        </p:spPr>
      </p:pic>
      <p:sp>
        <p:nvSpPr>
          <p:cNvPr id="21" name="Elipsa 20"/>
          <p:cNvSpPr/>
          <p:nvPr/>
        </p:nvSpPr>
        <p:spPr>
          <a:xfrm>
            <a:off x="1907704" y="6093296"/>
            <a:ext cx="180020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DRIVE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635896" y="5517232"/>
            <a:ext cx="180020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FENCE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179512" y="5589240"/>
            <a:ext cx="180020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LETTERBOX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364088" y="6093296"/>
            <a:ext cx="180020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CENTRAL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HEATING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7092280" y="5517232"/>
            <a:ext cx="180020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STAIRS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08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C 0.04392 -0.00093 0.08732 -0.00463 0.13142 -0.00694 C 0.13923 -0.00903 0.14583 -0.01065 0.1533 -0.01157 C 0.15416 -0.01204 0.15503 -0.0125 0.1559 -0.01273 C 0.15781 -0.01319 0.15955 -0.01319 0.16111 -0.01389 C 0.16927 -0.01736 0.17673 -0.02407 0.18489 -0.02685 C 0.19062 -0.03102 0.19462 -0.03704 0.20069 -0.03982 C 0.20434 -0.04676 0.20156 -0.04213 0.21024 -0.05023 C 0.21771 -0.05694 0.22465 -0.06482 0.23246 -0.07014 C 0.23489 -0.07662 0.24097 -0.08194 0.24462 -0.08889 C 0.24982 -0.09838 0.25469 -0.10857 0.25955 -0.11806 C 0.26996 -0.13819 0.27326 -0.16412 0.28073 -0.18588 C 0.28212 -0.21713 0.28368 -0.23727 0.2842 -0.27245 C 0.28368 -0.30093 0.28611 -0.31574 0.27899 -0.33796 C 0.27847 -0.34583 0.27812 -0.35579 0.27621 -0.36366 C 0.26753 -0.39884 0.24566 -0.4162 0.22621 -0.43866 C 0.22396 -0.44144 0.22257 -0.44537 0.22014 -0.44792 C 0.2158 -0.45232 0.20712 -0.45694 0.20173 -0.45833 C 0.18524 -0.46782 0.17048 -0.46736 0.15243 -0.46898 C 0.13385 -0.4706 0.11632 -0.47384 0.09722 -0.47477 C 0.06736 -0.47407 0.0375 -0.47662 0.00781 -0.47245 C 0.00156 -0.47153 -0.004 -0.4625 -0.00972 -0.45949 C -0.01441 -0.45 -0.00834 -0.46088 -0.01406 -0.45486 C -0.01806 -0.45069 -0.02118 -0.4456 -0.02465 -0.44097 C -0.02882 -0.43542 -0.03351 -0.43009 -0.03768 -0.42454 C -0.04288 -0.41759 -0.04688 -0.40972 -0.05261 -0.40347 C -0.05538 -0.39213 -0.05886 -0.38148 -0.06233 -0.3706 C -0.0632 -0.36806 -0.06424 -0.36157 -0.0658 -0.35903 C -0.07222 -0.34884 -0.08125 -0.34329 -0.08959 -0.33565 C -0.09531 -0.33032 -0.10382 -0.32037 -0.11059 -0.31806 C -0.11528 -0.31389 -0.12014 -0.31412 -0.12552 -0.31227 C -0.1559 -0.31273 -0.18629 -0.3125 -0.21667 -0.31343 C -0.22257 -0.31366 -0.2342 -0.31574 -0.2342 -0.31574 C -0.2375 -0.31713 -0.24011 -0.32014 -0.24306 -0.32269 C -0.24479 -0.32407 -0.24827 -0.32755 -0.24827 -0.32755 C -0.2507 -0.33426 -0.25365 -0.33472 -0.25799 -0.33912 C -0.26459 -0.34537 -0.26997 -0.3537 -0.27639 -0.36019 C -0.27969 -0.36898 -0.28386 -0.37824 -0.29132 -0.38009 C -0.29775 -0.3787 -0.29688 -0.37732 -0.30174 -0.37315 C -0.30417 -0.37107 -0.30729 -0.3706 -0.30972 -0.36829 C -0.31146 -0.36134 -0.31563 -0.36458 -0.31059 -0.36019 C -0.30486 -0.36204 -0.30608 -0.36389 -0.31059 -0.36597 C -0.31406 -0.36435 -0.31459 -0.3625 -0.3158 -0.35787 C -0.31268 -0.35648 -0.31406 -0.35671 -0.31146 -0.35671 " pathEditMode="relative" ptsTypes="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0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7 C -0.03975 -0.00139 -0.07899 -0.00139 -0.1184 -0.00694 C -0.12639 -0.00995 -0.13472 -0.0125 -0.14288 -0.01412 C -0.14878 -0.01666 -0.15434 -0.0199 -0.16041 -0.02222 C -0.18107 -0.0412 -0.15538 -0.01921 -0.17187 -0.02916 C -0.18177 -0.03518 -0.19392 -0.04814 -0.20173 -0.05856 C -0.21771 -0.07986 -0.225 -0.10949 -0.23507 -0.13564 C -0.24218 -0.15393 -0.25295 -0.16898 -0.25868 -0.18819 C -0.25816 -0.21435 -0.25746 -0.24051 -0.25694 -0.26666 C -0.25677 -0.27222 -0.25677 -0.27777 -0.25607 -0.2831 C -0.25555 -0.2868 -0.25347 -0.29351 -0.25347 -0.29351 C -0.2526 -0.30115 -0.25243 -0.30578 -0.24809 -0.31111 C -0.24705 -0.31666 -0.24583 -0.31875 -0.24288 -0.32268 C -0.24045 -0.32939 -0.23611 -0.33472 -0.23229 -0.34027 C -0.22274 -0.35416 -0.21371 -0.3662 -0.2026 -0.37777 C -0.19965 -0.38078 -0.19392 -0.38773 -0.19028 -0.38935 C -0.18073 -0.39861 -0.16823 -0.39976 -0.15694 -0.40231 C -0.1408 -0.40185 -0.12465 -0.40254 -0.10868 -0.40115 C -0.10191 -0.40046 -0.07882 -0.38055 -0.07014 -0.37546 C -0.0559 -0.35902 -0.03993 -0.34722 -0.02621 -0.32986 C -0.01632 -0.31736 -0.00694 -0.30277 0.00174 -0.28889 C 0.00625 -0.28194 0.00591 -0.27986 0.01059 -0.27361 C 0.03542 -0.23958 0.07292 -0.20092 0.10625 -0.18356 C 0.13438 -0.16875 0.16528 -0.15648 0.19566 -0.15324 C 0.19913 -0.15277 0.20261 -0.15231 0.20625 -0.15208 C 0.2191 -0.15115 0.24462 -0.14976 0.24462 -0.14976 C 0.27032 -0.15046 0.29445 -0.15069 0.31945 -0.15324 C 0.33438 -0.15694 0.34966 -0.1581 0.36476 -0.16018 C 0.37431 -0.16134 0.39306 -0.16365 0.39306 -0.16365 C 0.404 -0.16643 0.41459 -0.16875 0.42552 -0.17199 C 0.43559 -0.18009 0.44705 -0.18472 0.45799 -0.19051 C 0.46007 -0.19652 0.47066 -0.20902 0.47552 -0.21157 C 0.47865 -0.22037 0.48455 -0.22176 0.48872 -0.22916 C 0.49775 -0.24467 0.49115 -0.23726 0.49827 -0.24444 C 0.50209 -0.25717 0.5132 -0.26713 0.51858 -0.27939 C 0.52396 -0.29189 0.53091 -0.30301 0.53698 -0.31458 C 0.54028 -0.32083 0.5408 -0.32824 0.54393 -0.33449 C 0.54479 -0.34143 0.5467 -0.34583 0.54913 -0.35208 C 0.54948 -0.35439 0.55 -0.35671 0.55 -0.35902 C 0.55 -0.37361 0.55157 -0.42152 0.53334 -0.42916 C 0.53282 -0.43032 0.53247 -0.43194 0.5316 -0.43264 C 0.53004 -0.43402 0.52639 -0.43495 0.52639 -0.43495 C 0.52327 -0.43217 0.5224 -0.42939 0.52118 -0.42453 C 0.52153 -0.42106 0.52066 -0.41713 0.52205 -0.41412 C 0.52275 -0.41273 0.52483 -0.41412 0.52552 -0.41527 C 0.52743 -0.41851 0.52257 -0.41967 0.52205 -0.4199 C 0.52066 -0.41851 0.51806 -0.41736 0.51858 -0.41412 C 0.51927 -0.40949 0.52032 -0.41157 0.52118 -0.41273 " pathEditMode="relative" ptsTypes="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0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16667E-6 6.66667E-6 C -0.00921 -0.00647 -0.01806 -0.01203 -0.02813 -0.01527 C -0.03039 -0.0199 -0.03768 -0.02569 -0.03768 -0.02569 C -0.04098 -0.03194 -0.04393 -0.03842 -0.0474 -0.04444 C -0.04896 -0.053 -0.05348 -0.06226 -0.05695 -0.07013 C -0.05851 -0.07916 -0.06233 -0.08703 -0.0658 -0.0949 C -0.06771 -0.10393 -0.07084 -0.11157 -0.07275 -0.12059 C -0.07396 -0.14976 -0.07691 -0.17731 -0.07987 -0.20601 C -0.07969 -0.21573 -0.08126 -0.24745 -0.07448 -0.25971 C -0.07205 -0.27569 -0.06806 -0.27615 -0.0606 -0.28772 C -0.05157 -0.30161 -0.04948 -0.30763 -0.03855 -0.31944 C -0.03369 -0.33032 -0.03751 -0.3236 -0.02535 -0.33448 C -0.00278 -0.35462 0.01406 -0.35995 0.04131 -0.36157 C 0.07413 -0.36087 0.09149 -0.35948 0.12013 -0.35323 C 0.1302 -0.34745 0.13888 -0.33958 0.14826 -0.33217 C 0.15503 -0.32684 0.16388 -0.32175 0.16927 -0.31458 C 0.17725 -0.30416 0.18506 -0.29351 0.19305 -0.28309 C 0.2026 -0.27083 0.19201 -0.28171 0.20173 -0.26782 C 0.21111 -0.25439 0.21163 -0.25532 0.22013 -0.23749 C 0.23055 -0.2155 0.24427 -0.19444 0.25086 -0.16967 C 0.25503 -0.15439 0.25729 -0.13842 0.26059 -0.12291 C 0.2644 -0.10508 0.26822 -0.08518 0.27361 -0.06782 C 0.27881 -0.05092 0.27395 -0.07152 0.27899 -0.05277 C 0.27968 -0.04999 0.28003 -0.04721 0.28072 -0.04444 C 0.28142 -0.04212 0.28263 -0.03981 0.28333 -0.03749 C 0.28576 -0.02939 0.28472 -0.02059 0.28854 -0.01296 C 0.29392 0.01644 0.30781 0.03843 0.32465 0.05718 C 0.33368 0.06714 0.34062 0.07848 0.35086 0.08658 C 0.36979 0.10163 0.39062 0.11297 0.41145 0.12269 C 0.41215 0.12292 0.42638 0.12501 0.42638 0.12501 C 0.44513 0.1257 0.46371 0.1257 0.48246 0.12617 C 0.50086 0.12454 0.51927 0.12316 0.53767 0.12154 C 0.55086 0.12038 0.56406 0.11204 0.57725 0.10996 C 0.5894 0.10533 0.60104 0.10001 0.61319 0.09468 C 0.62065 0.09144 0.62569 0.08357 0.63333 0.08056 C 0.64427 0.07015 0.65555 0.06042 0.66666 0.05024 C 0.67118 0.04607 0.67378 0.0382 0.67725 0.03265 C 0.68229 0.01459 0.68003 0.02246 0.6842 0.00927 C 0.68559 -0.00323 0.68628 -0.0155 0.6868 -0.02823 C 0.68732 -0.05532 0.68923 -0.07592 0.69027 -0.10184 C 0.68993 -0.15763 0.69565 -0.20555 0.6842 -0.25624 C 0.68003 -0.2743 0.67413 -0.2905 0.6684 -0.30763 C 0.66631 -0.31411 0.66493 -0.32129 0.66232 -0.32754 C 0.65989 -0.33309 0.6552 -0.34397 0.6552 -0.34397 C 0.64895 -0.37337 0.6309 -0.39675 0.61579 -0.41874 C 0.60399 -0.43587 0.59201 -0.45254 0.57986 -0.46897 C 0.57361 -0.47731 0.57604 -0.47708 0.56927 -0.48425 C 0.55607 -0.49814 0.54444 -0.50647 0.52899 -0.51458 C 0.52638 -0.51596 0.52447 -0.51897 0.52187 -0.52059 C 0.51197 -0.52684 0.4993 -0.53217 0.48854 -0.53448 C 0.45833 -0.55069 0.41458 -0.54768 0.38246 -0.54976 C 0.37256 -0.54953 0.3394 -0.54976 0.32465 -0.54629 C 0.32083 -0.54536 0.31562 -0.5405 0.31232 -0.53819 C 0.30347 -0.53217 0.29305 -0.52638 0.28506 -0.51828 C 0.27621 -0.50925 0.26701 -0.49976 0.25885 -0.49004 C 0.2552 -0.48564 0.25121 -0.48147 0.24739 -0.47731 C 0.24565 -0.47546 0.24218 -0.47152 0.24218 -0.47152 C 0.23663 -0.45879 0.23003 -0.44999 0.22361 -0.43865 C 0.21788 -0.4287 0.2151 -0.41411 0.21232 -0.40231 C 0.21024 -0.39351 0.20972 -0.38171 0.20885 -0.37314 C 0.2085 -0.37013 0.20798 -0.36388 0.20798 -0.36388 C 0.20833 -0.33657 0.20815 -0.30925 0.20885 -0.28194 C 0.20937 -0.26087 0.22274 -0.2236 0.22986 -0.20485 C 0.23368 -0.18147 0.24218 -0.16018 0.25086 -0.13934 C 0.25208 -0.13633 0.25277 -0.13263 0.25434 -0.12985 C 0.25607 -0.12708 0.25885 -0.12569 0.26059 -0.12291 C 0.26475 -0.11643 0.26788 -0.10856 0.27187 -0.10184 C 0.28263 -0.08379 0.29201 -0.0618 0.30607 -0.04791 C 0.31927 -0.03471 0.33489 -0.02592 0.34913 -0.01527 C 0.36076 -0.00647 0.37065 0.00441 0.3842 0.00695 C 0.40208 0.00533 0.40572 0.00672 0.4184 -0.00115 C 0.42326 -0.00416 0.4276 -0.00833 0.43159 -0.01296 C 0.4335 -0.01504 0.4368 -0.0199 0.4368 -0.0199 C 0.43819 -0.02546 0.43958 -0.03032 0.44027 -0.03633 C 0.4394 -0.05346 0.43888 -0.06735 0.43072 -0.08078 C 0.42795 -0.09536 0.41666 -0.11272 0.40885 -0.12291 C 0.40694 -0.12546 0.40503 -0.128 0.4026 -0.12985 C 0.40104 -0.13101 0.39913 -0.13147 0.39739 -0.13217 C 0.39652 -0.13263 0.39479 -0.13333 0.39479 -0.13333 C 0.39131 -0.13286 0.37899 -0.13495 0.38506 -0.12522 C 0.38559 -0.1243 0.3868 -0.12453 0.38767 -0.12407 C 0.39531 -0.12522 0.39722 -0.12453 0.39565 -0.13448 C 0.39427 -0.12916 0.39583 -0.128 0.39913 -0.12522 C 0.40069 -0.11921 0.39843 -0.12152 0.39479 -0.11828 C 0.39322 -0.11874 0.39166 -0.11874 0.39027 -0.11944 C 0.38489 -0.12221 0.38958 -0.12522 0.39218 -0.12638 C 0.39722 -0.12499 0.39722 -0.12708 0.39565 -0.12291 " pathEditMode="relative" ptsTypes="ffffffffffffffffffffffffffff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08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4399 C -0.00521 -0.0426 -0.00868 -0.04144 -0.01267 -0.04051 C -0.04097 -0.04144 -0.06996 -0.03658 -0.09774 -0.04399 C -0.12569 -0.05139 -0.15139 -0.06968 -0.17587 -0.08843 C -0.18264 -0.09352 -0.18663 -0.10394 -0.19253 -0.11065 C -0.21944 -0.14144 -0.23993 -0.17986 -0.24861 -0.22639 C -0.25 -0.24885 -0.25052 -0.24491 -0.24774 -0.27315 C -0.24635 -0.2882 -0.23906 -0.30186 -0.23298 -0.31412 C -0.22153 -0.33797 -0.20694 -0.35787 -0.18906 -0.37385 C -0.1559 -0.40348 -0.19201 -0.36945 -0.16892 -0.38774 C -0.16649 -0.38982 -0.16475 -0.39352 -0.1618 -0.39491 C -0.14791 -0.40232 -0.13194 -0.40625 -0.11719 -0.4088 C -0.08767 -0.40811 -0.05798 -0.40811 -0.02847 -0.40649 C -0.01128 -0.40556 0.01181 -0.3882 0.02674 -0.37848 C 0.04063 -0.36945 0.05347 -0.36019 0.06268 -0.34329 C 0.06476 -0.33473 0.07153 -0.33287 0.07587 -0.32709 C 0.08559 -0.31412 0.09011 -0.30047 0.09514 -0.2838 C 0.09636 -0.27547 0.1 -0.26945 0.10226 -0.26158 C 0.10712 -0.24468 0.11146 -0.22662 0.11354 -0.2088 C 0.1125 -0.18264 0.11354 -0.15625 0.11007 -0.13056 C 0.1092 -0.12338 0.10313 -0.11528 0.10035 -0.10949 C 0.08872 -0.08588 0.06979 -0.05533 0.05139 -0.04051 C 0.04792 -0.03496 0.04705 -0.03357 0.04167 -0.03218 C 0.03056 -0.01736 0.00816 -0.01899 -0.00486 -0.01829 C -0.03003 -0.01922 -0.05538 -0.01644 -0.08021 -0.02176 C -0.12153 -0.03056 -0.05364 -0.02061 -0.09687 -0.02639 C -0.11979 -0.03542 -0.13993 -0.04861 -0.16094 -0.06274 C -0.17517 -0.07246 -0.18923 -0.07894 -0.20312 -0.08959 C -0.2085 -0.09375 -0.21215 -0.10116 -0.21719 -0.10602 C -0.21857 -0.11366 -0.22222 -0.11736 -0.22344 -0.12593 C -0.2243 -0.13357 -0.22517 -0.14121 -0.2276 -0.14815 C -0.23298 -0.18403 -0.22882 -0.1544 -0.2276 -0.2463 C -0.22708 -0.28727 -0.23055 -0.3544 -0.21528 -0.39375 C -0.21562 -0.4007 -0.21528 -0.40787 -0.21649 -0.41482 C -0.21649 -0.41644 -0.2184 -0.4169 -0.21892 -0.41829 C -0.22048 -0.42199 -0.22118 -0.42616 -0.22239 -0.42986 C -0.2375 -0.47662 -0.28107 -0.49792 -0.31632 -0.50255 C -0.33316 -0.50811 -0.35677 -0.50348 -0.37153 -0.50255 C -0.37899 -0.50047 -0.3842 -0.49699 -0.38993 -0.49074 C -0.39219 -0.4882 -0.39687 -0.4838 -0.39687 -0.4838 C -0.39913 -0.47732 -0.40243 -0.47778 -0.40573 -0.47199 C -0.41198 -0.46111 -0.42031 -0.45139 -0.4276 -0.44167 C -0.42916 -0.43334 -0.4283 -0.43727 -0.43194 -0.42524 C -0.43246 -0.42338 -0.43385 -0.41945 -0.43385 -0.41945 C -0.43507 -0.41135 -0.43541 -0.40301 -0.43646 -0.39491 C -0.43646 -0.39098 -0.43698 -0.33658 -0.43472 -0.31412 C -0.4342 -0.30811 -0.43177 -0.30278 -0.43107 -0.29653 C -0.42969 -0.28357 -0.43038 -0.26991 -0.42587 -0.25811 C -0.41805 -0.21459 -0.42448 -0.25209 -0.4276 -0.13403 C -0.42795 -0.12061 -0.43316 -0.10764 -0.43646 -0.09537 C -0.44653 -0.05787 -0.45972 -0.02292 -0.48385 0.00139 C -0.48871 0.00648 -0.49288 0.01365 -0.49861 0.01689 C -0.52812 0.03379 -0.56302 0.0199 -0.59514 0.02037 C -0.59861 0.02083 -0.60225 0.02199 -0.60573 0.02268 C -0.61111 0.02384 -0.61545 0.02801 -0.62066 0.02963 C -0.62604 0.03495 -0.61996 0.02963 -0.6276 0.0331 C -0.6335 0.03611 -0.63819 0.03958 -0.64427 0.04143 C -0.64757 0.04375 -0.65486 0.04606 -0.65486 0.04606 C -0.67569 0.04537 -0.69271 0.04351 -0.71267 0.0449 C -0.71389 0.04606 -0.71493 0.04745 -0.71632 0.04838 C -0.71771 0.0493 -0.71944 0.04953 -0.72066 0.05069 C -0.72361 0.05324 -0.72569 0.05717 -0.72847 0.06018 C -0.72916 0.06412 -0.73038 0.06759 -0.72847 0.07176 C -0.72673 0.07569 -0.71892 0.07662 -0.71892 0.07662 C -0.7085 0.07476 -0.70989 0.07384 -0.70225 0.06689 C -0.70104 0.0625 -0.7 0.05902 -0.70486 0.06134 C -0.70538 0.0625 -0.70555 0.06481 -0.7066 0.06481 C -0.70746 0.06481 -0.7059 0.0625 -0.70573 0.06134 C -0.70538 0.05787 -0.70486 0.05069 -0.70486 0.05069 " pathEditMode="relative" ptsTypes="ffffffffffffffffffffffffffffffffffffffffffffffffffffffffffffffffffffA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30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649 -0.0044 -0.01441 -0.00185 -0.04201 0 C -0.0526 0.00347 -0.06267 0.00486 -0.07361 0.00579 C -0.09514 0.00972 -0.08298 0.0081 -0.11041 0.00949 C -0.18975 0.00879 -0.26892 0.00903 -0.34826 0.00717 C -0.35555 0.00694 -0.36284 0.00463 -0.37014 0.00347 C -0.39687 -0.00046 -0.42395 -0.00139 -0.45086 -0.00347 C -0.45902 -0.00417 -0.46718 -0.00509 -0.47534 -0.00579 C -0.47951 -0.00625 -0.48767 -0.00695 -0.48767 -0.00695 C -0.49861 -0.00926 -0.50833 -0.01366 -0.51927 -0.01505 C -0.52534 -0.01875 -0.53194 -0.02107 -0.53767 -0.0257 C -0.56024 -0.04421 -0.57534 -0.07384 -0.58941 -0.10278 C -0.59496 -0.11435 -0.59948 -0.12662 -0.60347 -0.13912 C -0.6052 -0.14445 -0.60954 -0.1544 -0.60954 -0.1544 C -0.61545 -0.20093 -0.61232 -0.17732 -0.61041 -0.2794 C -0.60954 -0.32616 -0.59791 -0.35996 -0.57274 -0.39167 C -0.56007 -0.40764 -0.55121 -0.42222 -0.5342 -0.42917 C -0.52586 -0.43843 -0.51944 -0.43958 -0.50868 -0.44097 C -0.50555 -0.44167 -0.50243 -0.44283 -0.49913 -0.44329 C -0.48975 -0.44468 -0.471 -0.44676 -0.471 -0.44676 C -0.44913 -0.44583 -0.42864 -0.44699 -0.40781 -0.43727 C -0.39201 -0.42986 -0.37986 -0.41713 -0.36493 -0.4081 C -0.34809 -0.39792 -0.32986 -0.38727 -0.31493 -0.37199 C -0.30069 -0.35718 -0.29236 -0.34028 -0.28073 -0.32269 C -0.27691 -0.3169 -0.27395 -0.31042 -0.271 -0.30394 C -0.26927 -0.3 -0.26579 -0.29236 -0.26579 -0.29236 C -0.26423 -0.28403 -0.26076 -0.27477 -0.25694 -0.26783 C -0.25555 -0.26065 -0.25486 -0.25533 -0.25173 -0.24908 C -0.25017 -0.24097 -0.24948 -0.23195 -0.24652 -0.22454 C -0.24427 -0.21875 -0.24079 -0.21296 -0.23854 -0.20695 C -0.23663 -0.20185 -0.2375 -0.19861 -0.2342 -0.19421 C -0.23264 -0.18773 -0.23177 -0.18009 -0.22795 -0.17546 C -0.22604 -0.15764 -0.22864 -0.13912 -0.22274 -0.12269 C -0.22031 -0.10301 -0.21718 -0.0919 -0.20868 -0.07593 C -0.20451 -0.06806 -0.20156 -0.05972 -0.19652 -0.05255 C -0.18889 -0.04167 -0.17951 -0.03171 -0.17274 -0.01991 C -0.16649 -0.00903 -0.14948 0.01018 -0.13941 0.01296 C -0.13489 0.01597 -0.13159 0.02037 -0.12708 0.02338 C -0.10486 0.03819 -0.08368 0.05046 -0.05868 0.05278 C 0.00573 0.06504 0.06198 0.05764 0.12205 0.04329 C 0.1474 0.02778 0.17796 0.03009 0.20348 0.01412 C 0.21511 0.00694 0.2099 0.00764 0.22118 -0.00116 C 0.22865 -0.00695 0.24601 -0.01505 0.25348 -0.02338 C 0.26546 -0.03704 0.2757 -0.05301 0.28681 -0.06783 C 0.2875 -0.06968 0.28785 -0.07176 0.28872 -0.07361 C 0.28941 -0.075 0.2908 -0.0757 0.29132 -0.07708 C 0.29375 -0.08287 0.2948 -0.08889 0.2974 -0.09468 C 0.29792 -0.09861 0.29861 -0.10255 0.29914 -0.10648 C 0.29983 -0.11134 0.30261 -0.12037 0.30261 -0.12037 C 0.30608 -0.15787 0.29966 -0.21273 0.2816 -0.24445 C 0.27587 -0.25463 0.26823 -0.26736 0.26146 -0.27708 C 0.25643 -0.28426 0.24983 -0.28982 0.2448 -0.29699 C 0.22848 -0.3206 0.21268 -0.3456 0.19046 -0.36019 C 0.16684 -0.3757 0.15035 -0.39005 0.12466 -0.4 C 0.12171 -0.40116 0.11875 -0.40232 0.1158 -0.40347 C 0.11077 -0.40556 0.1 -0.40579 0.1 -0.40579 C 0.07396 -0.40486 0.06181 -0.40486 0.03959 -0.39421 C 0.01719 -0.38357 0.04688 -0.39977 0.01841 -0.38357 C 0.01632 -0.38241 0.01233 -0.38009 0.01233 -0.38009 C 0.0073 -0.37338 0.00243 -0.36597 -0.00434 -0.3625 C -0.01111 -0.35347 -0.01423 -0.34144 -0.01927 -0.33102 C -0.02066 -0.32801 -0.02309 -0.3257 -0.02448 -0.32269 C -0.02656 -0.31806 -0.02899 -0.30787 -0.03073 -0.30278 C -0.03836 -0.27986 -0.04375 -0.25486 -0.04826 -0.23033 C -0.05034 -0.20278 -0.05017 -0.17593 -0.04826 -0.14838 C -0.04739 -0.13565 -0.04774 -0.12246 -0.04548 -0.10996 C -0.04288 -0.09537 -0.04357 -0.10278 -0.03854 -0.09005 C -0.02708 -0.06088 -0.021 -0.04028 -0.00086 -0.01875 C 0.00313 -0.00949 0.00921 -0.00625 0.01493 0 C 0.01893 0.0044 0.02275 0.01157 0.02726 0.01528 C 0.03056 0.01782 0.03455 0.01875 0.03785 0.02106 C 0.05434 0.03264 0.07379 0.03935 0.09219 0.04329 C 0.11094 0.05162 0.12934 0.04606 0.15 0.0456 C 0.1533 0.04491 0.15712 0.04583 0.15973 0.04329 C 0.16407 0.03912 0.16736 0.03287 0.17014 0.02685 C 0.1698 0.0206 0.17049 0.01389 0.16841 0.00833 C 0.16736 0.00555 0.16216 0.00185 0.16146 0.00116 C 0.16059 0.00046 0.15886 -0.00116 0.15886 -0.00116 C 0.15799 -0.00301 0.1566 -0.00926 0.15539 -0.00926 " pathEditMode="relative" ptsTypes="ffffffffffffffffffffffffffffffffffffffffffffffffffffffffffffffffffffffffffffffA">
                                      <p:cBhvr>
                                        <p:cTn id="5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22" grpId="0" animBg="1"/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Jirka\AppData\Local\Microsoft\Windows\Temporary Internet Files\Content.IE5\O9FGIEC9\MC9003523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1785042" cy="1296144"/>
          </a:xfrm>
          <a:prstGeom prst="rect">
            <a:avLst/>
          </a:prstGeom>
          <a:noFill/>
        </p:spPr>
      </p:pic>
      <p:pic>
        <p:nvPicPr>
          <p:cNvPr id="4100" name="Picture 4" descr="C:\Users\Jirka\AppData\Local\Microsoft\Windows\Temporary Internet Files\Content.IE5\DB7PSKPI\MC90043471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501008"/>
            <a:ext cx="765175" cy="1152128"/>
          </a:xfrm>
          <a:prstGeom prst="rect">
            <a:avLst/>
          </a:prstGeom>
          <a:noFill/>
        </p:spPr>
      </p:pic>
      <p:pic>
        <p:nvPicPr>
          <p:cNvPr id="4103" name="Picture 7" descr="C:\Users\Jirka\AppData\Local\Microsoft\Windows\Temporary Internet Files\Content.IE5\O9FGIEC9\MP9003995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32656"/>
            <a:ext cx="1612370" cy="1133747"/>
          </a:xfrm>
          <a:prstGeom prst="rect">
            <a:avLst/>
          </a:prstGeom>
          <a:noFill/>
        </p:spPr>
      </p:pic>
      <p:pic>
        <p:nvPicPr>
          <p:cNvPr id="4104" name="Picture 8" descr="C:\Users\Jirka\Desktop\800px-Propálená_podlaha_pod_vafkam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645024"/>
            <a:ext cx="1728192" cy="1163960"/>
          </a:xfrm>
          <a:prstGeom prst="rect">
            <a:avLst/>
          </a:prstGeom>
          <a:noFill/>
        </p:spPr>
      </p:pic>
      <p:pic>
        <p:nvPicPr>
          <p:cNvPr id="4105" name="Picture 9" descr="C:\Users\Jirka\Desktop\Trávník_a_fialk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2060848"/>
            <a:ext cx="1743968" cy="1451992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395536" y="5373216"/>
            <a:ext cx="1944216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ROLLER BLIND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123728" y="5877272"/>
            <a:ext cx="1944216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LAWN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851920" y="5301208"/>
            <a:ext cx="1944216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FLOOR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580112" y="5805264"/>
            <a:ext cx="1944216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DOORBELL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948264" y="5229200"/>
            <a:ext cx="1944216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LIGHT BULB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0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40741E-6 C 0.00451 -0.01806 0.02812 -0.01876 0.03941 -0.02223 C 0.05035 -0.02547 0.04566 -0.02616 0.05607 -0.02686 C 0.07153 -0.02778 0.08715 -0.02871 0.1026 -0.02917 C 0.13003 -0.02987 0.15764 -0.02987 0.18507 -0.03033 C 0.22031 -0.03172 0.25521 -0.03542 0.29028 -0.03843 C 0.31111 -0.04445 0.33246 -0.04723 0.35347 -0.05255 C 0.36857 -0.05649 0.38298 -0.06366 0.39739 -0.07014 C 0.40816 -0.07501 0.41996 -0.07547 0.43073 -0.08056 C 0.43368 -0.08195 0.43663 -0.08334 0.43941 -0.08519 C 0.44166 -0.08658 0.4434 -0.08889 0.44566 -0.09005 C 0.47326 -0.1051 0.49896 -0.122 0.52187 -0.14839 C 0.54271 -0.17223 0.55798 -0.20163 0.57274 -0.23264 C 0.58611 -0.26089 0.59635 -0.28913 0.60087 -0.32269 C 0.60191 -0.33982 0.60278 -0.35695 0.60434 -0.37408 C 0.60312 -0.42431 0.60364 -0.45857 0.59913 -0.50278 C 0.59774 -0.51644 0.59566 -0.52385 0.59219 -0.53681 C 0.59045 -0.54376 0.58767 -0.55788 0.58767 -0.55788 C 0.58489 -0.59977 0.56371 -0.62778 0.53594 -0.64445 C 0.52344 -0.65209 0.50816 -0.65301 0.49479 -0.65718 C 0.47986 -0.66181 0.46441 -0.66019 0.44913 -0.66181 C 0.44496 -0.66227 0.4368 -0.66297 0.4368 -0.66297 C 0.34965 -0.66158 0.38767 -0.66459 0.32274 -0.65718 C 0.31458 -0.65626 0.30798 -0.65093 0.3 -0.64908 C 0.28698 -0.64028 0.27708 -0.62732 0.26319 -0.62084 C 0.25694 -0.61251 0.25208 -0.60718 0.24392 -0.60232 C 0.23611 -0.5919 0.22847 -0.58149 0.22101 -0.57061 C 0.21597 -0.5632 0.20729 -0.55394 0.20434 -0.54607 C 0.20295 -0.54214 0.20191 -0.53797 0.2 -0.5345 C 0.19722 -0.5294 0.19236 -0.52616 0.19028 -0.52038 C 0.18715 -0.51181 0.18455 -0.50278 0.18073 -0.49468 C 0.1783 -0.48959 0.17535 -0.48496 0.17361 -0.4794 C 0.16666 -0.45579 0.15868 -0.4338 0.14826 -0.41274 C 0.14548 -0.39769 0.13142 -0.39028 0.12187 -0.38473 C 0.11753 -0.38218 0.10798 -0.3801 0.10798 -0.3801 C 0.08976 -0.37084 0.1033 -0.37686 0.05885 -0.37894 C 0.05382 -0.37917 0.04861 -0.38241 0.04392 -0.38473 C 0.04219 -0.38565 0.03854 -0.38704 0.03854 -0.38704 C 0.03524 -0.39144 0.0283 -0.39561 0.02361 -0.39862 C 0.02153 -0.40788 0.01875 -0.41389 0.01753 -0.42339 C 0.01805 -0.43056 0.01666 -0.43727 0.02187 -0.43959 C 0.03611 -0.43751 0.02778 -0.43589 0.02274 -0.43727 C 0.02153 -0.44237 0.0217 -0.44399 0.02552 -0.44561 C 0.02465 -0.44167 0.0243 -0.44075 0.02101 -0.44075 " pathEditMode="relative" ptsTypes="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4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2.59259E-6 C -0.00381 -0.00347 -0.01788 -0.00996 -0.02274 -0.01135 C -0.02725 -0.01412 -0.03142 -0.01621 -0.03593 -0.01852 C -0.04027 -0.02431 -0.04478 -0.02454 -0.05086 -0.02547 C -0.05798 -0.02917 -0.06666 -0.03172 -0.0736 -0.03588 C -0.08228 -0.04144 -0.0894 -0.04908 -0.09913 -0.05116 C -0.11579 -0.06088 -0.1335 -0.06783 -0.14913 -0.08033 C -0.15364 -0.08403 -0.15763 -0.08866 -0.16232 -0.09236 C -0.17847 -0.10394 -0.19687 -0.11088 -0.21232 -0.12477 C -0.21475 -0.12685 -0.21683 -0.12986 -0.21926 -0.13195 C -0.22447 -0.13635 -0.22985 -0.14051 -0.23506 -0.14468 C -0.24704 -0.1544 -0.23906 -0.14422 -0.24999 -0.15417 C -0.25659 -0.16019 -0.26232 -0.1676 -0.2684 -0.17408 C -0.27794 -0.18426 -0.2901 -0.19306 -0.29826 -0.20556 C -0.31406 -0.2301 -0.3302 -0.25463 -0.34478 -0.28033 C -0.35138 -0.2919 -0.34704 -0.28056 -0.35347 -0.29329 C -0.35711 -0.30047 -0.35954 -0.30834 -0.36319 -0.31551 C -0.36874 -0.34537 -0.36614 -0.32361 -0.36232 -0.39375 C -0.3618 -0.40255 -0.35607 -0.41389 -0.35347 -0.42199 C -0.35225 -0.42593 -0.34913 -0.43357 -0.34913 -0.43357 C -0.34826 -0.43959 -0.346 -0.44584 -0.34392 -0.45116 C -0.3427 -0.4544 -0.3394 -0.46042 -0.3394 -0.46042 C -0.3368 -0.4713 -0.33072 -0.4794 -0.32638 -0.48866 C -0.32378 -0.49422 -0.32239 -0.50093 -0.31926 -0.50602 C -0.31163 -0.51829 -0.3052 -0.53056 -0.29826 -0.54352 C -0.29635 -0.54699 -0.29131 -0.55162 -0.2894 -0.55417 C -0.28072 -0.56574 -0.29062 -0.55417 -0.28333 -0.56574 C -0.27517 -0.57871 -0.27638 -0.575 -0.26579 -0.58449 C -0.25954 -0.59005 -0.25277 -0.60093 -0.24565 -0.60324 C -0.22933 -0.61621 -0.22239 -0.61667 -0.2026 -0.61852 C -0.1901 -0.61783 -0.17517 -0.61736 -0.16232 -0.61597 C -0.15485 -0.61505 -0.14027 -0.61019 -0.14027 -0.61019 C -0.12065 -0.59722 -0.10555 -0.58519 -0.08853 -0.5669 C -0.07968 -0.55741 -0.0776 -0.55787 -0.07187 -0.54931 C -0.05121 -0.51829 -0.03697 -0.48056 -0.02274 -0.44422 C -0.01961 -0.42755 -0.0151 -0.41366 -0.00972 -0.39861 C -0.0059 -0.38797 -0.00399 -0.37639 6.38889E-6 -0.36574 C 0.00192 -0.35255 0.00747 -0.34445 0.0132 -0.33426 C 0.02327 -0.31667 0.02848 -0.3132 0.04306 -0.30857 C 0.05678 -0.30949 0.0698 -0.31088 0.08334 -0.3132 C 0.08907 -0.31505 0.09445 -0.31597 0.10001 -0.31898 C 0.12292 -0.34954 0.14306 -0.38727 0.15522 -0.42778 C 0.15591 -0.4338 0.15626 -0.43797 0.15886 -0.44306 C 0.16008 -0.47199 0.16199 -0.46736 0.15973 -0.50139 C 0.15903 -0.51088 0.1566 -0.51482 0.15001 -0.51783 C 0.12362 -0.51505 0.13525 -0.51713 0.12275 -0.51204 C 0.12049 -0.50972 0.11772 -0.50857 0.11581 -0.50602 C 0.11077 -0.49908 0.11737 -0.50278 0.11147 -0.50023 C 0.10678 -0.49398 0.1014 -0.48797 0.09914 -0.47917 C 0.10087 -0.46806 0.10383 -0.47315 0.10886 -0.47801 C 0.11042 -0.48102 0.11268 -0.48334 0.11407 -0.48635 C 0.11494 -0.48843 0.11581 -0.49329 0.11581 -0.49329 C 0.11546 -0.49676 0.11615 -0.5007 0.11494 -0.50371 C 0.11303 -0.50857 0.11042 -0.49491 0.1132 -0.50602 C 0.11216 -0.51065 0.1132 -0.50926 0.1106 -0.51088 " pathEditMode="relative" ptsTypes="ffffffffffffffffffffffffffffffffffffffffffffffffffffffA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41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55556E-6 C -0.00382 -0.02593 -0.02118 -0.04422 -0.03246 -0.06436 C -0.0375 -0.07339 -0.03923 -0.08427 -0.04114 -0.09492 C -0.04149 -0.0963 -0.04895 -0.1095 -0.04913 -0.10996 C -0.05277 -0.12732 -0.0592 -0.14353 -0.06406 -0.16042 C -0.06441 -0.16343 -0.06458 -0.16667 -0.06493 -0.16968 C -0.06545 -0.17524 -0.06666 -0.18612 -0.06666 -0.18612 C -0.06614 -0.29723 -0.07569 -0.40487 -0.04913 -0.50996 C -0.04357 -0.53172 -0.03958 -0.55232 -0.02882 -0.57084 C -0.02395 -0.58843 -0.01701 -0.6007 -0.00781 -0.61413 C -0.00034 -0.62501 0.00625 -0.6389 0.01407 -0.64931 C 0.02032 -0.65765 0.02882 -0.6639 0.03594 -0.67015 C 0.04896 -0.68149 0.05903 -0.69121 0.07292 -0.69954 C 0.09341 -0.71181 0.11337 -0.72431 0.13594 -0.7264 C 0.15348 -0.73103 0.1691 -0.73519 0.18681 -0.73681 C 0.21841 -0.73635 0.25018 -0.73913 0.2816 -0.7345 C 0.29723 -0.73218 0.31476 -0.72779 0.32986 -0.72177 C 0.36667 -0.70742 0.39289 -0.67825 0.41059 -0.63404 C 0.41302 -0.62779 0.42674 -0.59816 0.42813 -0.59191 C 0.43108 -0.57871 0.43351 -0.56529 0.43681 -0.55209 C 0.43855 -0.52478 0.44167 -0.49839 0.44566 -0.47154 C 0.44723 -0.46181 0.44792 -0.45186 0.44914 -0.44214 C 0.45035 -0.43242 0.45087 -0.41297 0.45087 -0.41297 C 0.45035 -0.37385 0.45747 -0.24723 0.43872 -0.18843 C 0.42726 -0.15255 0.40348 -0.11945 0.379 -0.09954 C 0.37431 -0.09561 0.36823 -0.09492 0.36407 -0.09005 C 0.36042 -0.08589 0.35643 -0.08056 0.35174 -0.07848 C 0.3408 -0.07385 0.33646 -0.07385 0.32639 -0.07269 C 0.29445 -0.07385 0.27049 -0.07431 0.24132 -0.07732 C 0.23837 -0.07802 0.23507 -0.07779 0.23247 -0.07964 C 0.22743 -0.08311 0.22292 -0.08728 0.21754 -0.09005 C 0.21111 -0.097 0.20296 -0.10001 0.19653 -0.10649 C 0.18872 -0.11436 0.19202 -0.11135 0.18681 -0.11598 C 0.18143 -0.12084 0.17986 -0.13103 0.17466 -0.13566 C 0.17205 -0.14839 0.17379 -0.14029 0.17014 -0.15441 C 0.1698 -0.15556 0.16927 -0.15788 0.16927 -0.15788 C 0.1698 -0.17501 0.1665 -0.19723 0.18073 -0.20487 C 0.18959 -0.20255 0.19219 -0.20394 0.19653 -0.19422 C 0.19618 -0.19144 0.19653 -0.18867 0.19566 -0.18612 C 0.1941 -0.18195 0.1882 -0.18843 0.18681 -0.18959 C 0.18438 -0.19607 0.18334 -0.20394 0.18785 -0.2095 C 0.19671 -0.20556 0.19011 -0.19978 0.18507 -0.19769 C 0.18177 -0.19468 0.18351 -0.19538 0.17986 -0.19538 " pathEditMode="relative" ptsTypes="ffffffffffffffffffffffffffffffffffffffffffA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410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6 C 0.0132 -0.00579 0.02761 -0.00325 0.04132 -0.00463 C 0.06684 -0.00695 0.09809 -0.01436 0.12205 -0.0257 C 0.1625 -0.04468 0.19045 -0.09237 0.21945 -0.13102 C 0.22031 -0.13403 0.22101 -0.13727 0.22205 -0.14028 C 0.22361 -0.14445 0.22587 -0.14792 0.22726 -0.15209 C 0.22847 -0.15602 0.22847 -0.16088 0.22986 -0.16482 C 0.23125 -0.16899 0.23386 -0.17246 0.23524 -0.17663 C 0.23837 -0.18565 0.24011 -0.19538 0.24306 -0.20463 C 0.24531 -0.22663 0.25156 -0.24676 0.25712 -0.26783 C 0.25764 -0.27246 0.25851 -0.27732 0.25886 -0.28195 C 0.25955 -0.29121 0.26059 -0.30996 0.26059 -0.30996 C 0.26129 -0.36135 0.26129 -0.41204 0.25799 -0.4632 C 0.25642 -0.48866 0.25295 -0.52246 0.23872 -0.54144 C 0.23663 -0.54723 0.23125 -0.55301 0.22726 -0.55672 C 0.20781 -0.57454 0.19358 -0.58288 0.16945 -0.58588 C 0.15434 -0.58982 0.13924 -0.59306 0.12379 -0.59422 C 0.11354 -0.59862 0.10382 -0.6 0.09306 -0.60116 C 0.08021 -0.60394 0.06823 -0.60973 0.05538 -0.61158 C 0.02136 -0.61088 -0.0118 -0.6095 -0.04548 -0.60695 C -0.05382 -0.60278 -0.06215 -0.60024 -0.07101 -0.59885 C -0.07691 -0.59491 -0.08194 -0.5919 -0.08854 -0.59075 C -0.09948 -0.58612 -0.11371 -0.58218 -0.12361 -0.57431 C -0.12899 -0.57014 -0.13403 -0.56551 -0.13941 -0.56135 C -0.14253 -0.5544 -0.14687 -0.55093 -0.15087 -0.54491 C -0.15972 -0.53172 -0.16701 -0.51713 -0.17361 -0.50186 C -0.17483 -0.4919 -0.17604 -0.48241 -0.17795 -0.47246 C -0.17934 -0.44746 -0.17969 -0.45232 -0.17708 -0.41644 C -0.17604 -0.40163 -0.17639 -0.38565 -0.17187 -0.372 C -0.16684 -0.35695 -0.1592 -0.3426 -0.15173 -0.32987 C -0.14531 -0.31875 -0.14219 -0.30533 -0.1368 -0.29352 C -0.12864 -0.2757 -0.11927 -0.25788 -0.11302 -0.23866 C -0.10608 -0.21737 -0.10295 -0.19584 -0.09722 -0.17431 C -0.09514 -0.1463 -0.09844 -0.12315 -0.10173 -0.09584 C -0.10555 -0.06551 -0.11389 -0.03704 -0.12708 -0.01158 C -0.13385 0.00162 -0.14479 0.00972 -0.15434 0.01875 C -0.1717 0.03518 -0.18854 0.04884 -0.20955 0.05625 C -0.21875 0.05949 -0.22726 0.06018 -0.2368 0.06203 C -0.25798 0.06643 -0.27951 0.07013 -0.30087 0.07361 C -0.32135 0.08148 -0.33594 0.07662 -0.36042 0.07592 C -0.36823 0.07453 -0.37569 0.07268 -0.38333 0.07013 C -0.38628 0.0662 -0.3868 0.06342 -0.38854 0.05856 C -0.38767 0.04629 -0.38785 0.04143 -0.37882 0.0375 C -0.3691 0.03958 -0.37187 0.04305 -0.37274 0.05625 C -0.37552 0.05231 -0.37361 0.05092 -0.37361 0.0456 " pathEditMode="relative" ptsTypes="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410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1.48148E-6 C -0.06928 0.00116 -0.14775 0.02199 -0.21233 -0.0118 C -0.22119 -0.02222 -0.2316 -0.02917 -0.24028 -0.03981 C -0.25157 -0.05347 -0.25955 -0.06898 -0.27014 -0.0831 C -0.27379 -0.09398 -0.279 -0.10208 -0.28334 -0.11227 C -0.28924 -0.12639 -0.29584 -0.14329 -0.29914 -0.15903 C -0.30018 -0.17292 -0.30244 -0.18611 -0.30348 -0.2 C -0.30313 -0.21111 -0.304 -0.24143 -0.30001 -0.25856 C -0.29462 -0.28194 -0.28282 -0.30509 -0.27275 -0.32523 C -0.26771 -0.33518 -0.2632 -0.33611 -0.25695 -0.34745 C -0.25209 -0.35625 -0.24532 -0.36574 -0.23855 -0.37199 C -0.21997 -0.38889 -0.19948 -0.40301 -0.179 -0.41528 C -0.15296 -0.43079 -0.12535 -0.44768 -0.09653 -0.45162 C -0.07778 -0.45116 -0.05903 -0.45185 -0.04028 -0.45046 C -0.02171 -0.44907 -0.00382 -0.43634 0.01319 -0.42824 C 0.02413 -0.42292 0.03576 -0.41921 0.04652 -0.41296 C 0.06371 -0.40278 0.0776 -0.38403 0.09392 -0.37199 C 0.10486 -0.35324 0.11684 -0.33657 0.12552 -0.31574 C 0.1269 -0.31227 0.12864 -0.30903 0.12986 -0.30532 C 0.13107 -0.30162 0.13107 -0.29722 0.13246 -0.29352 C 0.14062 -0.2713 0.13524 -0.29583 0.14027 -0.27616 C 0.14357 -0.26366 0.14479 -0.25023 0.14739 -0.2375 C 0.1493 -0.20671 0.14965 -0.17593 0.15173 -0.14514 C 0.14965 -0.09745 0.14479 -0.05417 0.12899 -0.0118 C 0.12777 -0.00324 0.11892 0.00995 0.11493 0.01759 C 0.10624 0.03472 0.09843 0.05255 0.0868 0.06667 C 0.07673 0.07894 0.06423 0.08843 0.0526 0.09815 C 0.04253 0.10648 0.04201 0.10949 0.03159 0.11227 C 0.02482 0.11829 0.02048 0.11528 0.01145 0.11458 C 0.00885 0.11343 0.00607 0.11366 0.00347 0.11227 C -0.00209 0.10949 -0.00487 0.10093 -0.00973 0.09699 C -0.01025 0.09583 -0.0106 0.09445 -0.01146 0.09352 C -0.01216 0.09282 -0.01337 0.09329 -0.01407 0.09236 C -0.01546 0.09051 -0.01754 0.08542 -0.01754 0.08542 C -0.01928 0.07824 -0.01893 0.06875 -0.01407 0.06435 C -0.00816 0.05162 -0.00573 0.05463 0.0026 0.04907 C 0.00503 0.04954 0.00746 0.04907 0.00972 0.05023 C 0.01128 0.05116 0.01059 0.05625 0.00972 0.05718 C 0.00868 0.0581 0.00729 0.05787 0.00607 0.05833 C 0.00434 0.05787 0.00243 0.0581 0.00086 0.05718 C -0.00105 0.05602 -0.00435 0.05255 -0.00435 0.05255 C -0.00608 0.04583 -0.00244 0.03611 0.00347 0.03611 " pathEditMode="relative" ptsTypes="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3600" b="1" u="sng" dirty="0" err="1" smtClean="0"/>
              <a:t>What</a:t>
            </a:r>
            <a:r>
              <a:rPr lang="cs-CZ" sz="3600" b="1" u="sng" dirty="0" smtClean="0"/>
              <a:t> are these </a:t>
            </a:r>
            <a:r>
              <a:rPr lang="cs-CZ" sz="3600" b="1" u="sng" dirty="0" err="1" smtClean="0"/>
              <a:t>words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called</a:t>
            </a:r>
            <a:r>
              <a:rPr lang="cs-CZ" sz="3600" b="1" u="sng" dirty="0" smtClean="0"/>
              <a:t> in </a:t>
            </a:r>
            <a:r>
              <a:rPr lang="cs-CZ" sz="3600" b="1" u="sng" dirty="0" err="1" smtClean="0"/>
              <a:t>English</a:t>
            </a:r>
            <a:r>
              <a:rPr lang="cs-CZ" sz="3600" b="1" u="sng" dirty="0" smtClean="0"/>
              <a:t>…?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043608" y="1268760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FURNITURE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835696" y="2780928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EQUIPMENT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611560" y="4149080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GROUND FLOOR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763688" y="5517232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UPSTAIRS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5148064" y="1412776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ROOF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084168" y="2708920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WINDOW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5004048" y="3861048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DOORMAT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6012160" y="5445224"/>
            <a:ext cx="2304256" cy="936104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BALCONY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539552" y="1196752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NÁBYTEK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1547664" y="2636912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VYBAVENÍ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211597" y="4185084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PŘÍZEMÍ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1475656" y="5301208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NAHOŘE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4716016" y="1124744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STŘECHA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5796136" y="2492896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OKNO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4572000" y="3717032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ROHOŽKA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5796136" y="5229200"/>
            <a:ext cx="2304256" cy="93610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BALKON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3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6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7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9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1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chemeClr val="accent6">
                    <a:lumMod val="50000"/>
                  </a:schemeClr>
                </a:solidFill>
              </a:rPr>
              <a:t>Housework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 …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1187624" y="1700808"/>
            <a:ext cx="2160240" cy="1224136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 THE COOKING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508104" y="1772816"/>
            <a:ext cx="2160240" cy="1224136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 THE HOUSEWORK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843808" y="3356992"/>
            <a:ext cx="2232248" cy="1368152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 THE IRONING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6516216" y="3789040"/>
            <a:ext cx="2160240" cy="1224136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 THE WASHING-UP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331640" y="5157192"/>
            <a:ext cx="2160240" cy="1368152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 THE VACUUMING/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HOOVERING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4572000" y="5373216"/>
            <a:ext cx="2160240" cy="1224136"/>
          </a:xfrm>
          <a:prstGeom prst="horizontalScroll">
            <a:avLst/>
          </a:prstGeom>
          <a:solidFill>
            <a:srgbClr val="FFCC9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CLEAR UP THE MESS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1027955" y="1627817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VAŘIT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5241851" y="1627817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VYKONÁVAT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DOMÁCÍ PRÁCE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2699792" y="3286911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ŽEHLIT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6300192" y="3645024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MÝT NÁDOBÍ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1115616" y="5157192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VYSÁVAT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4355976" y="5229200"/>
            <a:ext cx="2160240" cy="1224136"/>
          </a:xfrm>
          <a:prstGeom prst="horizontalScroll">
            <a:avLst/>
          </a:prstGeom>
          <a:solidFill>
            <a:srgbClr val="CC66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UKLIDIT NEPOŘÁDEK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irka\AppData\Local\Microsoft\Windows\Temporary Internet Files\Content.IE5\O9FGIEC9\MP9004308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1161557" cy="1079848"/>
          </a:xfrm>
          <a:prstGeom prst="rect">
            <a:avLst/>
          </a:prstGeom>
          <a:noFill/>
        </p:spPr>
      </p:pic>
      <p:pic>
        <p:nvPicPr>
          <p:cNvPr id="1027" name="Picture 3" descr="C:\Users\Jirka\AppData\Local\Microsoft\Windows\Temporary Internet Files\Content.IE5\DB7PSKPI\MC9003012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260648"/>
            <a:ext cx="918513" cy="1097444"/>
          </a:xfrm>
          <a:prstGeom prst="rect">
            <a:avLst/>
          </a:prstGeom>
          <a:noFill/>
        </p:spPr>
      </p:pic>
      <p:pic>
        <p:nvPicPr>
          <p:cNvPr id="1028" name="Picture 4" descr="C:\Users\Jirka\AppData\Local\Microsoft\Windows\Temporary Internet Files\Content.IE5\O9FGIEC9\MC9004120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5229200"/>
            <a:ext cx="1370346" cy="1412776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ZK3K576Y\MC9003565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429000"/>
            <a:ext cx="1264839" cy="10820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</a:rPr>
              <a:t>Condition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</a:rPr>
              <a:t>size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 …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899592" y="1124744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BRIGHT BEDROOM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899592" y="2492896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THE KITCHEN IS IN GOOD CONDITION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899592" y="3861048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COSY FLAT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899592" y="5229200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FURNISHED LIVING ROOM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796136" y="1052736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FITTED KITCHEN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868144" y="2420888"/>
            <a:ext cx="2520280" cy="122413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RENOVATED FLAT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868144" y="3717032"/>
            <a:ext cx="2592288" cy="144016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 SPACIOUS/ROOMY ROOM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5940152" y="5157192"/>
            <a:ext cx="2520280" cy="144016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   UNFURNISHED FLAT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611560" y="1196752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SVĚTLÁ LOŽNICE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611560" y="2564904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KUCHYŇ JE V DOBRÉM STAVU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611560" y="3933056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ÚTULNÝ BYT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611560" y="5301208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ZAŘÍZENÝ OBÝVACÍ POKOJ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6156176" y="1196752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VESTAVĚNÁ KUCHYŇ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6156176" y="2564904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ZRENOVOVANÝ BYT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6156176" y="3933056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PROSTORNÁ MÍSTNOST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6156176" y="5301208"/>
            <a:ext cx="2520280" cy="122413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NEZAŘÍZENÝ BYT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Documents and Settings\nika\Local Settings\Temporary Internet Files\Content.IE5\04916R4V\MP9004265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0"/>
            <a:ext cx="1475656" cy="1052736"/>
          </a:xfrm>
          <a:prstGeom prst="rect">
            <a:avLst/>
          </a:prstGeom>
          <a:noFill/>
        </p:spPr>
      </p:pic>
      <p:pic>
        <p:nvPicPr>
          <p:cNvPr id="1029" name="Picture 5" descr="C:\Documents and Settings\nika\Local Settings\Temporary Internet Files\Content.IE5\42RB01Y4\MP9003999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46664" cy="1157331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851920" y="3573016"/>
            <a:ext cx="1584176" cy="5040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TRANSLATE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7" grpId="0" animBg="1"/>
      <p:bldP spid="30" grpId="0" animBg="1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Location</a:t>
            </a:r>
            <a:r>
              <a:rPr lang="cs-CZ" b="1" u="sng" dirty="0" smtClean="0">
                <a:solidFill>
                  <a:srgbClr val="C00000"/>
                </a:solidFill>
              </a:rPr>
              <a:t> … 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323528" y="1052736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TOWN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339752" y="206084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CITY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355976" y="314096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CAPITAL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6372200" y="4437112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</a:rPr>
              <a:t>NEIGHBOURHOOD</a:t>
            </a:r>
          </a:p>
          <a:p>
            <a:pPr algn="ctr"/>
            <a:r>
              <a:rPr lang="cs-CZ" sz="1600" b="1" dirty="0" smtClean="0">
                <a:solidFill>
                  <a:srgbClr val="FFFF00"/>
                </a:solidFill>
              </a:rPr>
              <a:t>DISTRICT</a:t>
            </a:r>
            <a:endParaRPr lang="cs-CZ" sz="1600" b="1" dirty="0">
              <a:solidFill>
                <a:srgbClr val="FFFF00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179512" y="350100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COUNTRY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1907704" y="458112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VILLAGE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3563888" y="5589240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SUBURB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6300192" y="5993904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SLUM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146" name="Picture 2" descr="C:\Users\Jirka\AppData\Local\Microsoft\Windows\Temporary Internet Files\Content.IE5\3XYXL3D0\MP90044242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8872" y="0"/>
            <a:ext cx="1505128" cy="1105125"/>
          </a:xfrm>
          <a:prstGeom prst="rect">
            <a:avLst/>
          </a:prstGeom>
          <a:noFill/>
        </p:spPr>
      </p:pic>
      <p:pic>
        <p:nvPicPr>
          <p:cNvPr id="6148" name="Picture 4" descr="C:\Users\Jirka\AppData\Local\Microsoft\Windows\Temporary Internet Files\Content.IE5\3XYXL3D0\MC90044173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11560" cy="1011560"/>
          </a:xfrm>
          <a:prstGeom prst="rect">
            <a:avLst/>
          </a:prstGeom>
          <a:noFill/>
        </p:spPr>
      </p:pic>
      <p:sp>
        <p:nvSpPr>
          <p:cNvPr id="22" name="Krychle 21"/>
          <p:cNvSpPr/>
          <p:nvPr/>
        </p:nvSpPr>
        <p:spPr>
          <a:xfrm>
            <a:off x="323528" y="1052736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MĚSTO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2339752" y="206084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VELKOMĚSTO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4355976" y="314096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HLAVNÍ MĚSTO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Krychle 24"/>
          <p:cNvSpPr/>
          <p:nvPr/>
        </p:nvSpPr>
        <p:spPr>
          <a:xfrm>
            <a:off x="6372200" y="4437112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SOUSEDSTVÍČTVRŤ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179512" y="350100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VENKOV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1907704" y="4581128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VESNICE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3563888" y="5589240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PŘEDMĚSTÍ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6300192" y="5993904"/>
            <a:ext cx="2016224" cy="864096"/>
          </a:xfrm>
          <a:prstGeom prst="cube">
            <a:avLst/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CHUDISNKÁ ČTVRŤ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Jirka\AppData\Local\Microsoft\Windows\Temporary Internet Files\Content.IE5\ZK3K576Y\MP9004387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580520"/>
            <a:ext cx="1907704" cy="1277480"/>
          </a:xfrm>
          <a:prstGeom prst="rect">
            <a:avLst/>
          </a:prstGeom>
          <a:noFill/>
        </p:spPr>
      </p:pic>
      <p:pic>
        <p:nvPicPr>
          <p:cNvPr id="2050" name="Picture 2" descr="C:\Documents and Settings\nika\Local Settings\Temporary Internet Files\Content.IE5\KX7CHVVL\MP9004037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124744"/>
            <a:ext cx="1512168" cy="1080120"/>
          </a:xfrm>
          <a:prstGeom prst="rect">
            <a:avLst/>
          </a:prstGeom>
          <a:noFill/>
        </p:spPr>
      </p:pic>
      <p:pic>
        <p:nvPicPr>
          <p:cNvPr id="3" name="Picture 3" descr="C:\Documents and Settings\nika\Local Settings\Temporary Internet Files\Content.IE5\OZYH0J6D\MP9004266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204864"/>
            <a:ext cx="1547664" cy="1080120"/>
          </a:xfrm>
          <a:prstGeom prst="rect">
            <a:avLst/>
          </a:prstGeom>
          <a:noFill/>
        </p:spPr>
      </p:pic>
      <p:sp>
        <p:nvSpPr>
          <p:cNvPr id="29" name="Šipka doprava 28"/>
          <p:cNvSpPr/>
          <p:nvPr/>
        </p:nvSpPr>
        <p:spPr>
          <a:xfrm rot="956393" flipV="1">
            <a:off x="4006416" y="1398857"/>
            <a:ext cx="1512168" cy="288032"/>
          </a:xfrm>
          <a:prstGeom prst="rightArrow">
            <a:avLst>
              <a:gd name="adj1" fmla="val 55236"/>
              <a:gd name="adj2" fmla="val 50000"/>
            </a:avLst>
          </a:prstGeom>
          <a:solidFill>
            <a:srgbClr val="C0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2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Compare</a:t>
            </a:r>
            <a:r>
              <a:rPr lang="cs-CZ" b="1" u="sng" dirty="0" smtClean="0"/>
              <a:t> these </a:t>
            </a:r>
            <a:r>
              <a:rPr lang="cs-CZ" b="1" u="sng" dirty="0" err="1" smtClean="0"/>
              <a:t>two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pictures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Picture A			    </a:t>
            </a:r>
          </a:p>
          <a:p>
            <a:pPr>
              <a:buNone/>
            </a:pPr>
            <a:r>
              <a:rPr lang="cs-CZ" b="1" dirty="0" smtClean="0"/>
              <a:t>						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same</a:t>
            </a:r>
            <a:r>
              <a:rPr lang="cs-CZ" b="1" dirty="0" smtClean="0"/>
              <a:t>/</a:t>
            </a:r>
            <a:r>
              <a:rPr lang="cs-CZ" b="1" dirty="0" err="1" smtClean="0"/>
              <a:t>similar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b="1" dirty="0" smtClean="0"/>
              <a:t>					    	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different</a:t>
            </a:r>
            <a:r>
              <a:rPr lang="cs-CZ" b="1" dirty="0" smtClean="0"/>
              <a:t>?	</a:t>
            </a: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						     Picture B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Place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Size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Atmosphere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Environment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preferences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171" name="Picture 3" descr="C:\Users\Jirka\AppData\Local\Microsoft\Windows\Temporary Internet Files\Content.IE5\3XYXL3D0\MP9001789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3657600" cy="2426208"/>
          </a:xfrm>
          <a:prstGeom prst="rect">
            <a:avLst/>
          </a:prstGeom>
          <a:noFill/>
        </p:spPr>
      </p:pic>
      <p:pic>
        <p:nvPicPr>
          <p:cNvPr id="7174" name="Picture 6" descr="C:\Users\Jirka\AppData\Local\Microsoft\Windows\Temporary Internet Files\Content.IE5\DB7PSKPI\MP9004024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005064"/>
            <a:ext cx="3744416" cy="2592288"/>
          </a:xfrm>
          <a:prstGeom prst="rect">
            <a:avLst/>
          </a:prstGeom>
          <a:noFill/>
        </p:spPr>
      </p:pic>
      <p:sp>
        <p:nvSpPr>
          <p:cNvPr id="6" name="Vodorovný svitek 5"/>
          <p:cNvSpPr/>
          <p:nvPr/>
        </p:nvSpPr>
        <p:spPr>
          <a:xfrm>
            <a:off x="179512" y="3212976"/>
            <a:ext cx="2448272" cy="79208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Include</a:t>
            </a:r>
            <a:r>
              <a:rPr lang="cs-CZ" b="1" dirty="0" smtClean="0">
                <a:solidFill>
                  <a:schemeClr val="tx1"/>
                </a:solidFill>
              </a:rPr>
              <a:t> these </a:t>
            </a:r>
            <a:r>
              <a:rPr lang="cs-CZ" b="1" dirty="0" err="1" smtClean="0">
                <a:solidFill>
                  <a:schemeClr val="tx1"/>
                </a:solidFill>
              </a:rPr>
              <a:t>points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Example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Both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 show </a:t>
            </a:r>
            <a:r>
              <a:rPr lang="cs-CZ" sz="2800" dirty="0" err="1" smtClean="0"/>
              <a:t>places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.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first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village</a:t>
            </a:r>
            <a:r>
              <a:rPr lang="cs-CZ" sz="2800" dirty="0" smtClean="0"/>
              <a:t>, </a:t>
            </a:r>
            <a:r>
              <a:rPr lang="cs-CZ" sz="2800" dirty="0" err="1" smtClean="0"/>
              <a:t>while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second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city, </a:t>
            </a:r>
            <a:r>
              <a:rPr lang="cs-CZ" sz="2800" dirty="0" err="1" smtClean="0"/>
              <a:t>probably</a:t>
            </a:r>
            <a:r>
              <a:rPr lang="cs-CZ" sz="2800" dirty="0" smtClean="0"/>
              <a:t> New York, </a:t>
            </a:r>
            <a:r>
              <a:rPr lang="cs-CZ" sz="2800" dirty="0" err="1" smtClean="0"/>
              <a:t>because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plenty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scyscrapers</a:t>
            </a:r>
            <a:r>
              <a:rPr lang="cs-CZ" sz="2800" dirty="0" smtClean="0"/>
              <a:t>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similarity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in </a:t>
            </a:r>
            <a:r>
              <a:rPr lang="cs-CZ" sz="2800" dirty="0" err="1" smtClean="0"/>
              <a:t>both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places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live </a:t>
            </a:r>
            <a:r>
              <a:rPr lang="cs-CZ" sz="2800" dirty="0" err="1" smtClean="0"/>
              <a:t>people</a:t>
            </a:r>
            <a:r>
              <a:rPr lang="cs-CZ" sz="2800" dirty="0" smtClean="0"/>
              <a:t>, </a:t>
            </a:r>
            <a:r>
              <a:rPr lang="cs-CZ" sz="2800" dirty="0" err="1" smtClean="0"/>
              <a:t>but</a:t>
            </a:r>
            <a:r>
              <a:rPr lang="cs-CZ" sz="2800" dirty="0" smtClean="0"/>
              <a:t> </a:t>
            </a:r>
            <a:r>
              <a:rPr lang="cs-CZ" sz="2800" dirty="0" err="1" smtClean="0"/>
              <a:t>otherwise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many </a:t>
            </a:r>
            <a:r>
              <a:rPr lang="cs-CZ" sz="2800" dirty="0" err="1" smtClean="0"/>
              <a:t>differencies</a:t>
            </a:r>
            <a:r>
              <a:rPr lang="cs-CZ" sz="2800" dirty="0" smtClean="0"/>
              <a:t>. </a:t>
            </a:r>
            <a:r>
              <a:rPr lang="cs-CZ" sz="2800" dirty="0" err="1" smtClean="0"/>
              <a:t>The</a:t>
            </a:r>
            <a:r>
              <a:rPr lang="cs-CZ" sz="2800" dirty="0" smtClean="0"/>
              <a:t> city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bigger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noisier</a:t>
            </a:r>
            <a:r>
              <a:rPr lang="cs-CZ" sz="2800" dirty="0" smtClean="0"/>
              <a:t> </a:t>
            </a:r>
            <a:r>
              <a:rPr lang="cs-CZ" sz="2800" dirty="0" err="1" smtClean="0"/>
              <a:t>than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village</a:t>
            </a:r>
            <a:r>
              <a:rPr lang="cs-CZ" sz="2800" dirty="0" smtClean="0"/>
              <a:t>.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city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live more </a:t>
            </a:r>
            <a:r>
              <a:rPr lang="cs-CZ" sz="2800" dirty="0" err="1" smtClean="0"/>
              <a:t>people</a:t>
            </a:r>
            <a:r>
              <a:rPr lang="cs-CZ" sz="2800" dirty="0" smtClean="0"/>
              <a:t>. I </a:t>
            </a:r>
            <a:r>
              <a:rPr lang="cs-CZ" sz="2800" dirty="0" err="1" smtClean="0"/>
              <a:t>think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village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healthier</a:t>
            </a:r>
            <a:r>
              <a:rPr lang="cs-CZ" sz="2800" dirty="0" smtClean="0"/>
              <a:t> </a:t>
            </a:r>
            <a:r>
              <a:rPr lang="cs-CZ" sz="2800" dirty="0" err="1" smtClean="0"/>
              <a:t>air</a:t>
            </a:r>
            <a:r>
              <a:rPr lang="cs-CZ" sz="2800" dirty="0" smtClean="0"/>
              <a:t> as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no smog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big</a:t>
            </a:r>
            <a:r>
              <a:rPr lang="cs-CZ" sz="2800" dirty="0" smtClean="0"/>
              <a:t> transport.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city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more </a:t>
            </a:r>
            <a:r>
              <a:rPr lang="cs-CZ" sz="2800" dirty="0" err="1" smtClean="0"/>
              <a:t>job</a:t>
            </a:r>
            <a:r>
              <a:rPr lang="cs-CZ" sz="2800" dirty="0" smtClean="0"/>
              <a:t> </a:t>
            </a:r>
            <a:r>
              <a:rPr lang="cs-CZ" sz="2800" dirty="0" err="1" smtClean="0"/>
              <a:t>opportunities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better</a:t>
            </a:r>
            <a:r>
              <a:rPr lang="cs-CZ" sz="2800" dirty="0" smtClean="0"/>
              <a:t> </a:t>
            </a:r>
            <a:r>
              <a:rPr lang="cs-CZ" sz="2800" dirty="0" err="1" smtClean="0"/>
              <a:t>cultural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night</a:t>
            </a:r>
            <a:r>
              <a:rPr lang="cs-CZ" sz="2800" dirty="0" smtClean="0"/>
              <a:t> </a:t>
            </a:r>
            <a:r>
              <a:rPr lang="cs-CZ" sz="2800" dirty="0" err="1" smtClean="0"/>
              <a:t>life</a:t>
            </a:r>
            <a:r>
              <a:rPr lang="cs-CZ" sz="2800" dirty="0" smtClean="0"/>
              <a:t>.                I </a:t>
            </a:r>
            <a:r>
              <a:rPr lang="cs-CZ" sz="2800" dirty="0" err="1" smtClean="0"/>
              <a:t>prefer</a:t>
            </a:r>
            <a:r>
              <a:rPr lang="cs-CZ" sz="2800" dirty="0" smtClean="0"/>
              <a:t>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in a city </a:t>
            </a:r>
            <a:r>
              <a:rPr lang="cs-CZ" sz="2800" dirty="0" err="1" smtClean="0"/>
              <a:t>because</a:t>
            </a:r>
            <a:r>
              <a:rPr lang="cs-CZ" sz="2800" dirty="0" smtClean="0"/>
              <a:t>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good</a:t>
            </a:r>
            <a:r>
              <a:rPr lang="cs-CZ" sz="2800" dirty="0" smtClean="0"/>
              <a:t> transport </a:t>
            </a:r>
            <a:r>
              <a:rPr lang="cs-CZ" sz="2800" dirty="0" err="1" smtClean="0"/>
              <a:t>and</a:t>
            </a:r>
            <a:r>
              <a:rPr lang="cs-CZ" sz="2800" dirty="0" smtClean="0"/>
              <a:t> many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around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4" name="Vodorovný svitek 3"/>
          <p:cNvSpPr/>
          <p:nvPr/>
        </p:nvSpPr>
        <p:spPr>
          <a:xfrm>
            <a:off x="683568" y="1124744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Both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4427984" y="1556792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while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4716016" y="2348880"/>
            <a:ext cx="1368152" cy="50405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similarity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1691680" y="3284984"/>
            <a:ext cx="172819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chemeClr val="tx1"/>
                </a:solidFill>
              </a:rPr>
              <a:t>differencies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5220072" y="3284984"/>
            <a:ext cx="864096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bigger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876256" y="3212976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noisier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5580112" y="3645024"/>
            <a:ext cx="864096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4788024" y="4077072"/>
            <a:ext cx="1224136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healthier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7740352" y="4509120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more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4139952" y="4941168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better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1043608" y="5373216"/>
            <a:ext cx="1008112" cy="43204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prefer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579296" cy="62068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Use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English</a:t>
            </a:r>
            <a:r>
              <a:rPr lang="cs-CZ" b="1" u="sng" dirty="0" smtClean="0"/>
              <a:t> – </a:t>
            </a:r>
            <a:r>
              <a:rPr lang="cs-CZ" b="1" u="sng" dirty="0" err="1" smtClean="0"/>
              <a:t>Say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correct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answer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208912" cy="6093296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2300" b="1" dirty="0" smtClean="0"/>
              <a:t>I </a:t>
            </a:r>
            <a:r>
              <a:rPr lang="cs-CZ" sz="2300" b="1" dirty="0" err="1" smtClean="0"/>
              <a:t>used</a:t>
            </a:r>
            <a:r>
              <a:rPr lang="cs-CZ" sz="2300" b="1" dirty="0" smtClean="0"/>
              <a:t> to live in a 1) ______________ in a </a:t>
            </a:r>
            <a:r>
              <a:rPr lang="cs-CZ" sz="2300" b="1" dirty="0" err="1" smtClean="0"/>
              <a:t>village</a:t>
            </a:r>
            <a:r>
              <a:rPr lang="cs-CZ" sz="2300" b="1" dirty="0" smtClean="0"/>
              <a:t>. </a:t>
            </a:r>
            <a:r>
              <a:rPr lang="cs-CZ" sz="2300" b="1" dirty="0" err="1" smtClean="0"/>
              <a:t>It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was</a:t>
            </a:r>
            <a:r>
              <a:rPr lang="cs-CZ" sz="2300" b="1" dirty="0" smtClean="0"/>
              <a:t> nice and </a:t>
            </a:r>
            <a:r>
              <a:rPr lang="cs-CZ" sz="2300" b="1" dirty="0" err="1" smtClean="0"/>
              <a:t>comfortable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living</a:t>
            </a:r>
            <a:r>
              <a:rPr lang="cs-CZ" sz="2300" b="1" dirty="0" smtClean="0"/>
              <a:t>, but as </a:t>
            </a:r>
            <a:r>
              <a:rPr lang="cs-CZ" sz="2300" b="1" dirty="0" err="1" smtClean="0"/>
              <a:t>it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was</a:t>
            </a:r>
            <a:r>
              <a:rPr lang="cs-CZ" sz="2300" b="1" dirty="0" smtClean="0"/>
              <a:t> far </a:t>
            </a:r>
            <a:r>
              <a:rPr lang="cs-CZ" sz="2300" b="1" dirty="0" err="1" smtClean="0"/>
              <a:t>away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from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the</a:t>
            </a:r>
            <a:r>
              <a:rPr lang="cs-CZ" sz="2300" b="1" dirty="0" smtClean="0"/>
              <a:t> city,                          I had to 2) _________ to </a:t>
            </a:r>
            <a:r>
              <a:rPr lang="cs-CZ" sz="2300" b="1" dirty="0" err="1" smtClean="0"/>
              <a:t>work</a:t>
            </a:r>
            <a:r>
              <a:rPr lang="cs-CZ" sz="2300" b="1" dirty="0" smtClean="0"/>
              <a:t> a lot. So I </a:t>
            </a:r>
            <a:r>
              <a:rPr lang="cs-CZ" sz="2300" b="1" dirty="0" err="1" smtClean="0"/>
              <a:t>decided</a:t>
            </a:r>
            <a:r>
              <a:rPr lang="cs-CZ" sz="2300" b="1" dirty="0" smtClean="0"/>
              <a:t> to                        3) ________ to </a:t>
            </a:r>
            <a:r>
              <a:rPr lang="cs-CZ" sz="2300" b="1" dirty="0" err="1" smtClean="0"/>
              <a:t>the</a:t>
            </a:r>
            <a:r>
              <a:rPr lang="cs-CZ" sz="2300" b="1" dirty="0" smtClean="0"/>
              <a:t> city centre. </a:t>
            </a:r>
            <a:r>
              <a:rPr lang="cs-CZ" sz="2300" b="1" dirty="0" err="1" smtClean="0"/>
              <a:t>When</a:t>
            </a:r>
            <a:r>
              <a:rPr lang="cs-CZ" sz="2300" b="1" dirty="0" smtClean="0"/>
              <a:t> I 4) _____________ my house, I </a:t>
            </a:r>
            <a:r>
              <a:rPr lang="cs-CZ" sz="2300" b="1" dirty="0" err="1" smtClean="0"/>
              <a:t>felt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really</a:t>
            </a:r>
            <a:r>
              <a:rPr lang="cs-CZ" sz="2300" b="1" dirty="0" smtClean="0"/>
              <a:t> 5) ________. </a:t>
            </a:r>
            <a:r>
              <a:rPr lang="cs-CZ" sz="2300" b="1" dirty="0" err="1" smtClean="0"/>
              <a:t>When</a:t>
            </a:r>
            <a:r>
              <a:rPr lang="cs-CZ" sz="2300" b="1" dirty="0" smtClean="0"/>
              <a:t> I 6) _______ to my </a:t>
            </a:r>
            <a:r>
              <a:rPr lang="cs-CZ" sz="2300" b="1" dirty="0" err="1" smtClean="0"/>
              <a:t>new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flat</a:t>
            </a:r>
            <a:r>
              <a:rPr lang="cs-CZ" sz="2300" b="1" dirty="0" smtClean="0"/>
              <a:t>, </a:t>
            </a:r>
            <a:r>
              <a:rPr lang="cs-CZ" sz="2300" b="1" dirty="0" smtClean="0"/>
              <a:t>I </a:t>
            </a:r>
            <a:r>
              <a:rPr lang="cs-CZ" sz="2300" b="1" dirty="0" err="1" smtClean="0"/>
              <a:t>felt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even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worse</a:t>
            </a:r>
            <a:r>
              <a:rPr lang="cs-CZ" sz="2300" b="1" dirty="0" smtClean="0"/>
              <a:t>. I had to 7) _______ my house </a:t>
            </a:r>
            <a:r>
              <a:rPr lang="cs-CZ" sz="2300" b="1" dirty="0" err="1" smtClean="0"/>
              <a:t>with</a:t>
            </a:r>
            <a:r>
              <a:rPr lang="cs-CZ" sz="2300" b="1" dirty="0" smtClean="0"/>
              <a:t> a </a:t>
            </a:r>
            <a:r>
              <a:rPr lang="cs-CZ" sz="2300" b="1" dirty="0" err="1" smtClean="0"/>
              <a:t>flatmate</a:t>
            </a:r>
            <a:r>
              <a:rPr lang="cs-CZ" sz="2300" b="1" dirty="0" smtClean="0"/>
              <a:t>! No </a:t>
            </a:r>
            <a:r>
              <a:rPr lang="cs-CZ" sz="2300" b="1" dirty="0" err="1" smtClean="0"/>
              <a:t>wonder</a:t>
            </a:r>
            <a:r>
              <a:rPr lang="cs-CZ" sz="2300" b="1" dirty="0" smtClean="0"/>
              <a:t> I </a:t>
            </a:r>
            <a:r>
              <a:rPr lang="cs-CZ" sz="2300" b="1" dirty="0" err="1" smtClean="0"/>
              <a:t>used</a:t>
            </a:r>
            <a:r>
              <a:rPr lang="cs-CZ" sz="2300" b="1" dirty="0" smtClean="0"/>
              <a:t> to 8) ______ </a:t>
            </a:r>
            <a:r>
              <a:rPr lang="cs-CZ" sz="2300" b="1" dirty="0" err="1" smtClean="0"/>
              <a:t>out</a:t>
            </a:r>
            <a:r>
              <a:rPr lang="cs-CZ" sz="2300" b="1" dirty="0" smtClean="0"/>
              <a:t> a lot. 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 				b) 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 				b)			c) 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a)				b)			c)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115616" y="314096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family</a:t>
            </a:r>
            <a:r>
              <a:rPr lang="cs-CZ" b="1" dirty="0" smtClean="0"/>
              <a:t> house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355976" y="314096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detached</a:t>
            </a:r>
            <a:r>
              <a:rPr lang="cs-CZ" b="1" dirty="0" smtClean="0"/>
              <a:t> house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7127776" y="314096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house 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115616" y="357301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go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355976" y="357301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commute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7127776" y="400506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turn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115616" y="400506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move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115616" y="4437112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left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1115616" y="4869160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bad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530120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moved</a:t>
            </a:r>
            <a:r>
              <a:rPr lang="cs-CZ" b="1" dirty="0" smtClean="0"/>
              <a:t> house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1115616" y="573325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occupy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1115616" y="616530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live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4355976" y="400506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change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4355976" y="4437112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leaving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4355976" y="4869160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sick</a:t>
            </a:r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530120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moved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4355976" y="573325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share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4355976" y="616530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be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7127776" y="357301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travel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7127776" y="4437112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departing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7127776" y="4869160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homesick</a:t>
            </a:r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7127776" y="5301208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moved</a:t>
            </a:r>
            <a:r>
              <a:rPr lang="cs-CZ" b="1" dirty="0" smtClean="0"/>
              <a:t> in 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7127776" y="5733256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live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7127776" y="6165304"/>
            <a:ext cx="201622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stay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9" grpId="0" animBg="1"/>
      <p:bldP spid="11" grpId="0" animBg="1"/>
      <p:bldP spid="18" grpId="0" animBg="1"/>
      <p:bldP spid="21" grpId="0" animBg="1"/>
      <p:bldP spid="25" grpId="0" animBg="1"/>
      <p:bldP spid="26" grpId="0" animBg="1"/>
      <p:bldP spid="2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Sources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Klipart </a:t>
            </a:r>
            <a:r>
              <a:rPr lang="cs-CZ" b="1" dirty="0" smtClean="0"/>
              <a:t>Microsoft </a:t>
            </a:r>
            <a:r>
              <a:rPr lang="cs-CZ" b="1" dirty="0" smtClean="0"/>
              <a:t>PowerPoint </a:t>
            </a:r>
            <a:r>
              <a:rPr lang="cs-CZ" b="1" dirty="0" err="1" smtClean="0"/>
              <a:t>Presentation</a:t>
            </a:r>
            <a:r>
              <a:rPr lang="cs-CZ" b="1" dirty="0" smtClean="0"/>
              <a:t>  2007, 2010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HASTINGS, Bob. </a:t>
            </a:r>
            <a:r>
              <a:rPr lang="cs-CZ" b="1" i="1" dirty="0" smtClean="0"/>
              <a:t>Maturita </a:t>
            </a:r>
            <a:r>
              <a:rPr lang="cs-CZ" b="1" i="1" dirty="0" err="1" smtClean="0"/>
              <a:t>activator</a:t>
            </a:r>
            <a:r>
              <a:rPr lang="cs-CZ" b="1" i="1" dirty="0" smtClean="0"/>
              <a:t>: intenzivní příprava k maturitě : anglický jazyk - základní úroveň obtížnosti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  <a:r>
              <a:rPr lang="cs-CZ" dirty="0" err="1" smtClean="0"/>
              <a:t>Warszawa</a:t>
            </a:r>
            <a:r>
              <a:rPr lang="cs-CZ" dirty="0" smtClean="0"/>
              <a:t>: </a:t>
            </a:r>
            <a:r>
              <a:rPr lang="cs-CZ" dirty="0" err="1" smtClean="0"/>
              <a:t>Pearson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Polska, 2009, 215 s. ISBN 978-83-7600-055-8.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bridge</a:t>
            </a:r>
            <a:r>
              <a:rPr lang="cs-CZ" u="sng" dirty="0" smtClean="0">
                <a:hlinkClick r:id="rId2"/>
              </a:rPr>
              <a:t>-online.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bridge</a:t>
            </a:r>
            <a:r>
              <a:rPr lang="cs-CZ" dirty="0" smtClean="0">
                <a:hlinkClick r:id="rId4"/>
              </a:rPr>
              <a:t>-online.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aitom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</a:t>
            </a:r>
            <a:r>
              <a:rPr lang="cs-CZ" dirty="0" smtClean="0">
                <a:hlinkClick r:id="rId4"/>
              </a:rPr>
              <a:t>/maturita/karty/06_</a:t>
            </a:r>
            <a:r>
              <a:rPr lang="cs-CZ" dirty="0" err="1" smtClean="0">
                <a:hlinkClick r:id="rId4"/>
              </a:rPr>
              <a:t>housing.pdf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bridge</a:t>
            </a:r>
            <a:r>
              <a:rPr lang="cs-CZ" dirty="0" smtClean="0">
                <a:hlinkClick r:id="rId5"/>
              </a:rPr>
              <a:t>-online.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aitom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upload</a:t>
            </a:r>
            <a:r>
              <a:rPr lang="cs-CZ" dirty="0" smtClean="0">
                <a:hlinkClick r:id="rId5"/>
              </a:rPr>
              <a:t>/maturita/listy/1_</a:t>
            </a:r>
            <a:r>
              <a:rPr lang="cs-CZ" dirty="0" err="1" smtClean="0">
                <a:hlinkClick r:id="rId5"/>
              </a:rPr>
              <a:t>vseobecna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temata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speaking.pdf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http://commons.wikimedia.org/wiki/File:Newstead_-_terraced_houses.jpg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http://commons.wikimedia.org/wiki/File:Semi-detached_houses,_Burton_Wood,_Weobley_-_geograph.org.uk_-_1690524.jpg?uselang=cs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http://commons.wikimedia.org/wiki/File:Detached_House,_Holme_Lane,_Hillsborough,_Sheffield_-_geograph.org.uk_-_1656973.jpg?uselang=cs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http://commons.wikimedia.org/wiki/File:Bungalow,.jpg?uselang=cs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http://commons.wikimedia.org/wiki/File:Geirot_Mansion.jpg?uselang=cs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http://commons.wikimedia.org/wiki/File:Mimo%C5%88_-_panel%C3%A1k.JPG?uselang=cs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http://commons.wikimedia.org/wiki/File:Building_Fairs_Brno_2011_(200).jpg?uselang=cs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http://commons.wikimedia.org/wiki/File:Residential_Suite_Bathroom.jpg?uselang=cs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http://commons.wikimedia.org/wiki/File:Prop%C3%A1len%C3%A1_podlaha_pod_vafkami.JPG?uselang=cs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http://commons.wikimedia.org/wiki/File:Tr%C3%A1vn%C3%ADk_a_fialky.jpg?uselang=cs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624</Words>
  <Application>Microsoft Office PowerPoint</Application>
  <PresentationFormat>Předvádění na obrazovce (4:3)</PresentationFormat>
  <Paragraphs>336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Housing</vt:lpstr>
      <vt:lpstr>Match the types of the houses with the pictures</vt:lpstr>
      <vt:lpstr>Prezentace aplikace PowerPoint</vt:lpstr>
      <vt:lpstr>What‘s the name of the room..?</vt:lpstr>
      <vt:lpstr>In the living room ...</vt:lpstr>
      <vt:lpstr>In the bedroom …</vt:lpstr>
      <vt:lpstr>In the kitchen …</vt:lpstr>
      <vt:lpstr>In the bathroom …</vt:lpstr>
      <vt:lpstr>In the dining room …</vt:lpstr>
      <vt:lpstr>Match the vocabulary with the pictures</vt:lpstr>
      <vt:lpstr>Prezentace aplikace PowerPoint</vt:lpstr>
      <vt:lpstr>What are these words called in English…?</vt:lpstr>
      <vt:lpstr>Housework …</vt:lpstr>
      <vt:lpstr>Condition and size …</vt:lpstr>
      <vt:lpstr>Location … </vt:lpstr>
      <vt:lpstr>Compare these two pictures</vt:lpstr>
      <vt:lpstr>Example</vt:lpstr>
      <vt:lpstr>Use of English – Say the correct answer</vt:lpstr>
      <vt:lpstr>Sources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Housing</dc:title>
  <dc:creator>Nemcovi</dc:creator>
  <cp:lastModifiedBy>Richterová Veronika</cp:lastModifiedBy>
  <cp:revision>159</cp:revision>
  <dcterms:created xsi:type="dcterms:W3CDTF">2012-12-28T12:37:07Z</dcterms:created>
  <dcterms:modified xsi:type="dcterms:W3CDTF">2013-04-13T20:21:47Z</dcterms:modified>
</cp:coreProperties>
</file>