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81" r:id="rId2"/>
    <p:sldId id="282" r:id="rId3"/>
    <p:sldId id="283" r:id="rId4"/>
    <p:sldId id="284" r:id="rId5"/>
    <p:sldId id="285" r:id="rId6"/>
    <p:sldId id="286" r:id="rId7"/>
    <p:sldId id="287" r:id="rId8"/>
    <p:sldId id="28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47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6330ED-164E-45AC-96E7-27F5692E1152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3B1A46-F414-4FD3-9566-AF70C585176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B3E45-EA7C-41D6-A209-C281BC5D451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82A5-0504-480D-80E4-501EB8C7C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B3E45-EA7C-41D6-A209-C281BC5D451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82A5-0504-480D-80E4-501EB8C7C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B3E45-EA7C-41D6-A209-C281BC5D451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82A5-0504-480D-80E4-501EB8C7C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B3E45-EA7C-41D6-A209-C281BC5D451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82A5-0504-480D-80E4-501EB8C7C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B3E45-EA7C-41D6-A209-C281BC5D451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82A5-0504-480D-80E4-501EB8C7C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B3E45-EA7C-41D6-A209-C281BC5D451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82A5-0504-480D-80E4-501EB8C7C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B3E45-EA7C-41D6-A209-C281BC5D451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82A5-0504-480D-80E4-501EB8C7C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B3E45-EA7C-41D6-A209-C281BC5D451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82A5-0504-480D-80E4-501EB8C7C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B3E45-EA7C-41D6-A209-C281BC5D451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82A5-0504-480D-80E4-501EB8C7C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B3E45-EA7C-41D6-A209-C281BC5D451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82A5-0504-480D-80E4-501EB8C7C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B3E45-EA7C-41D6-A209-C281BC5D451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82A5-0504-480D-80E4-501EB8C7C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6B3E45-EA7C-41D6-A209-C281BC5D4513}" type="datetimeFigureOut">
              <a:rPr lang="cs-CZ" smtClean="0"/>
              <a:pPr/>
              <a:t>22.2.2012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CF82A5-0504-480D-80E4-501EB8C7C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28688"/>
            <a:ext cx="7772400" cy="21431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VYJMENOVANÁ  SLOVA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750" y="3571875"/>
            <a:ext cx="6400800" cy="199548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Mgr. Jitka Vlková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900" smtClean="0"/>
              <a:t>VY_32_INOVACE_04_12_vyjmenovaná </a:t>
            </a:r>
            <a:r>
              <a:rPr lang="cs-CZ" sz="1900" dirty="0" smtClean="0"/>
              <a:t>slova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2662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88" y="3000375"/>
            <a:ext cx="597693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Nadpis 1"/>
          <p:cNvSpPr>
            <a:spLocks noGrp="1"/>
          </p:cNvSpPr>
          <p:nvPr>
            <p:ph type="title"/>
          </p:nvPr>
        </p:nvSpPr>
        <p:spPr>
          <a:xfrm>
            <a:off x="428625" y="285750"/>
            <a:ext cx="8229600" cy="571500"/>
          </a:xfrm>
        </p:spPr>
        <p:txBody>
          <a:bodyPr>
            <a:normAutofit fontScale="90000"/>
          </a:bodyPr>
          <a:lstStyle/>
          <a:p>
            <a:r>
              <a:rPr lang="cs-CZ" sz="2800" b="1" u="sng" smtClean="0"/>
              <a:t/>
            </a:r>
            <a:br>
              <a:rPr lang="cs-CZ" sz="2800" b="1" u="sng" smtClean="0"/>
            </a:br>
            <a:r>
              <a:rPr lang="en-US" sz="2800" b="1" u="sng" smtClean="0"/>
              <a:t>BYSTRÝ, BYLINA</a:t>
            </a:r>
            <a:r>
              <a:rPr lang="cs-CZ" sz="2800" smtClean="0"/>
              <a:t/>
            </a:r>
            <a:br>
              <a:rPr lang="cs-CZ" sz="2800" smtClean="0"/>
            </a:br>
            <a:endParaRPr lang="cs-CZ" sz="2800" smtClean="0"/>
          </a:p>
        </p:txBody>
      </p:sp>
      <p:sp>
        <p:nvSpPr>
          <p:cNvPr id="27651" name="Zástupný symbol pro obsah 2"/>
          <p:cNvSpPr>
            <a:spLocks noGrp="1"/>
          </p:cNvSpPr>
          <p:nvPr>
            <p:ph idx="1"/>
          </p:nvPr>
        </p:nvSpPr>
        <p:spPr>
          <a:xfrm>
            <a:off x="428625" y="714375"/>
            <a:ext cx="8258175" cy="585787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en-US" sz="1200" smtClean="0"/>
              <a:t>  Doplň správná i – y, í – ý:</a:t>
            </a:r>
            <a:endParaRPr lang="cs-CZ" sz="1200" smtClean="0"/>
          </a:p>
          <a:p>
            <a:pPr>
              <a:buFont typeface="Arial" charset="0"/>
              <a:buNone/>
            </a:pPr>
            <a:r>
              <a:rPr lang="en-US" sz="1800" smtClean="0"/>
              <a:t>Pod horami</a:t>
            </a:r>
            <a:endParaRPr lang="cs-CZ" sz="1800" smtClean="0"/>
          </a:p>
          <a:p>
            <a:pPr>
              <a:buFont typeface="Arial" charset="0"/>
              <a:buNone/>
            </a:pPr>
            <a:r>
              <a:rPr lang="en-US" sz="1800" smtClean="0"/>
              <a:t>Toník jel s babičkou na výlet. Babička je b      linářka.</a:t>
            </a: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en-US" sz="1800" smtClean="0"/>
              <a:t>Sbírá léčivé b     liny, které potom suší a zhotovuje z nich</a:t>
            </a: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en-US" sz="1800" smtClean="0"/>
              <a:t>léčivé čaje. Ocitli se u studené, průzračně čisté horské </a:t>
            </a: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en-US" sz="1800" smtClean="0"/>
              <a:t>b     </a:t>
            </a:r>
            <a:r>
              <a:rPr lang="cs-CZ" sz="1800" smtClean="0"/>
              <a:t> </a:t>
            </a:r>
            <a:r>
              <a:rPr lang="en-US" sz="1800" smtClean="0"/>
              <a:t>střiny. Zde našli růžově, modře a fialově kvetoucí b      </a:t>
            </a:r>
            <a:r>
              <a:rPr lang="cs-CZ" sz="1800" smtClean="0"/>
              <a:t> </a:t>
            </a:r>
            <a:r>
              <a:rPr lang="en-US" sz="1800" smtClean="0"/>
              <a:t>linu – plicník lékařský. </a:t>
            </a: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en-US" sz="1800" smtClean="0"/>
              <a:t>Když má Toník kašel. Maminka mu z něj vaří b     </a:t>
            </a:r>
            <a:r>
              <a:rPr lang="cs-CZ" sz="1800" smtClean="0"/>
              <a:t> </a:t>
            </a:r>
            <a:r>
              <a:rPr lang="en-US" sz="1800" smtClean="0"/>
              <a:t>linný čaj. Toník je b     </a:t>
            </a:r>
            <a:r>
              <a:rPr lang="cs-CZ" sz="1800" smtClean="0"/>
              <a:t> </a:t>
            </a:r>
            <a:r>
              <a:rPr lang="en-US" sz="1800" smtClean="0"/>
              <a:t>strý chlapec. </a:t>
            </a: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en-US" sz="1800" smtClean="0"/>
              <a:t>Zná již mnoho b    </a:t>
            </a:r>
            <a:r>
              <a:rPr lang="cs-CZ" sz="1800" smtClean="0"/>
              <a:t> </a:t>
            </a:r>
            <a:r>
              <a:rPr lang="en-US" sz="1800" smtClean="0"/>
              <a:t> linek.</a:t>
            </a:r>
            <a:r>
              <a:rPr lang="cs-CZ" sz="1800" smtClean="0"/>
              <a:t> </a:t>
            </a:r>
            <a:r>
              <a:rPr lang="en-US" sz="1800" smtClean="0"/>
              <a:t>Které léčivé b      </a:t>
            </a:r>
            <a:r>
              <a:rPr lang="cs-CZ" sz="1800" smtClean="0"/>
              <a:t> </a:t>
            </a:r>
            <a:r>
              <a:rPr lang="en-US" sz="1800" smtClean="0"/>
              <a:t>liny znáš ty?</a:t>
            </a:r>
            <a:r>
              <a:rPr lang="cs-CZ" sz="1800" smtClean="0"/>
              <a:t> 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en-US" sz="1800" smtClean="0"/>
              <a:t>Zahraj sin a b     strozrakého a vyhledej v článku název rostliny </a:t>
            </a: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en-US" sz="1800" smtClean="0"/>
              <a:t>kvetoucí u horské</a:t>
            </a:r>
            <a:r>
              <a:rPr lang="cs-CZ" sz="1800" smtClean="0"/>
              <a:t> </a:t>
            </a:r>
            <a:r>
              <a:rPr lang="en-US" sz="1800" smtClean="0"/>
              <a:t>b     střiny. Název napiš.</a:t>
            </a: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</p:txBody>
      </p:sp>
      <p:pic>
        <p:nvPicPr>
          <p:cNvPr id="27652" name="Picture 2" descr="9BDD9C9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25" y="571500"/>
            <a:ext cx="2438400" cy="267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ovací čára 5"/>
          <p:cNvCxnSpPr/>
          <p:nvPr/>
        </p:nvCxnSpPr>
        <p:spPr>
          <a:xfrm flipV="1">
            <a:off x="428625" y="5072063"/>
            <a:ext cx="8286750" cy="714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AutoShape 3"/>
          <p:cNvSpPr>
            <a:spLocks noChangeArrowheads="1"/>
          </p:cNvSpPr>
          <p:nvPr/>
        </p:nvSpPr>
        <p:spPr bwMode="auto">
          <a:xfrm>
            <a:off x="4929188" y="5929313"/>
            <a:ext cx="2928937" cy="690562"/>
          </a:xfrm>
          <a:prstGeom prst="cloudCallout">
            <a:avLst>
              <a:gd name="adj1" fmla="val 33308"/>
              <a:gd name="adj2" fmla="val -223043"/>
            </a:avLst>
          </a:prstGeom>
          <a:solidFill>
            <a:srgbClr val="CCC0D9"/>
          </a:solidFill>
          <a:ln w="9525">
            <a:solidFill>
              <a:srgbClr val="7030A0"/>
            </a:solidFill>
            <a:round/>
            <a:headEnd/>
            <a:tailEnd/>
          </a:ln>
          <a:effectLst>
            <a:outerShdw dist="35921" dir="2700000" algn="ctr" rotWithShape="0">
              <a:srgbClr val="808080"/>
            </a:outerShdw>
          </a:effectLst>
        </p:spPr>
        <p:txBody>
          <a:bodyPr/>
          <a:lstStyle/>
          <a:p>
            <a:pPr>
              <a:defRPr/>
            </a:pPr>
            <a:endParaRPr lang="cs-CZ" dirty="0">
              <a:solidFill>
                <a:srgbClr val="7030A0"/>
              </a:solidFill>
              <a:latin typeface="Arial" pitchFamily="34" charset="0"/>
            </a:endParaRPr>
          </a:p>
        </p:txBody>
      </p:sp>
      <p:sp>
        <p:nvSpPr>
          <p:cNvPr id="27655" name="Text Box 4"/>
          <p:cNvSpPr txBox="1">
            <a:spLocks noChangeArrowheads="1"/>
          </p:cNvSpPr>
          <p:nvPr/>
        </p:nvSpPr>
        <p:spPr bwMode="auto">
          <a:xfrm>
            <a:off x="4286250" y="1285875"/>
            <a:ext cx="290513" cy="4286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7656" name="Text Box 4"/>
          <p:cNvSpPr txBox="1">
            <a:spLocks noChangeArrowheads="1"/>
          </p:cNvSpPr>
          <p:nvPr/>
        </p:nvSpPr>
        <p:spPr bwMode="auto">
          <a:xfrm>
            <a:off x="1714500" y="1928813"/>
            <a:ext cx="290513" cy="4286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7657" name="Text Box 4"/>
          <p:cNvSpPr txBox="1">
            <a:spLocks noChangeArrowheads="1"/>
          </p:cNvSpPr>
          <p:nvPr/>
        </p:nvSpPr>
        <p:spPr bwMode="auto">
          <a:xfrm>
            <a:off x="642938" y="3214688"/>
            <a:ext cx="290512" cy="4286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7658" name="Text Box 4"/>
          <p:cNvSpPr txBox="1">
            <a:spLocks noChangeArrowheads="1"/>
          </p:cNvSpPr>
          <p:nvPr/>
        </p:nvSpPr>
        <p:spPr bwMode="auto">
          <a:xfrm>
            <a:off x="5643563" y="3214688"/>
            <a:ext cx="290512" cy="4286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7659" name="Text Box 4"/>
          <p:cNvSpPr txBox="1">
            <a:spLocks noChangeArrowheads="1"/>
          </p:cNvSpPr>
          <p:nvPr/>
        </p:nvSpPr>
        <p:spPr bwMode="auto">
          <a:xfrm>
            <a:off x="4714875" y="3857625"/>
            <a:ext cx="290513" cy="4286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7660" name="Text Box 4"/>
          <p:cNvSpPr txBox="1">
            <a:spLocks noChangeArrowheads="1"/>
          </p:cNvSpPr>
          <p:nvPr/>
        </p:nvSpPr>
        <p:spPr bwMode="auto">
          <a:xfrm>
            <a:off x="6786563" y="3857625"/>
            <a:ext cx="290512" cy="4286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7661" name="Text Box 4"/>
          <p:cNvSpPr txBox="1">
            <a:spLocks noChangeArrowheads="1"/>
          </p:cNvSpPr>
          <p:nvPr/>
        </p:nvSpPr>
        <p:spPr bwMode="auto">
          <a:xfrm>
            <a:off x="2000250" y="4572000"/>
            <a:ext cx="290513" cy="4286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7662" name="Text Box 4"/>
          <p:cNvSpPr txBox="1">
            <a:spLocks noChangeArrowheads="1"/>
          </p:cNvSpPr>
          <p:nvPr/>
        </p:nvSpPr>
        <p:spPr bwMode="auto">
          <a:xfrm>
            <a:off x="4143375" y="4572000"/>
            <a:ext cx="290513" cy="4286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7663" name="Text Box 4"/>
          <p:cNvSpPr txBox="1">
            <a:spLocks noChangeArrowheads="1"/>
          </p:cNvSpPr>
          <p:nvPr/>
        </p:nvSpPr>
        <p:spPr bwMode="auto">
          <a:xfrm>
            <a:off x="1714500" y="5143500"/>
            <a:ext cx="290513" cy="4286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27664" name="Text Box 4"/>
          <p:cNvSpPr txBox="1">
            <a:spLocks noChangeArrowheads="1"/>
          </p:cNvSpPr>
          <p:nvPr/>
        </p:nvSpPr>
        <p:spPr bwMode="auto">
          <a:xfrm>
            <a:off x="2286000" y="5857875"/>
            <a:ext cx="290513" cy="4286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612"/>
          </a:xfrm>
        </p:spPr>
        <p:txBody>
          <a:bodyPr>
            <a:normAutofit fontScale="90000"/>
          </a:bodyPr>
          <a:lstStyle/>
          <a:p>
            <a:r>
              <a:rPr lang="cs-CZ" sz="2400" b="1" u="sng" smtClean="0"/>
              <a:t/>
            </a:r>
            <a:br>
              <a:rPr lang="cs-CZ" sz="2400" b="1" u="sng" smtClean="0"/>
            </a:br>
            <a:r>
              <a:rPr lang="cs-CZ" sz="2400" b="1" u="sng" smtClean="0"/>
              <a:t/>
            </a:r>
            <a:br>
              <a:rPr lang="cs-CZ" sz="2400" b="1" u="sng" smtClean="0"/>
            </a:br>
            <a:r>
              <a:rPr lang="en-US" sz="2400" b="1" u="sng" smtClean="0"/>
              <a:t>KOBYLA, BÝK, PŘIBYSLAV</a:t>
            </a: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28675" name="Zástupný symbol pro obsah 2"/>
          <p:cNvSpPr>
            <a:spLocks noGrp="1"/>
          </p:cNvSpPr>
          <p:nvPr>
            <p:ph idx="1"/>
          </p:nvPr>
        </p:nvSpPr>
        <p:spPr>
          <a:xfrm>
            <a:off x="428625" y="857250"/>
            <a:ext cx="8229600" cy="526891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en-US" sz="1200" smtClean="0"/>
              <a:t>Doplň i- y, í – ý:</a:t>
            </a:r>
            <a:endParaRPr lang="cs-CZ" sz="1200" smtClean="0"/>
          </a:p>
          <a:p>
            <a:pPr>
              <a:buFont typeface="Arial" charset="0"/>
              <a:buNone/>
            </a:pPr>
            <a:r>
              <a:rPr lang="en-US" sz="1800" smtClean="0"/>
              <a:t>Na venkově</a:t>
            </a:r>
            <a:endParaRPr lang="cs-CZ" sz="1800" smtClean="0"/>
          </a:p>
          <a:p>
            <a:pPr>
              <a:buFont typeface="Arial" charset="0"/>
              <a:buNone/>
            </a:pPr>
            <a:r>
              <a:rPr lang="en-US" sz="1800" smtClean="0"/>
              <a:t>Toník b     </a:t>
            </a:r>
            <a:r>
              <a:rPr lang="cs-CZ" sz="1800" smtClean="0"/>
              <a:t> </a:t>
            </a:r>
            <a:r>
              <a:rPr lang="en-US" sz="1800" smtClean="0"/>
              <a:t>l týden u babičky na venkově nedaleko Přib      slavi.</a:t>
            </a: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en-US" sz="1800" smtClean="0"/>
              <a:t>Maminka teď nemá na Toníka čas, narodila se jí malá </a:t>
            </a: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en-US" sz="1800" smtClean="0"/>
              <a:t>holčička Terezka a maminka o ni pečuje. Toník má sestřičku. </a:t>
            </a: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en-US" sz="1800" smtClean="0"/>
              <a:t>Vnuk s dědečkem chodí pozorovat, jak kob     la pečuje o své hříbátko, ovce o své</a:t>
            </a: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en-US" sz="1800" smtClean="0"/>
              <a:t>jehňátko a kráva o telátko. Toník ví, že b      k je samec a kráva samice. Z b      ka má </a:t>
            </a: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en-US" sz="1800" smtClean="0"/>
              <a:t>starch, ale oči kob      ly se mu líbí. Když je hezky, běhá po louce, chytá kob      lky </a:t>
            </a: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Arial" charset="0"/>
              <a:buNone/>
            </a:pPr>
            <a:r>
              <a:rPr lang="en-US" sz="1800" smtClean="0"/>
              <a:t>a zpívá si Dej kob      </a:t>
            </a:r>
            <a:r>
              <a:rPr lang="cs-CZ" sz="1800" smtClean="0"/>
              <a:t> </a:t>
            </a:r>
            <a:r>
              <a:rPr lang="en-US" sz="1800" smtClean="0"/>
              <a:t>lám, to ti povídám,…</a:t>
            </a:r>
            <a:endParaRPr lang="cs-CZ" sz="1800" smtClean="0"/>
          </a:p>
          <a:p>
            <a:pPr>
              <a:buFont typeface="Arial" charset="0"/>
              <a:buNone/>
            </a:pPr>
            <a:endParaRPr lang="cs-CZ" sz="1800" smtClean="0"/>
          </a:p>
        </p:txBody>
      </p:sp>
      <p:pic>
        <p:nvPicPr>
          <p:cNvPr id="28676" name="Picture 2" descr="924D646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00" y="785813"/>
            <a:ext cx="2311400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500688" y="1428750"/>
            <a:ext cx="285750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14438" y="1428750"/>
            <a:ext cx="285750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29125" y="3429000"/>
            <a:ext cx="285750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14813" y="4071938"/>
            <a:ext cx="285750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286625" y="4071938"/>
            <a:ext cx="285750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14563" y="4714875"/>
            <a:ext cx="285750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358063" y="4714875"/>
            <a:ext cx="285750" cy="36988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43125" y="5357813"/>
            <a:ext cx="285750" cy="36988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txBody>
          <a:bodyPr>
            <a:spAutoFit/>
          </a:bodyPr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12"/>
          </a:xfrm>
        </p:spPr>
        <p:txBody>
          <a:bodyPr/>
          <a:lstStyle/>
          <a:p>
            <a:pPr algn="l"/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/>
            </a:r>
            <a:br>
              <a:rPr lang="cs-CZ" sz="1200" smtClean="0"/>
            </a:br>
            <a:r>
              <a:rPr lang="en-US" sz="1200" smtClean="0"/>
              <a:t>Dokážeš doplnit tabulku?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en-US" sz="1200" smtClean="0"/>
              <a:t>Označ tyto živočichy jedním slovem.</a:t>
            </a: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71500" y="1785938"/>
          <a:ext cx="8001000" cy="2641600"/>
        </p:xfrm>
        <a:graphic>
          <a:graphicData uri="http://schemas.openxmlformats.org/drawingml/2006/table">
            <a:tbl>
              <a:tblPr/>
              <a:tblGrid>
                <a:gridCol w="1595438"/>
                <a:gridCol w="2135187"/>
                <a:gridCol w="2135188"/>
                <a:gridCol w="2135187"/>
              </a:tblGrid>
              <a:tr h="869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samec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7E4B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hřebec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699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samice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7E4B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ovce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01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mládě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7E4B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tele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2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mbria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214563" y="4857750"/>
          <a:ext cx="4286282" cy="785818"/>
        </p:xfrm>
        <a:graphic>
          <a:graphicData uri="http://schemas.openxmlformats.org/drawingml/2006/table">
            <a:tbl>
              <a:tblPr/>
              <a:tblGrid>
                <a:gridCol w="612326"/>
                <a:gridCol w="612326"/>
                <a:gridCol w="612326"/>
                <a:gridCol w="612326"/>
                <a:gridCol w="612326"/>
                <a:gridCol w="612326"/>
                <a:gridCol w="612326"/>
              </a:tblGrid>
              <a:tr h="7858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 dirty="0">
                        <a:latin typeface="Cambria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O</a:t>
                      </a:r>
                      <a:endParaRPr lang="cs-CZ" sz="2400" dirty="0">
                        <a:latin typeface="Cambria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 dirty="0">
                        <a:latin typeface="Cambria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 dirty="0">
                        <a:latin typeface="Cambria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 dirty="0">
                        <a:latin typeface="Cambria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2400" dirty="0">
                        <a:latin typeface="Cambria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K</a:t>
                      </a:r>
                      <a:endParaRPr lang="cs-CZ" sz="2400" dirty="0">
                        <a:latin typeface="Cambria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CD5B4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Zaoblený obdélník 23"/>
          <p:cNvSpPr/>
          <p:nvPr/>
        </p:nvSpPr>
        <p:spPr>
          <a:xfrm>
            <a:off x="571500" y="3429000"/>
            <a:ext cx="1928813" cy="70008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28" name="Zaoblený obdélník 27"/>
          <p:cNvSpPr/>
          <p:nvPr/>
        </p:nvSpPr>
        <p:spPr>
          <a:xfrm>
            <a:off x="6715125" y="3429000"/>
            <a:ext cx="1928813" cy="70008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27" name="Zaoblený obdélník 26"/>
          <p:cNvSpPr/>
          <p:nvPr/>
        </p:nvSpPr>
        <p:spPr>
          <a:xfrm>
            <a:off x="3714750" y="3429000"/>
            <a:ext cx="1928813" cy="70008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32" name="Zaoblený obdélník 31"/>
          <p:cNvSpPr/>
          <p:nvPr/>
        </p:nvSpPr>
        <p:spPr>
          <a:xfrm>
            <a:off x="6715125" y="5357813"/>
            <a:ext cx="1928813" cy="700087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31" name="Zaoblený obdélník 30"/>
          <p:cNvSpPr/>
          <p:nvPr/>
        </p:nvSpPr>
        <p:spPr>
          <a:xfrm>
            <a:off x="3714750" y="5357813"/>
            <a:ext cx="1928813" cy="700087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30" name="Zaoblený obdélník 29"/>
          <p:cNvSpPr/>
          <p:nvPr/>
        </p:nvSpPr>
        <p:spPr>
          <a:xfrm>
            <a:off x="571500" y="5357813"/>
            <a:ext cx="1928813" cy="700087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29" name="Zaoblený obdélník 28"/>
          <p:cNvSpPr/>
          <p:nvPr/>
        </p:nvSpPr>
        <p:spPr>
          <a:xfrm>
            <a:off x="6715125" y="4429125"/>
            <a:ext cx="1928813" cy="70008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25" name="Zaoblený obdélník 24"/>
          <p:cNvSpPr/>
          <p:nvPr/>
        </p:nvSpPr>
        <p:spPr>
          <a:xfrm>
            <a:off x="3714750" y="4429125"/>
            <a:ext cx="1928813" cy="70008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26" name="Zaoblený obdélník 25"/>
          <p:cNvSpPr/>
          <p:nvPr/>
        </p:nvSpPr>
        <p:spPr>
          <a:xfrm>
            <a:off x="571500" y="4429125"/>
            <a:ext cx="1928813" cy="70008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30731" name="Nadpis 1"/>
          <p:cNvSpPr>
            <a:spLocks noGrp="1"/>
          </p:cNvSpPr>
          <p:nvPr>
            <p:ph type="title"/>
          </p:nvPr>
        </p:nvSpPr>
        <p:spPr>
          <a:xfrm>
            <a:off x="457200" y="571500"/>
            <a:ext cx="8229600" cy="571500"/>
          </a:xfrm>
        </p:spPr>
        <p:txBody>
          <a:bodyPr/>
          <a:lstStyle/>
          <a:p>
            <a:pPr algn="l"/>
            <a:r>
              <a:rPr lang="cs-CZ" sz="1200" smtClean="0"/>
              <a:t>Seřaď tato vyjmenovaná slova podle abecedy: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5715000" y="2428875"/>
            <a:ext cx="1714500" cy="55721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kobyla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3143250" y="2428875"/>
            <a:ext cx="1714500" cy="55721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obyčejný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4000500" y="1785938"/>
            <a:ext cx="1714500" cy="5572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dobytek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1214438" y="1928813"/>
            <a:ext cx="1714500" cy="5572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nábytek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00063" y="1071563"/>
            <a:ext cx="1714500" cy="5572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příbytek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6786563" y="1714500"/>
            <a:ext cx="1714500" cy="55721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byt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5143500" y="1000125"/>
            <a:ext cx="1714500" cy="55721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obyvatel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2786063" y="1071563"/>
            <a:ext cx="1714500" cy="5572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bydlit</a:t>
            </a: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500063" y="3286125"/>
            <a:ext cx="8215312" cy="158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71500" y="4286250"/>
            <a:ext cx="8143875" cy="1588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571500" y="5214938"/>
            <a:ext cx="8143875" cy="1587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571500" y="6143625"/>
            <a:ext cx="8143875" cy="1588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87"/>
          </a:xfrm>
        </p:spPr>
        <p:txBody>
          <a:bodyPr/>
          <a:lstStyle/>
          <a:p>
            <a:pPr algn="l"/>
            <a:r>
              <a:rPr lang="cs-CZ" sz="1200" smtClean="0"/>
              <a:t>Dopiš chybějící vyjmenovaná slova po ,,B“</a:t>
            </a:r>
          </a:p>
        </p:txBody>
      </p:sp>
      <p:sp>
        <p:nvSpPr>
          <p:cNvPr id="31747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49831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mtClean="0"/>
              <a:t>být,                    ,                      , byt,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                    , nábytek,                     ,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obyčejný,                    , bylina,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                    , býk, 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1214438" y="1071563"/>
            <a:ext cx="1785937" cy="714375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3357563" y="1071563"/>
            <a:ext cx="1785937" cy="714375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143125" y="3429000"/>
            <a:ext cx="1785938" cy="714375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3200" dirty="0"/>
          </a:p>
        </p:txBody>
      </p:sp>
      <p:sp>
        <p:nvSpPr>
          <p:cNvPr id="7" name="Zaoblený obdélník 6"/>
          <p:cNvSpPr/>
          <p:nvPr/>
        </p:nvSpPr>
        <p:spPr>
          <a:xfrm>
            <a:off x="4143375" y="2286000"/>
            <a:ext cx="1785938" cy="714375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3200" dirty="0"/>
          </a:p>
        </p:txBody>
      </p:sp>
      <p:sp>
        <p:nvSpPr>
          <p:cNvPr id="8" name="Zaoblený obdélník 7"/>
          <p:cNvSpPr/>
          <p:nvPr/>
        </p:nvSpPr>
        <p:spPr>
          <a:xfrm>
            <a:off x="571500" y="2214563"/>
            <a:ext cx="1785938" cy="714375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3200" dirty="0"/>
          </a:p>
        </p:txBody>
      </p:sp>
      <p:sp>
        <p:nvSpPr>
          <p:cNvPr id="9" name="Zaoblený obdélník 8"/>
          <p:cNvSpPr/>
          <p:nvPr/>
        </p:nvSpPr>
        <p:spPr>
          <a:xfrm>
            <a:off x="571500" y="4572000"/>
            <a:ext cx="1785938" cy="714375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3200" dirty="0"/>
          </a:p>
        </p:txBody>
      </p:sp>
      <p:sp>
        <p:nvSpPr>
          <p:cNvPr id="10" name="Zaoblený obdélník 9"/>
          <p:cNvSpPr/>
          <p:nvPr/>
        </p:nvSpPr>
        <p:spPr>
          <a:xfrm>
            <a:off x="3357563" y="4572000"/>
            <a:ext cx="1785937" cy="714375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Popis</a:t>
            </a:r>
          </a:p>
        </p:txBody>
      </p:sp>
      <p:sp>
        <p:nvSpPr>
          <p:cNvPr id="327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sz="1800" smtClean="0"/>
              <a:t>Prezentace je určená k osvojení vyjmenovaných slov BYSTRÝ, BYLINA, KOBYLA, BÝK,</a:t>
            </a:r>
          </a:p>
          <a:p>
            <a:pPr>
              <a:buFont typeface="Arial" charset="0"/>
              <a:buNone/>
            </a:pPr>
            <a:r>
              <a:rPr lang="cs-CZ" sz="1800" smtClean="0"/>
              <a:t>PŘIBYSLAV. 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První, druhé, třetí a páté cvičení – vpisování do rámečků kliknutím levým tlačítkem myši na rámeček a doplněním pomocí klávesnice.</a:t>
            </a:r>
          </a:p>
          <a:p>
            <a:pPr>
              <a:buFont typeface="Wingdings" pitchFamily="2" charset="2"/>
              <a:buChar char="v"/>
            </a:pPr>
            <a:r>
              <a:rPr lang="cs-CZ" sz="1800" smtClean="0"/>
              <a:t>Čtvrté cvičení – řazení zleva vybraných vyjmenovaných slov dle abecedy do rámečků přesouváním ,,modrých cedulek“ do prázdných rámečků. ,,Cedulky“ se přesouvají kliknutím levým tlačítkem myši do rohu kartičky a následně posunem myši se současným držením levého tlačítka.</a:t>
            </a:r>
          </a:p>
          <a:p>
            <a:pPr>
              <a:buFont typeface="Arial" charset="0"/>
              <a:buNone/>
            </a:pPr>
            <a:endParaRPr lang="cs-CZ" sz="1800" smtClean="0"/>
          </a:p>
          <a:p>
            <a:pPr>
              <a:buFont typeface="Wingdings" pitchFamily="2" charset="2"/>
              <a:buChar char="v"/>
            </a:pPr>
            <a:endParaRPr lang="cs-CZ" sz="1800" smtClean="0"/>
          </a:p>
          <a:p>
            <a:endParaRPr lang="cs-CZ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785813" y="1428750"/>
            <a:ext cx="7643812" cy="3214688"/>
          </a:xfrm>
        </p:spPr>
        <p:txBody>
          <a:bodyPr/>
          <a:lstStyle/>
          <a:p>
            <a:pPr>
              <a:buFont typeface="Arial" charset="0"/>
              <a:buNone/>
              <a:defRPr/>
            </a:pPr>
            <a:r>
              <a:rPr lang="cs-CZ" dirty="0" smtClean="0"/>
              <a:t> </a:t>
            </a:r>
            <a:r>
              <a:rPr lang="cs-CZ" sz="1200" dirty="0" smtClean="0"/>
              <a:t>Myšlenková mapa – dle návrhu autorky</a:t>
            </a:r>
          </a:p>
          <a:p>
            <a:pPr>
              <a:buFont typeface="Arial" charset="0"/>
              <a:buNone/>
              <a:defRPr/>
            </a:pPr>
            <a:r>
              <a:rPr lang="cs-CZ" sz="1200" smtClean="0"/>
              <a:t>   Snímky 2 , 3 - obrázky dle návrhu autorky</a:t>
            </a: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endParaRPr lang="cs-CZ" sz="1200" dirty="0" smtClean="0"/>
          </a:p>
          <a:p>
            <a:pPr>
              <a:buFont typeface="Arial" charset="0"/>
              <a:buNone/>
              <a:defRPr/>
            </a:pPr>
            <a:r>
              <a:rPr lang="cs-CZ" sz="1800" dirty="0" smtClean="0"/>
              <a:t>Autorem materiálu a všech jeho částí, není-li uvedeno jinak, je Mgr. Jitka Vlková.</a:t>
            </a: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sz="1200" i="1" dirty="0" smtClean="0">
              <a:latin typeface="+mj-lt"/>
            </a:endParaRPr>
          </a:p>
          <a:p>
            <a:pPr>
              <a:buFont typeface="Arial" charset="0"/>
              <a:buNone/>
              <a:defRPr/>
            </a:pPr>
            <a:endParaRPr lang="cs-CZ" dirty="0" smtClean="0"/>
          </a:p>
        </p:txBody>
      </p:sp>
      <p:pic>
        <p:nvPicPr>
          <p:cNvPr id="3379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38" y="4857750"/>
            <a:ext cx="597693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412</Words>
  <Application>Microsoft Office PowerPoint</Application>
  <PresentationFormat>Předvádění na obrazovce (4:3)</PresentationFormat>
  <Paragraphs>96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VYJMENOVANÁ  SLOVA</vt:lpstr>
      <vt:lpstr> BYSTRÝ, BYLINA </vt:lpstr>
      <vt:lpstr>  KOBYLA, BÝK, PŘIBYSLAV </vt:lpstr>
      <vt:lpstr>  Dokážeš doplnit tabulku? Označ tyto živočichy jedním slovem. </vt:lpstr>
      <vt:lpstr>Seřaď tato vyjmenovaná slova podle abecedy:</vt:lpstr>
      <vt:lpstr>Dopiš chybějící vyjmenovaná slova po ,,B“</vt:lpstr>
      <vt:lpstr>Popis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 SLOVA</dc:title>
  <dc:creator>pajkrtova</dc:creator>
  <cp:lastModifiedBy>pajkrtova</cp:lastModifiedBy>
  <cp:revision>3</cp:revision>
  <dcterms:created xsi:type="dcterms:W3CDTF">2012-01-11T10:23:04Z</dcterms:created>
  <dcterms:modified xsi:type="dcterms:W3CDTF">2012-02-22T09:38:42Z</dcterms:modified>
</cp:coreProperties>
</file>