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82" r:id="rId12"/>
    <p:sldId id="284" r:id="rId13"/>
    <p:sldId id="267" r:id="rId14"/>
    <p:sldId id="268" r:id="rId15"/>
    <p:sldId id="269" r:id="rId16"/>
    <p:sldId id="270" r:id="rId17"/>
    <p:sldId id="271" r:id="rId18"/>
    <p:sldId id="273" r:id="rId19"/>
    <p:sldId id="272" r:id="rId20"/>
    <p:sldId id="274" r:id="rId21"/>
    <p:sldId id="275" r:id="rId22"/>
    <p:sldId id="276" r:id="rId23"/>
    <p:sldId id="277" r:id="rId24"/>
    <p:sldId id="278" r:id="rId25"/>
    <p:sldId id="280" r:id="rId26"/>
    <p:sldId id="28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CC99"/>
    <a:srgbClr val="FF66FF"/>
    <a:srgbClr val="F11B6D"/>
    <a:srgbClr val="003300"/>
    <a:srgbClr val="BA2006"/>
    <a:srgbClr val="FFFFFF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hasCustomPrompt="1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>
            <a:lvl1pPr>
              <a:defRPr sz="3600" baseline="0"/>
            </a:lvl1pPr>
          </a:lstStyle>
          <a:p>
            <a:r>
              <a:rPr lang="cs-CZ" dirty="0" smtClean="0"/>
              <a:t>Kliknutím vložte název prezentace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 hasCustomPrompt="1"/>
          </p:nvPr>
        </p:nvSpPr>
        <p:spPr>
          <a:xfrm>
            <a:off x="683568" y="3886200"/>
            <a:ext cx="7776864" cy="1126976"/>
          </a:xfrm>
        </p:spPr>
        <p:txBody>
          <a:bodyPr>
            <a:normAutofit/>
          </a:bodyPr>
          <a:lstStyle>
            <a:lvl1pPr marL="0" indent="0" algn="ctr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vložte tematickou oblast</a:t>
            </a:r>
            <a:endParaRPr lang="cs-CZ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13" hasCustomPrompt="1"/>
          </p:nvPr>
        </p:nvSpPr>
        <p:spPr>
          <a:xfrm>
            <a:off x="0" y="6021288"/>
            <a:ext cx="5180926" cy="432048"/>
          </a:xfrm>
        </p:spPr>
        <p:txBody>
          <a:bodyPr>
            <a:noAutofit/>
          </a:bodyPr>
          <a:lstStyle>
            <a:lvl1pPr marL="0" indent="0">
              <a:buNone/>
              <a:defRPr sz="14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cs-CZ" dirty="0" smtClean="0"/>
              <a:t>Kliknutím  vložte kód přílohy – viz nápověda v informacích</a:t>
            </a:r>
            <a:endParaRPr lang="cs-CZ" dirty="0"/>
          </a:p>
        </p:txBody>
      </p:sp>
      <p:sp>
        <p:nvSpPr>
          <p:cNvPr id="18" name="TextovéPole 17"/>
          <p:cNvSpPr txBox="1"/>
          <p:nvPr userDrawn="1"/>
        </p:nvSpPr>
        <p:spPr>
          <a:xfrm>
            <a:off x="4572000" y="6021288"/>
            <a:ext cx="4572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kern="12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rPr>
              <a:t>Projekt: CZ.1.07/1.5.00/34.0859</a:t>
            </a:r>
            <a:endParaRPr lang="cs-CZ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920" y="1268760"/>
            <a:ext cx="3726160" cy="812303"/>
          </a:xfrm>
          <a:prstGeom prst="rect">
            <a:avLst/>
          </a:prstGeom>
        </p:spPr>
      </p:pic>
      <p:sp>
        <p:nvSpPr>
          <p:cNvPr id="22" name="Zástupný symbol pro text 21"/>
          <p:cNvSpPr>
            <a:spLocks noGrp="1"/>
          </p:cNvSpPr>
          <p:nvPr>
            <p:ph type="body" sz="quarter" idx="14" hasCustomPrompt="1"/>
          </p:nvPr>
        </p:nvSpPr>
        <p:spPr>
          <a:xfrm>
            <a:off x="2375756" y="5376050"/>
            <a:ext cx="4392488" cy="432486"/>
          </a:xfrm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cs-CZ" dirty="0" smtClean="0"/>
              <a:t>Kliknutím vložte autora</a:t>
            </a:r>
            <a:endParaRPr lang="cs-CZ" dirty="0"/>
          </a:p>
        </p:txBody>
      </p:sp>
      <p:sp>
        <p:nvSpPr>
          <p:cNvPr id="23" name="TextovéPole 22"/>
          <p:cNvSpPr txBox="1"/>
          <p:nvPr userDrawn="1"/>
        </p:nvSpPr>
        <p:spPr>
          <a:xfrm>
            <a:off x="4036504" y="5013176"/>
            <a:ext cx="1070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Autor: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3074" y="179509"/>
            <a:ext cx="1217852" cy="80121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12" Type="http://schemas.openxmlformats.org/officeDocument/2006/relationships/image" Target="../media/image25.pn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11" Type="http://schemas.openxmlformats.org/officeDocument/2006/relationships/image" Target="../media/image24.jpeg"/><Relationship Id="rId5" Type="http://schemas.openxmlformats.org/officeDocument/2006/relationships/image" Target="../media/image18.jpeg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wmf"/><Relationship Id="rId5" Type="http://schemas.openxmlformats.org/officeDocument/2006/relationships/image" Target="../media/image32.jpeg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7" Type="http://schemas.openxmlformats.org/officeDocument/2006/relationships/image" Target="../media/image44.wmf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wmf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wmf"/><Relationship Id="rId2" Type="http://schemas.openxmlformats.org/officeDocument/2006/relationships/image" Target="../media/image4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9.wmf"/><Relationship Id="rId5" Type="http://schemas.openxmlformats.org/officeDocument/2006/relationships/image" Target="../media/image48.wmf"/><Relationship Id="rId4" Type="http://schemas.openxmlformats.org/officeDocument/2006/relationships/image" Target="../media/image4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wmf"/><Relationship Id="rId3" Type="http://schemas.openxmlformats.org/officeDocument/2006/relationships/image" Target="../media/image51.wmf"/><Relationship Id="rId7" Type="http://schemas.openxmlformats.org/officeDocument/2006/relationships/image" Target="../media/image55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jpeg"/><Relationship Id="rId5" Type="http://schemas.openxmlformats.org/officeDocument/2006/relationships/image" Target="../media/image53.wmf"/><Relationship Id="rId4" Type="http://schemas.openxmlformats.org/officeDocument/2006/relationships/image" Target="../media/image52.wmf"/><Relationship Id="rId9" Type="http://schemas.openxmlformats.org/officeDocument/2006/relationships/image" Target="../media/image57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wmf"/><Relationship Id="rId3" Type="http://schemas.openxmlformats.org/officeDocument/2006/relationships/image" Target="../media/image59.jpeg"/><Relationship Id="rId7" Type="http://schemas.openxmlformats.org/officeDocument/2006/relationships/image" Target="../media/image55.jpeg"/><Relationship Id="rId2" Type="http://schemas.openxmlformats.org/officeDocument/2006/relationships/image" Target="../media/image5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wmf"/><Relationship Id="rId5" Type="http://schemas.openxmlformats.org/officeDocument/2006/relationships/image" Target="../media/image61.wmf"/><Relationship Id="rId10" Type="http://schemas.openxmlformats.org/officeDocument/2006/relationships/image" Target="../media/image64.jpeg"/><Relationship Id="rId4" Type="http://schemas.openxmlformats.org/officeDocument/2006/relationships/image" Target="../media/image60.jpeg"/><Relationship Id="rId9" Type="http://schemas.openxmlformats.org/officeDocument/2006/relationships/image" Target="../media/image6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3.wmf"/><Relationship Id="rId13" Type="http://schemas.openxmlformats.org/officeDocument/2006/relationships/image" Target="../media/image78.png"/><Relationship Id="rId18" Type="http://schemas.openxmlformats.org/officeDocument/2006/relationships/image" Target="../media/image83.wmf"/><Relationship Id="rId3" Type="http://schemas.openxmlformats.org/officeDocument/2006/relationships/image" Target="../media/image68.png"/><Relationship Id="rId7" Type="http://schemas.openxmlformats.org/officeDocument/2006/relationships/image" Target="../media/image72.wmf"/><Relationship Id="rId12" Type="http://schemas.openxmlformats.org/officeDocument/2006/relationships/image" Target="../media/image77.wmf"/><Relationship Id="rId17" Type="http://schemas.openxmlformats.org/officeDocument/2006/relationships/image" Target="../media/image82.wmf"/><Relationship Id="rId2" Type="http://schemas.openxmlformats.org/officeDocument/2006/relationships/image" Target="../media/image67.png"/><Relationship Id="rId16" Type="http://schemas.openxmlformats.org/officeDocument/2006/relationships/image" Target="../media/image81.png"/><Relationship Id="rId20" Type="http://schemas.openxmlformats.org/officeDocument/2006/relationships/image" Target="../media/image8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.jpeg"/><Relationship Id="rId11" Type="http://schemas.openxmlformats.org/officeDocument/2006/relationships/image" Target="../media/image76.wmf"/><Relationship Id="rId5" Type="http://schemas.openxmlformats.org/officeDocument/2006/relationships/image" Target="../media/image70.wmf"/><Relationship Id="rId15" Type="http://schemas.openxmlformats.org/officeDocument/2006/relationships/image" Target="../media/image80.jpeg"/><Relationship Id="rId10" Type="http://schemas.openxmlformats.org/officeDocument/2006/relationships/image" Target="../media/image75.wmf"/><Relationship Id="rId19" Type="http://schemas.openxmlformats.org/officeDocument/2006/relationships/image" Target="../media/image84.wmf"/><Relationship Id="rId4" Type="http://schemas.openxmlformats.org/officeDocument/2006/relationships/image" Target="../media/image69.wmf"/><Relationship Id="rId9" Type="http://schemas.openxmlformats.org/officeDocument/2006/relationships/image" Target="../media/image74.wmf"/><Relationship Id="rId14" Type="http://schemas.openxmlformats.org/officeDocument/2006/relationships/image" Target="../media/image79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2.wmf"/><Relationship Id="rId3" Type="http://schemas.openxmlformats.org/officeDocument/2006/relationships/image" Target="../media/image87.wmf"/><Relationship Id="rId7" Type="http://schemas.openxmlformats.org/officeDocument/2006/relationships/image" Target="../media/image91.wmf"/><Relationship Id="rId2" Type="http://schemas.openxmlformats.org/officeDocument/2006/relationships/image" Target="../media/image8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0.wmf"/><Relationship Id="rId5" Type="http://schemas.openxmlformats.org/officeDocument/2006/relationships/image" Target="../media/image89.wmf"/><Relationship Id="rId4" Type="http://schemas.openxmlformats.org/officeDocument/2006/relationships/image" Target="../media/image88.wmf"/><Relationship Id="rId9" Type="http://schemas.openxmlformats.org/officeDocument/2006/relationships/image" Target="../media/image9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jpeg"/><Relationship Id="rId7" Type="http://schemas.openxmlformats.org/officeDocument/2006/relationships/image" Target="../media/image99.png"/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8.png"/><Relationship Id="rId5" Type="http://schemas.openxmlformats.org/officeDocument/2006/relationships/image" Target="../media/image97.jpeg"/><Relationship Id="rId4" Type="http://schemas.openxmlformats.org/officeDocument/2006/relationships/image" Target="../media/image96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4.wmf"/><Relationship Id="rId5" Type="http://schemas.openxmlformats.org/officeDocument/2006/relationships/image" Target="../media/image103.wmf"/><Relationship Id="rId4" Type="http://schemas.openxmlformats.org/officeDocument/2006/relationships/image" Target="../media/image102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jpeg"/><Relationship Id="rId2" Type="http://schemas.openxmlformats.org/officeDocument/2006/relationships/image" Target="../media/image105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3.wmf"/><Relationship Id="rId3" Type="http://schemas.openxmlformats.org/officeDocument/2006/relationships/image" Target="../media/image108.jpeg"/><Relationship Id="rId7" Type="http://schemas.openxmlformats.org/officeDocument/2006/relationships/image" Target="../media/image112.wmf"/><Relationship Id="rId12" Type="http://schemas.openxmlformats.org/officeDocument/2006/relationships/image" Target="../media/image117.jpeg"/><Relationship Id="rId2" Type="http://schemas.openxmlformats.org/officeDocument/2006/relationships/image" Target="../media/image10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1.wmf"/><Relationship Id="rId11" Type="http://schemas.openxmlformats.org/officeDocument/2006/relationships/image" Target="../media/image116.jpeg"/><Relationship Id="rId5" Type="http://schemas.openxmlformats.org/officeDocument/2006/relationships/image" Target="../media/image110.jpeg"/><Relationship Id="rId10" Type="http://schemas.openxmlformats.org/officeDocument/2006/relationships/image" Target="../media/image115.jpeg"/><Relationship Id="rId4" Type="http://schemas.openxmlformats.org/officeDocument/2006/relationships/image" Target="../media/image109.wmf"/><Relationship Id="rId9" Type="http://schemas.openxmlformats.org/officeDocument/2006/relationships/image" Target="../media/image11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9.jpeg"/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6.png"/><Relationship Id="rId3" Type="http://schemas.openxmlformats.org/officeDocument/2006/relationships/image" Target="../media/image121.jpeg"/><Relationship Id="rId7" Type="http://schemas.openxmlformats.org/officeDocument/2006/relationships/image" Target="../media/image125.png"/><Relationship Id="rId2" Type="http://schemas.openxmlformats.org/officeDocument/2006/relationships/image" Target="../media/image1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4.png"/><Relationship Id="rId11" Type="http://schemas.openxmlformats.org/officeDocument/2006/relationships/image" Target="../media/image129.png"/><Relationship Id="rId5" Type="http://schemas.openxmlformats.org/officeDocument/2006/relationships/image" Target="../media/image123.wmf"/><Relationship Id="rId10" Type="http://schemas.openxmlformats.org/officeDocument/2006/relationships/image" Target="../media/image128.wmf"/><Relationship Id="rId4" Type="http://schemas.openxmlformats.org/officeDocument/2006/relationships/image" Target="../media/image122.wmf"/><Relationship Id="rId9" Type="http://schemas.openxmlformats.org/officeDocument/2006/relationships/image" Target="../media/image127.wm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6.wmf"/><Relationship Id="rId3" Type="http://schemas.openxmlformats.org/officeDocument/2006/relationships/image" Target="../media/image131.jpeg"/><Relationship Id="rId7" Type="http://schemas.openxmlformats.org/officeDocument/2006/relationships/image" Target="../media/image135.wmf"/><Relationship Id="rId12" Type="http://schemas.openxmlformats.org/officeDocument/2006/relationships/image" Target="../media/image140.wmf"/><Relationship Id="rId2" Type="http://schemas.openxmlformats.org/officeDocument/2006/relationships/image" Target="../media/image13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4.wmf"/><Relationship Id="rId11" Type="http://schemas.openxmlformats.org/officeDocument/2006/relationships/image" Target="../media/image139.wmf"/><Relationship Id="rId5" Type="http://schemas.openxmlformats.org/officeDocument/2006/relationships/image" Target="../media/image133.wmf"/><Relationship Id="rId10" Type="http://schemas.openxmlformats.org/officeDocument/2006/relationships/image" Target="../media/image138.wmf"/><Relationship Id="rId4" Type="http://schemas.openxmlformats.org/officeDocument/2006/relationships/image" Target="../media/image132.jpeg"/><Relationship Id="rId9" Type="http://schemas.openxmlformats.org/officeDocument/2006/relationships/image" Target="../media/image137.w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idge-online.cz/aitom/upload/maturita/karty/05_food.pdf" TargetMode="External"/><Relationship Id="rId2" Type="http://schemas.openxmlformats.org/officeDocument/2006/relationships/hyperlink" Target="http://www.bridge-online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ridge-online.cz/aitom/upload/maturita/karty/04_shopping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Shopping</a:t>
            </a:r>
            <a:r>
              <a:rPr lang="cs-CZ" b="1" dirty="0" smtClean="0"/>
              <a:t>, </a:t>
            </a:r>
            <a:r>
              <a:rPr lang="cs-CZ" b="1" dirty="0" err="1" smtClean="0"/>
              <a:t>Food</a:t>
            </a:r>
            <a:r>
              <a:rPr lang="cs-CZ" b="1" dirty="0" smtClean="0"/>
              <a:t> </a:t>
            </a:r>
            <a:r>
              <a:rPr lang="cs-CZ" b="1" dirty="0" err="1" smtClean="0"/>
              <a:t>and</a:t>
            </a:r>
            <a:r>
              <a:rPr lang="cs-CZ" b="1" dirty="0" smtClean="0"/>
              <a:t> </a:t>
            </a:r>
            <a:r>
              <a:rPr lang="cs-CZ" b="1" dirty="0" err="1" smtClean="0"/>
              <a:t>Services</a:t>
            </a:r>
            <a:endParaRPr lang="cs-CZ" b="1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Topics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New Maturita </a:t>
            </a:r>
            <a:r>
              <a:rPr lang="cs-CZ" dirty="0" err="1" smtClean="0"/>
              <a:t>Exam</a:t>
            </a: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VY_32_INOVACE_43-09_VP_</a:t>
            </a:r>
            <a:r>
              <a:rPr lang="cs-CZ" dirty="0" err="1" smtClean="0"/>
              <a:t>Shopping</a:t>
            </a:r>
            <a:r>
              <a:rPr lang="cs-CZ" dirty="0" smtClean="0"/>
              <a:t>_</a:t>
            </a:r>
            <a:r>
              <a:rPr lang="cs-CZ" dirty="0" err="1" smtClean="0"/>
              <a:t>Food</a:t>
            </a:r>
            <a:r>
              <a:rPr lang="cs-CZ" dirty="0" smtClean="0"/>
              <a:t>_</a:t>
            </a:r>
            <a:r>
              <a:rPr lang="cs-CZ" dirty="0" err="1" smtClean="0"/>
              <a:t>and</a:t>
            </a:r>
            <a:r>
              <a:rPr lang="cs-CZ" dirty="0" smtClean="0"/>
              <a:t>_</a:t>
            </a:r>
            <a:r>
              <a:rPr lang="cs-CZ" dirty="0" err="1" smtClean="0"/>
              <a:t>Services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cs-CZ" dirty="0" smtClean="0"/>
              <a:t>Mgr. Veronika Richterová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024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Types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of</a:t>
            </a:r>
            <a:r>
              <a:rPr lang="cs-CZ" b="1" u="sng" dirty="0" smtClean="0"/>
              <a:t> </a:t>
            </a:r>
            <a:r>
              <a:rPr lang="cs-CZ" b="1" u="sng" dirty="0" err="1"/>
              <a:t>S</a:t>
            </a:r>
            <a:r>
              <a:rPr lang="cs-CZ" b="1" u="sng" dirty="0" err="1" smtClean="0"/>
              <a:t>hops</a:t>
            </a:r>
            <a:endParaRPr lang="cs-CZ" b="1" u="sng" dirty="0"/>
          </a:p>
        </p:txBody>
      </p:sp>
      <p:pic>
        <p:nvPicPr>
          <p:cNvPr id="1027" name="Picture 3" descr="C:\Users\Jirka\AppData\Local\Microsoft\Windows\Temporary Internet Files\Content.IE5\FXSV0B40\MC900233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836712"/>
            <a:ext cx="1296144" cy="1472735"/>
          </a:xfrm>
          <a:prstGeom prst="rect">
            <a:avLst/>
          </a:prstGeom>
          <a:noFill/>
        </p:spPr>
      </p:pic>
      <p:pic>
        <p:nvPicPr>
          <p:cNvPr id="1028" name="Picture 4" descr="C:\Users\Jirka\AppData\Local\Microsoft\Windows\Temporary Internet Files\Content.IE5\10G6IFUN\MC90023782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836713"/>
            <a:ext cx="2016224" cy="1440160"/>
          </a:xfrm>
          <a:prstGeom prst="rect">
            <a:avLst/>
          </a:prstGeom>
          <a:noFill/>
        </p:spPr>
      </p:pic>
      <p:pic>
        <p:nvPicPr>
          <p:cNvPr id="1032" name="Picture 8" descr="C:\Users\Jirka\AppData\Local\Microsoft\Windows\Temporary Internet Files\Content.IE5\FXSV0B40\MC9002382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3223448"/>
            <a:ext cx="1512168" cy="1573956"/>
          </a:xfrm>
          <a:prstGeom prst="rect">
            <a:avLst/>
          </a:prstGeom>
          <a:noFill/>
        </p:spPr>
      </p:pic>
      <p:pic>
        <p:nvPicPr>
          <p:cNvPr id="1033" name="Picture 9" descr="C:\Users\Jirka\AppData\Local\Microsoft\Windows\Temporary Internet Files\Content.IE5\NOYXYRP2\MP90018516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980728"/>
            <a:ext cx="1937628" cy="1354072"/>
          </a:xfrm>
          <a:prstGeom prst="rect">
            <a:avLst/>
          </a:prstGeom>
          <a:noFill/>
        </p:spPr>
      </p:pic>
      <p:pic>
        <p:nvPicPr>
          <p:cNvPr id="1035" name="Picture 11" descr="C:\Users\Jirka\AppData\Local\Microsoft\Windows\Temporary Internet Files\Content.IE5\RFHPYBEQ\MC90022899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3140968"/>
            <a:ext cx="1440160" cy="1738916"/>
          </a:xfrm>
          <a:prstGeom prst="rect">
            <a:avLst/>
          </a:prstGeom>
          <a:noFill/>
        </p:spPr>
      </p:pic>
      <p:pic>
        <p:nvPicPr>
          <p:cNvPr id="1036" name="Picture 12" descr="C:\Users\Jirka\AppData\Local\Microsoft\Windows\Temporary Internet Files\Content.IE5\FXSV0B40\MC90001444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3356992"/>
            <a:ext cx="1800200" cy="1495729"/>
          </a:xfrm>
          <a:prstGeom prst="rect">
            <a:avLst/>
          </a:prstGeom>
          <a:noFill/>
        </p:spPr>
      </p:pic>
      <p:sp>
        <p:nvSpPr>
          <p:cNvPr id="16" name="Elipsa 15"/>
          <p:cNvSpPr/>
          <p:nvPr/>
        </p:nvSpPr>
        <p:spPr>
          <a:xfrm>
            <a:off x="323528" y="5229200"/>
            <a:ext cx="1872208" cy="72008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BUTCHER‘S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1907704" y="5949280"/>
            <a:ext cx="1728192" cy="72008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FLORIST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915816" y="5157192"/>
            <a:ext cx="1800200" cy="72008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BOOKSHOP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572000" y="5877272"/>
            <a:ext cx="1728192" cy="72008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BAKER‘S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5796136" y="5085184"/>
            <a:ext cx="2808312" cy="72008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GREENGROCER‘S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7092280" y="5877272"/>
            <a:ext cx="1728192" cy="720080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CHEMIST‘S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1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1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1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91 -0.03356 C -4.44444E-6 -0.04167 0.00122 -0.0456 0.00469 -0.05255 C 0.00712 -0.06296 0.01459 -0.07338 0.02049 -0.08125 C 0.02223 -0.08796 0.02362 -0.09329 0.02761 -0.09838 C 0.03629 -0.12222 0.05625 -0.13588 0.07032 -0.15347 C 0.07327 -0.16481 0.0698 -0.15463 0.079 -0.16505 C 0.08438 -0.17106 0.08959 -0.18194 0.09323 -0.18981 C 0.09966 -0.2044 0.10296 -0.21921 0.10608 -0.23542 C 0.10886 -0.25069 0.11389 -0.2662 0.11754 -0.28125 C 0.11858 -0.29259 0.11928 -0.30301 0.12188 -0.31366 C 0.12153 -0.32639 0.12622 -0.3831 0.11181 -0.40116 C 0.10869 -0.41366 0.10452 -0.42245 0.09757 -0.43171 C 0.09167 -0.44792 0.09844 -0.43264 0.09028 -0.44305 C 0.08351 -0.45208 0.08907 -0.44977 0.08021 -0.45648 C 0.06684 -0.46667 0.05434 -0.4713 0.04046 -0.47917 C 0.03351 -0.4831 0.02882 -0.48796 0.02188 -0.49074 C 0.01893 -0.4919 0.01337 -0.49444 0.01337 -0.49421 C -0.03697 -0.49352 -0.06059 -0.49421 -0.10104 -0.48889 C -0.11041 -0.48356 -0.12083 -0.47986 -0.1309 -0.47731 C -0.13506 -0.47361 -0.14045 -0.46991 -0.14531 -0.46782 C -0.14913 -0.4662 -0.15677 -0.46412 -0.15677 -0.46389 C -0.16597 -0.45093 -0.18906 -0.45046 -0.20104 -0.44884 C -0.24722 -0.44954 -0.2934 -0.44907 -0.33958 -0.45069 C -0.36441 -0.45162 -0.34635 -0.45324 -0.35816 -0.45648 C -0.37256 -0.46042 -0.38784 -0.46273 -0.40243 -0.46597 C -0.41076 -0.47037 -0.41944 -0.47361 -0.42812 -0.47731 C -0.43802 -0.4868 -0.44496 -0.49398 -0.45677 -0.49838 C -0.46041 -0.49977 -0.46441 -0.50046 -0.46805 -0.50208 C -0.46944 -0.50278 -0.47239 -0.50393 -0.47239 -0.5037 " pathEditMode="relative" rAng="0" ptsTypes="ffffffffffffffffffffffffffff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500" y="-2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1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1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1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1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2.96296E-6 C 0.00868 -0.00278 0.0158 -0.00579 0.02431 -0.00949 C 0.02952 -0.01158 0.0349 -0.01204 0.03993 -0.01528 C 0.0448 -0.01829 0.04618 -0.02246 0.05139 -0.02477 C 0.05434 -0.03079 0.05764 -0.0331 0.06146 -0.03797 C 0.06476 -0.05209 0.06355 -0.0456 0.06563 -0.05718 C 0.06823 -0.09236 0.07431 -0.12662 0.07709 -0.16181 C 0.07587 -0.21852 0.07934 -0.28148 0.06424 -0.33704 C 0.05886 -0.35695 0.05382 -0.37037 0.04566 -0.38866 C 0.0441 -0.39236 0.04323 -0.39676 0.04132 -0.4 C 0.03889 -0.40417 0.03282 -0.41134 0.03282 -0.41134 C 0.02987 -0.42338 0.02014 -0.43403 0.01285 -0.4419 C 0.00695 -0.44838 0.0007 -0.45185 -0.00574 -0.45718 C -0.0099 -0.46065 -0.00764 -0.46204 -0.01285 -0.46482 C -0.01511 -0.46597 -0.01771 -0.46574 -0.01997 -0.46667 C -0.02136 -0.46736 -0.03716 -0.4757 -0.04011 -0.47616 C -0.05626 -0.47847 -0.04862 -0.47709 -0.06285 -0.48009 C -0.10643 -0.47894 -0.13612 -0.47639 -0.1757 -0.47246 C -0.18369 -0.46945 -0.18108 -0.47014 -0.1915 -0.46852 C -0.20001 -0.46713 -0.21719 -0.46482 -0.21719 -0.46482 C -0.23247 -0.46042 -0.24497 -0.46019 -0.26146 -0.45903 C -0.27275 -0.45417 -0.28386 -0.45463 -0.29584 -0.45324 C -0.30851 -0.45162 -0.32049 -0.44607 -0.33299 -0.44375 C -0.33438 -0.44306 -0.33577 -0.44213 -0.33716 -0.4419 C -0.34098 -0.44097 -0.3448 -0.44121 -0.34862 -0.44005 C -0.35296 -0.43866 -0.35712 -0.43611 -0.36146 -0.43426 C -0.36285 -0.43357 -0.3658 -0.43241 -0.3658 -0.43241 C -0.37205 -0.4331 -0.3783 -0.43287 -0.38438 -0.43426 C -0.38646 -0.43472 -0.3882 -0.43704 -0.39011 -0.43797 C -0.39202 -0.43889 -0.39584 -0.44005 -0.39584 -0.44005 " pathEditMode="relative" ptsTypes="fffffffffffffffffffffffffffffA"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1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1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1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-0.06135 C -0.01354 -0.06528 -0.02534 -0.07061 -0.03732 -0.07454 C -0.03993 -0.07824 -0.04184 -0.08264 -0.04444 -0.08611 C -0.05156 -0.09561 -0.06076 -0.10232 -0.06736 -0.11274 C -0.07118 -0.11875 -0.07135 -0.12385 -0.07586 -0.12986 C -0.0776 -0.13681 -0.08003 -0.1426 -0.08298 -0.14885 C -0.08454 -0.16528 -0.08732 -0.18519 -0.09305 -0.20024 C -0.09531 -0.23149 -0.10225 -0.27524 -0.09149 -0.30324 C -0.08698 -0.33079 -0.08073 -0.36412 -0.07014 -0.38889 C -0.05902 -0.41505 -0.07291 -0.3757 -0.06163 -0.40602 C -0.05382 -0.42662 -0.04461 -0.44236 -0.02725 -0.44977 C -0.02083 -0.45556 -0.01354 -0.45903 -0.0059 -0.46135 C 0.07223 -0.45996 0.11181 -0.46204 0.17986 -0.44213 C 0.18907 -0.43611 0.19844 -0.43357 0.20851 -0.43079 C 0.22865 -0.41875 0.25052 -0.41574 0.27136 -0.40602 C 0.30209 -0.39167 0.33421 -0.3794 0.36563 -0.36783 C 0.38507 -0.36065 0.40348 -0.34861 0.42275 -0.34121 C 0.44445 -0.33287 0.46684 -0.32755 0.48837 -0.31852 C 0.50243 -0.31274 0.51493 -0.30695 0.52986 -0.3051 C 0.59705 -0.28334 0.67448 -0.26829 0.73698 -0.3088 C 0.74132 -0.31736 0.74358 -0.32662 0.74705 -0.33565 C 0.74809 -0.34144 0.75018 -0.34699 0.75122 -0.35278 C 0.75296 -0.3625 0.7533 -0.37176 0.75556 -0.38125 C 0.75539 -0.38264 0.75452 -0.40579 0.75278 -0.41181 C 0.74827 -0.42755 0.7323 -0.43889 0.72136 -0.44422 C 0.71459 -0.44352 0.70764 -0.44491 0.70122 -0.44213 C 0.6974 -0.44051 0.69705 -0.425 0.69705 -0.4213 " pathEditMode="relative" rAng="0" ptsTypes="ffffffffffffffffffffffffffA">
                                      <p:cBhvr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813" y="-20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1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1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1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1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441 0.0125 C 0.10243 0.01181 0.14219 0.02338 0.17864 0.0088 C 0.18246 0.00718 0.1842 0.00208 0.18715 -0.00069 C 0.19323 -0.00671 0.19792 -0.01018 0.20295 -0.01782 C 0.20833 -0.02592 0.21458 -0.02963 0.22014 -0.03704 C 0.23368 -0.05509 0.24566 -0.07616 0.25295 -0.09977 C 0.25347 -0.10347 0.25434 -0.10717 0.25434 -0.11111 C 0.25434 -0.17639 0.25798 -0.20046 0.24583 -0.25023 C 0.24288 -0.26273 0.24132 -0.27662 0.23437 -0.28657 C 0.22882 -0.3081 0.22465 -0.31643 0.21441 -0.33403 C 0.20156 -0.35625 0.19722 -0.36875 0.17726 -0.37986 C 0.17101 -0.38773 0.17847 -0.37986 0.16719 -0.38542 C 0.16024 -0.38889 0.15347 -0.39514 0.14583 -0.39699 C 0.13785 -0.39884 0.12257 -0.4 0.1158 -0.40069 C 0.10816 -0.40764 0.10243 -0.40648 0.09288 -0.40833 C 0.07951 -0.41088 0.06649 -0.41412 0.05295 -0.41597 C 0.02482 -0.41528 -0.0033 -0.41528 -0.03143 -0.41412 C -0.03768 -0.41389 -0.05417 -0.40023 -0.06129 -0.39699 C -0.06563 -0.3912 -0.07188 -0.38819 -0.07708 -0.38356 C -0.08906 -0.37268 -0.10035 -0.35926 -0.11424 -0.35324 C -0.11927 -0.34606 -0.13108 -0.34004 -0.13854 -0.33981 C -0.19705 -0.33866 -0.25573 -0.33866 -0.31424 -0.33796 C -0.33004 -0.33217 -0.30504 -0.34097 -0.33281 -0.33403 C -0.34948 -0.32986 -0.36649 -0.32338 -0.38143 -0.31319 C -0.38854 -0.30833 -0.38941 -0.31389 -0.39705 -0.29977 C -0.40399 -0.2868 -0.40938 -0.27454 -0.41424 -0.25972 C -0.41649 -0.25278 -0.41667 -0.24699 -0.41997 -0.24074 C -0.4191 -0.2037 -0.41754 -0.18518 -0.41424 -0.15324 C -0.41493 -0.11481 -0.40972 -0.06389 -0.43281 -0.0331 C -0.43472 -0.025 -0.43715 -0.02361 -0.44132 -0.01782 C -0.44757 -0.00926 -0.45243 0.00093 -0.46129 0.00486 C -0.4684 0.01134 -0.47379 0.01181 -0.48281 0.01458 C -0.48524 0.01528 -0.4875 0.01736 -0.48993 0.01829 C -0.50261 0.02246 -0.51545 0.02454 -0.52847 0.02593 C -0.53906 0.02871 -0.54948 0.03009 -0.5599 0.03357 C -0.56094 0.03542 -0.56129 0.0382 -0.56285 0.03935 C -0.56493 0.04097 -0.56997 0.04121 -0.56997 0.04144 " pathEditMode="relative" rAng="0" ptsTypes="ffffffffffffffffffffffffffffffffffffA">
                                      <p:cBhvr>
                                        <p:cTn id="7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049" y="-1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1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9" dur="1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0" dur="1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1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11111E-6 C -0.00711 -0.00186 -0.01146 -0.00579 -0.01858 -0.00764 C -0.02813 -0.01598 -0.03993 -0.01505 -0.04861 -0.02662 C -0.05 -0.02848 -0.05174 -0.03033 -0.05295 -0.03241 C -0.05556 -0.03658 -0.06007 -0.04561 -0.06007 -0.04561 C -0.06354 -0.06019 -0.06979 -0.07292 -0.07292 -0.0875 C -0.08021 -0.12084 -0.08438 -0.15602 -0.09149 -0.18866 C -0.09688 -0.23959 -0.0934 -0.28102 -0.09149 -0.33704 C -0.09097 -0.34977 -0.08663 -0.36019 -0.08281 -0.37153 C -0.0625 -0.43172 -0.03629 -0.45463 0.00713 -0.4838 C 0.0231 -0.49445 0.03803 -0.50486 0.05574 -0.50857 C 0.06963 -0.51459 0.08421 -0.51598 0.09862 -0.51806 C 0.12327 -0.52639 0.15053 -0.52616 0.1757 -0.52755 C 0.20175 -0.53241 0.23577 -0.53449 0.26147 -0.51991 C 0.27067 -0.51482 0.27918 -0.50718 0.28855 -0.50278 C 0.29515 -0.4963 0.30088 -0.48889 0.30713 -0.48195 C 0.3139 -0.47431 0.31893 -0.47084 0.32431 -0.46274 C 0.32883 -0.45579 0.33213 -0.44815 0.33716 -0.4419 C 0.34984 -0.40695 0.35504 -0.3676 0.35852 -0.3294 C 0.35782 -0.30649 0.35991 -0.2176 0.34289 -0.18658 C 0.33855 -0.16968 0.34185 -0.17755 0.33004 -0.16181 C 0.32866 -0.15996 0.3257 -0.15625 0.3257 -0.15625 C 0.31893 -0.13334 0.29306 -0.10649 0.2757 -0.09908 C 0.27431 -0.09769 0.27293 -0.09607 0.27136 -0.09514 C 0.26859 -0.09352 0.26286 -0.09144 0.26286 -0.09144 C 0.22866 -0.09283 0.22779 -0.09236 0.20435 -0.09723 C 0.19636 -0.1007 0.19116 -0.10486 0.18282 -0.10672 C 0.179 -0.11436 0.18004 -0.10996 0.18004 -0.11991 " pathEditMode="relative" ptsTypes="fffffffffffffffffffffffffffA">
                                      <p:cBhvr>
                                        <p:cTn id="9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1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5" dur="1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6" dur="1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1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9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59259E-6 C -0.02135 -0.00231 -0.03732 -0.00602 -0.05277 -0.02662 C -0.05538 -0.03657 -0.05364 -0.03102 -0.05989 -0.04375 C -0.06093 -0.0456 -0.0618 -0.04768 -0.06284 -0.04954 C -0.06371 -0.05139 -0.06562 -0.05532 -0.06562 -0.05532 C -0.06927 -0.07292 -0.07743 -0.08819 -0.08281 -0.10486 C -0.08524 -0.12523 -0.08819 -0.1456 -0.09149 -0.16574 C -0.08958 -0.20532 -0.08941 -0.23102 -0.07847 -0.26481 C -0.07691 -0.27801 -0.07274 -0.28542 -0.06857 -0.29745 C -0.06475 -0.30833 -0.06197 -0.3206 -0.0585 -0.33148 C -0.05329 -0.34792 -0.04513 -0.3618 -0.03854 -0.37708 C -0.02066 -0.41759 -0.05381 -0.34954 -0.0243 -0.40393 C -0.0125 -0.42569 -0.00277 -0.45069 0.01285 -0.46852 C 0.02709 -0.48449 0.03924 -0.49468 0.05434 -0.50856 C 0.05886 -0.51273 0.06233 -0.51852 0.06719 -0.52199 C 0.07778 -0.5294 0.08907 -0.53472 0.1 -0.54097 C 0.15157 -0.57083 0.11737 -0.56042 0.16424 -0.56944 C 0.17796 -0.58102 0.17934 -0.57778 0.19289 -0.58472 C 0.20591 -0.59143 0.21615 -0.60116 0.23004 -0.60393 C 0.23855 -0.60764 0.24844 -0.61227 0.25712 -0.61343 C 0.26667 -0.61458 0.28577 -0.61713 0.28577 -0.61713 C 0.45816 -0.61227 0.36875 -0.6206 0.44566 -0.60185 C 0.45903 -0.58495 0.46754 -0.5625 0.4757 -0.54097 C 0.48143 -0.52593 0.48698 -0.51505 0.49011 -0.49907 C 0.49271 -0.48565 0.49341 -0.47245 0.49566 -0.45903 C 0.49671 -0.45324 0.5 -0.4419 0.5 -0.4419 C 0.50191 -0.41065 0.50591 -0.37917 0.51146 -0.34861 C 0.51268 -0.33194 0.51424 -0.3169 0.51719 -0.30116 C 0.51806 -0.28287 0.51789 -0.26343 0.52153 -0.24583 C 0.52101 -0.18981 0.5323 -0.13032 0.51719 -0.07801 C 0.51146 -0.05856 0.51684 -0.08588 0.51146 -0.05903 C 0.50764 -0.03935 0.50157 -0.0213 0.48855 -0.00972 C 0.48091 -0.00278 0.45313 -0.00417 0.45 -0.00393 C 0.44098 0.00023 0.45105 -0.00417 0.43855 -2.59259E-6 C 0.43716 0.00023 0.43438 0.00185 0.43438 0.00185 " pathEditMode="relative" ptsTypes="ffffffffffffffffffffffffffffffffffA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irka\AppData\Local\Microsoft\Windows\Temporary Internet Files\Content.IE5\RFHPYBEQ\MC90005826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420888"/>
            <a:ext cx="1423408" cy="792088"/>
          </a:xfrm>
          <a:prstGeom prst="rect">
            <a:avLst/>
          </a:prstGeom>
          <a:noFill/>
        </p:spPr>
      </p:pic>
      <p:pic>
        <p:nvPicPr>
          <p:cNvPr id="2051" name="Picture 3" descr="C:\Users\Jirka\AppData\Local\Microsoft\Windows\Temporary Internet Files\Content.IE5\NOYXYRP2\MP90043063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4509120"/>
            <a:ext cx="1196752" cy="908720"/>
          </a:xfrm>
          <a:prstGeom prst="rect">
            <a:avLst/>
          </a:prstGeom>
          <a:noFill/>
        </p:spPr>
      </p:pic>
      <p:pic>
        <p:nvPicPr>
          <p:cNvPr id="2052" name="Picture 4" descr="C:\Users\Jirka\AppData\Local\Microsoft\Windows\Temporary Internet Files\Content.IE5\RFHPYBEQ\MC9001977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429000"/>
            <a:ext cx="1324654" cy="843804"/>
          </a:xfrm>
          <a:prstGeom prst="rect">
            <a:avLst/>
          </a:prstGeom>
          <a:noFill/>
        </p:spPr>
      </p:pic>
      <p:pic>
        <p:nvPicPr>
          <p:cNvPr id="2053" name="Picture 5" descr="C:\Users\Jirka\AppData\Local\Microsoft\Windows\Temporary Internet Files\Content.IE5\10G6IFUN\MP90040022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0"/>
            <a:ext cx="1549946" cy="1080120"/>
          </a:xfrm>
          <a:prstGeom prst="rect">
            <a:avLst/>
          </a:prstGeom>
          <a:noFill/>
        </p:spPr>
      </p:pic>
      <p:pic>
        <p:nvPicPr>
          <p:cNvPr id="2055" name="Picture 7" descr="C:\Users\Jirka\AppData\Local\Microsoft\Windows\Temporary Internet Files\Content.IE5\NOYXYRP2\MC90033168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1124744"/>
            <a:ext cx="1383456" cy="1169996"/>
          </a:xfrm>
          <a:prstGeom prst="rect">
            <a:avLst/>
          </a:prstGeom>
          <a:noFill/>
        </p:spPr>
      </p:pic>
      <p:pic>
        <p:nvPicPr>
          <p:cNvPr id="2056" name="Picture 8" descr="C:\Users\Jirka\AppData\Local\Microsoft\Windows\Temporary Internet Files\Content.IE5\RFHPYBEQ\MC900056502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5589240"/>
            <a:ext cx="1440160" cy="1008112"/>
          </a:xfrm>
          <a:prstGeom prst="rect">
            <a:avLst/>
          </a:prstGeom>
          <a:noFill/>
        </p:spPr>
      </p:pic>
      <p:sp>
        <p:nvSpPr>
          <p:cNvPr id="16" name="Elipsa 15"/>
          <p:cNvSpPr/>
          <p:nvPr/>
        </p:nvSpPr>
        <p:spPr>
          <a:xfrm>
            <a:off x="6300192" y="0"/>
            <a:ext cx="2555776" cy="100811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SHOE SHOP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300192" y="1196752"/>
            <a:ext cx="2555776" cy="100811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MUSIC SHOP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6300192" y="2348880"/>
            <a:ext cx="2555776" cy="100811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FASHION BOUTIQUE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300192" y="3501008"/>
            <a:ext cx="2555776" cy="100811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NEWSAGENT‘S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300192" y="4581128"/>
            <a:ext cx="2555776" cy="100811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100" b="1" dirty="0" smtClean="0">
                <a:solidFill>
                  <a:schemeClr val="tx1"/>
                </a:solidFill>
              </a:rPr>
              <a:t>DELICATESSEN</a:t>
            </a:r>
            <a:endParaRPr lang="cs-CZ" sz="2100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300192" y="5661248"/>
            <a:ext cx="2555776" cy="1008112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STATIONER‘S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1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2378 -0.00625 0.004 0.00046 -0.05416 -0.00393 C -0.06007 -0.0044 -0.06666 -0.00995 -0.07274 -0.01134 C -0.08576 -0.01852 -0.10139 -0.025 -0.11284 -0.03611 C -0.11944 -0.04236 -0.12465 -0.05116 -0.13142 -0.05718 C -0.14236 -0.0875 -0.16215 -0.11134 -0.18281 -0.12963 C -0.19184 -0.13773 -0.19982 -0.14861 -0.20989 -0.1544 C -0.21614 -0.15787 -0.22326 -0.1588 -0.22986 -0.15995 C -0.27274 -0.15926 -0.33368 -0.16389 -0.37986 -0.14861 C -0.37934 -0.14676 -0.37951 -0.14421 -0.37847 -0.14282 C -0.37743 -0.14143 -0.3743 -0.14097 -0.3743 -0.14097 " pathEditMode="relative" ptsTypes="ffffffffffA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1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1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1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3.33333E-6 C -0.01702 -0.00139 -0.03646 -0.0037 -0.05296 -0.01134 C -0.06528 -0.01713 -0.07587 -0.02593 -0.08855 -0.03056 C -0.09879 -0.03866 -0.11129 -0.04745 -0.11997 -0.05903 C -0.12674 -0.06806 -0.12796 -0.08102 -0.13438 -0.08958 C -0.13924 -0.11644 -0.14671 -0.14213 -0.15001 -0.16945 C -0.15226 -0.20857 -0.15417 -0.24074 -0.15001 -0.27986 C -0.14862 -0.29306 -0.14862 -0.30671 -0.14289 -0.31806 C -0.1415 -0.34074 -0.13994 -0.36412 -0.14428 -0.38657 C -0.14757 -0.40347 -0.15417 -0.40903 -0.16007 -0.42292 C -0.16251 -0.4287 -0.16494 -0.43519 -0.16858 -0.44005 C -0.17379 -0.44699 -0.1823 -0.44722 -0.18855 -0.45139 C -0.20174 -0.46042 -0.21546 -0.46829 -0.23004 -0.47245 C -0.23646 -0.47801 -0.24271 -0.48056 -0.25001 -0.4838 C -0.25591 -0.4912 -0.26459 -0.49213 -0.27153 -0.49722 C -0.27778 -0.50185 -0.28195 -0.50741 -0.28855 -0.51042 C -0.29219 -0.51412 -0.29636 -0.5162 -0.30001 -0.51991 C -0.30261 -0.52269 -0.30452 -0.52662 -0.30712 -0.5294 C -0.30903 -0.53125 -0.31094 -0.53333 -0.31285 -0.53519 C -0.32744 -0.54884 -0.34237 -0.55903 -0.35296 -0.57894 C -0.3566 -0.59398 -0.35886 -0.61945 -0.37153 -0.62477 C -0.37535 -0.62454 -0.39376 -0.62732 -0.40001 -0.61898 " pathEditMode="relative" ptsTypes="fffffffffffffffffffffA">
                                      <p:cBhvr>
                                        <p:cTn id="3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9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7.40741E-6 C -0.02448 -0.03265 -0.05955 -0.0676 -0.09427 -0.0764 C -0.10677 -0.07964 -0.13299 -0.07964 -0.14011 -0.0801 C -0.14375 -0.08172 -0.14792 -0.08172 -0.15157 -0.0838 C -0.15625 -0.08658 -0.1599 -0.09191 -0.16441 -0.09538 C -0.16962 -0.10394 -0.17639 -0.10973 -0.18143 -0.11829 C -0.18542 -0.12524 -0.18802 -0.13357 -0.1915 -0.14098 C -0.19375 -0.14584 -0.19532 -0.15116 -0.19723 -0.15626 C -0.19809 -0.1588 -0.2 -0.1639 -0.2 -0.1639 C -0.20157 -0.17709 -0.20417 -0.18913 -0.21007 -0.20001 C -0.21181 -0.21228 -0.21476 -0.21274 -0.21858 -0.22292 C -0.22084 -0.22894 -0.21945 -0.2301 -0.22292 -0.23635 C -0.23039 -0.24978 -0.24011 -0.26042 -0.25 -0.27061 C -0.25278 -0.27339 -0.26719 -0.28357 -0.27153 -0.28589 C -0.27344 -0.28681 -0.27535 -0.28704 -0.27726 -0.28774 C -0.28004 -0.2889 -0.28577 -0.29144 -0.28577 -0.29144 C -0.3915 -0.28959 -0.36545 -0.32246 -0.39289 -0.28589 " pathEditMode="relative" ptsTypes="ffffffffffffffffA">
                                      <p:cBhvr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1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5" dur="1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1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1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7037E-6 C -0.01042 -0.01389 -0.01042 -0.01065 -0.02587 -0.01343 C -0.03386 -0.0169 -0.04219 -0.01528 -0.05 -0.01922 C -0.08386 -0.01783 -0.11198 -0.01436 -0.14445 -0.00973 C -0.15105 -0.00718 -0.15782 -0.00602 -0.16441 -0.00394 C -0.17414 0.00509 -0.18559 0.01018 -0.19445 0.0206 C -0.19896 0.02615 -0.204 0.03125 -0.2073 0.03796 C -0.20921 0.04189 -0.21285 0.04953 -0.21285 0.04953 C -0.21702 0.06944 -0.21598 0.09027 -0.22014 0.11041 C -0.22101 0.12569 -0.2224 0.13935 -0.22431 0.15416 C -0.22396 0.17199 -0.22709 0.24259 -0.21858 0.2743 C -0.2198 0.33634 -0.21737 0.35231 -0.22726 0.4 C -0.229 0.40856 -0.22952 0.41828 -0.23438 0.42476 C -0.23612 0.43171 -0.23941 0.4368 -0.2415 0.44375 C -0.24202 0.4456 -0.24202 0.44791 -0.24289 0.44953 C -0.24445 0.45301 -0.24705 0.45555 -0.24862 0.45902 C -0.2507 0.47384 -0.25573 0.47407 -0.26146 0.48564 C -0.26771 0.49838 -0.27448 0.50648 -0.28143 0.51805 C -0.28403 0.52222 -0.28646 0.52824 -0.29011 0.53125 C -0.30018 0.53912 -0.30764 0.53935 -0.31719 0.54467 C -0.32205 0.54745 -0.32674 0.55138 -0.33143 0.55416 C -0.33473 0.55601 -0.3382 0.55648 -0.3415 0.5581 C -0.34584 0.5574 -0.35018 0.5574 -0.35434 0.55601 C -0.35625 0.55532 -0.36112 0.5493 -0.36285 0.54838 C -0.36563 0.54676 -0.36858 0.54583 -0.37153 0.54467 C -0.37292 0.54398 -0.37587 0.54282 -0.37587 0.54282 C -0.37674 0.54143 -0.37743 0.53981 -0.37865 0.53888 C -0.38125 0.53703 -0.38716 0.53518 -0.38716 0.53518 C -0.39237 0.52824 -0.39011 0.5331 -0.39011 0.51805 " pathEditMode="relative" ptsTypes="ffffffffffffffffffffffffffffA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1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1" dur="1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1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1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7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07407E-6 C -0.00573 -0.02361 -0.02396 -0.03542 -0.03855 -0.04769 C -0.05625 -0.0625 -0.07969 -0.08287 -0.1 -0.09144 C -0.11129 -0.10209 -0.12466 -0.09514 -0.13577 -0.08773 C -0.14115 -0.08033 -0.14671 -0.07709 -0.15417 -0.07431 C -0.16407 -0.06459 -0.1757 -0.05949 -0.18716 -0.05347 C -0.1908 -0.04838 -0.19462 -0.04861 -0.19862 -0.04398 C -0.20504 -0.03658 -0.20851 -0.02732 -0.21563 -0.02107 C -0.21754 -0.01389 -0.22171 -0.00347 -0.2257 0.00185 C -0.23021 0.01412 -0.23247 0.02708 -0.23577 0.03981 C -0.23803 0.04884 -0.2382 0.05463 -0.24289 0.06088 C -0.2448 0.07616 -0.24619 0.08842 -0.24705 0.10463 C -0.24757 0.14537 -0.24775 0.18588 -0.24862 0.22662 C -0.24879 0.23356 -0.25296 0.24051 -0.25417 0.24745 C -0.25764 0.26782 -0.26112 0.29699 -0.27848 0.30463 C -0.28264 0.31018 -0.28559 0.31227 -0.29132 0.31412 C -0.29497 0.31898 -0.29792 0.32153 -0.30278 0.32361 C -0.3099 0.3331 -0.31546 0.33518 -0.32431 0.33889 C -0.33178 0.34583 -0.3408 0.34467 -0.34862 0.35046 C -0.35157 0.35254 -0.35434 0.35532 -0.35712 0.35787 C -0.35955 0.35995 -0.36563 0.3618 -0.36563 0.3618 C -0.37362 0.36041 -0.37865 0.35856 -0.38577 0.35416 " pathEditMode="relative" ptsTypes="fffffffffffffffffffffA">
                                      <p:cBhvr>
                                        <p:cTn id="8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1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7" dur="1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8" dur="1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1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6.2963E-6 C -0.00972 -0.00441 0.00139 0.00184 -0.00712 -0.00765 C -0.01059 -0.01158 -0.01441 -0.01204 -0.01858 -0.01343 C -0.03333 -0.01042 -0.0368 -0.00904 -0.04844 -0.00394 C -0.05729 0.00393 -0.06771 0.00717 -0.07708 0.01319 C -0.08594 0.02499 -0.0967 0.03379 -0.10573 0.04559 C -0.11354 0.05578 -0.11719 0.06666 -0.12274 0.078 C -0.12812 0.08888 -0.13542 0.0986 -0.13993 0.11041 C -0.14305 0.11851 -0.14462 0.12731 -0.14844 0.13518 C -0.15017 0.14374 -0.15087 0.15161 -0.15573 0.15809 C -0.15677 0.16666 -0.16007 0.1868 -0.16424 0.19235 C -0.16788 0.20694 -0.17257 0.22013 -0.17708 0.23425 C -0.18055 0.2449 -0.18073 0.25231 -0.18715 0.26087 C -0.19305 0.28101 -0.19948 0.29953 -0.2099 0.3162 C -0.21424 0.32291 -0.21545 0.32221 -0.22135 0.32754 C -0.225 0.33078 -0.2276 0.33448 -0.23142 0.33703 C -0.23767 0.3412 -0.24496 0.34235 -0.25139 0.34652 C -0.25295 0.34768 -0.25399 0.34976 -0.25573 0.35046 C -0.26424 0.35439 -0.27726 0.35509 -0.28559 0.35624 C -0.29323 0.35948 -0.28976 0.35809 -0.30139 0.3618 C -0.30382 0.36249 -0.30851 0.36388 -0.30851 0.36388 C -0.36684 0.36203 -0.3559 0.36944 -0.38559 0.35624 C -0.38993 0.35046 -0.39566 0.3493 -0.40139 0.34652 C -0.40191 0.34837 -0.40312 0.35022 -0.40278 0.35231 C -0.4026 0.35416 -0.4 0.35624 -0.4 0.35624 " pathEditMode="relative" ptsTypes="ffffffffffffffffffffffffA">
                                      <p:cBhvr>
                                        <p:cTn id="9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Guess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/>
              <a:t>S</a:t>
            </a:r>
            <a:r>
              <a:rPr lang="cs-CZ" b="1" u="sng" dirty="0" err="1" smtClean="0"/>
              <a:t>hop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1124744"/>
            <a:ext cx="4968552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shop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where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</a:rPr>
              <a:t> go to </a:t>
            </a:r>
            <a:r>
              <a:rPr lang="cs-CZ" sz="2400" b="1" dirty="0" err="1" smtClean="0">
                <a:solidFill>
                  <a:schemeClr val="tx1"/>
                </a:solidFill>
              </a:rPr>
              <a:t>buy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fish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7544" y="1628800"/>
            <a:ext cx="4968552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shop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where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 go to </a:t>
            </a:r>
            <a:r>
              <a:rPr lang="cs-CZ" sz="2000" b="1" dirty="0" err="1" smtClean="0">
                <a:solidFill>
                  <a:schemeClr val="tx1"/>
                </a:solidFill>
              </a:rPr>
              <a:t>buy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alcohol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7544" y="2132856"/>
            <a:ext cx="4968552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shop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where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 go to </a:t>
            </a:r>
            <a:r>
              <a:rPr lang="cs-CZ" sz="2000" b="1" dirty="0" err="1" smtClean="0">
                <a:solidFill>
                  <a:schemeClr val="tx1"/>
                </a:solidFill>
              </a:rPr>
              <a:t>buy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tools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and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things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for</a:t>
            </a:r>
            <a:r>
              <a:rPr lang="cs-CZ" sz="2000" b="1" dirty="0" smtClean="0">
                <a:solidFill>
                  <a:schemeClr val="tx1"/>
                </a:solidFill>
              </a:rPr>
              <a:t> house </a:t>
            </a:r>
            <a:r>
              <a:rPr lang="cs-CZ" sz="2000" b="1" dirty="0" err="1" smtClean="0">
                <a:solidFill>
                  <a:schemeClr val="tx1"/>
                </a:solidFill>
              </a:rPr>
              <a:t>and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garden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67544" y="2708920"/>
            <a:ext cx="4968552" cy="36004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shop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where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 go to </a:t>
            </a:r>
            <a:r>
              <a:rPr lang="cs-CZ" sz="2000" b="1" dirty="0" err="1" smtClean="0">
                <a:solidFill>
                  <a:schemeClr val="tx1"/>
                </a:solidFill>
              </a:rPr>
              <a:t>buy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furniture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67544" y="3140968"/>
            <a:ext cx="4968552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shop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go to </a:t>
            </a:r>
            <a:r>
              <a:rPr lang="cs-CZ" b="1" dirty="0" err="1" smtClean="0">
                <a:solidFill>
                  <a:schemeClr val="tx1"/>
                </a:solidFill>
              </a:rPr>
              <a:t>buy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sports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equipment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508104" y="1124744"/>
            <a:ext cx="316835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C0000"/>
                </a:solidFill>
              </a:rPr>
              <a:t>FISHMONGER‘S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508104" y="1628800"/>
            <a:ext cx="316835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C0000"/>
                </a:solidFill>
              </a:rPr>
              <a:t>OFF-LICENCE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508104" y="2132856"/>
            <a:ext cx="316835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C0000"/>
                </a:solidFill>
              </a:rPr>
              <a:t>DIY STORE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08104" y="3140968"/>
            <a:ext cx="316835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C0000"/>
                </a:solidFill>
              </a:rPr>
              <a:t>SPORTS SHOP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508104" y="2708920"/>
            <a:ext cx="316835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CC0000"/>
                </a:solidFill>
              </a:rPr>
              <a:t>FURNITURE SHOP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339752" y="3789040"/>
            <a:ext cx="4968552" cy="79208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RANGE THE TYPES OF SHOPS ACCORDING TO THE SIZE AND RANGE OF GOODS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552" y="6353944"/>
            <a:ext cx="144016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DEPARTMENT STORE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195736" y="6353944"/>
            <a:ext cx="144016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MARKET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851920" y="6353944"/>
            <a:ext cx="144016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S</a:t>
            </a:r>
            <a:r>
              <a:rPr lang="cs-CZ" sz="1400" b="1" dirty="0" smtClean="0">
                <a:solidFill>
                  <a:schemeClr val="tx1"/>
                </a:solidFill>
              </a:rPr>
              <a:t>UPERMARKET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508104" y="6353944"/>
            <a:ext cx="144016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GROCER‘S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164288" y="6353944"/>
            <a:ext cx="1440160" cy="50405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CHAIN STORE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187624" y="4725144"/>
            <a:ext cx="36004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00"/>
                </a:solidFill>
              </a:rPr>
              <a:t>1.</a:t>
            </a:r>
            <a:endParaRPr lang="cs-CZ" b="1" dirty="0">
              <a:solidFill>
                <a:srgbClr val="CC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43808" y="4725144"/>
            <a:ext cx="36004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00"/>
                </a:solidFill>
              </a:rPr>
              <a:t>2.</a:t>
            </a:r>
            <a:endParaRPr lang="cs-CZ" b="1" dirty="0">
              <a:solidFill>
                <a:srgbClr val="CC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499992" y="4725144"/>
            <a:ext cx="36004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00"/>
                </a:solidFill>
              </a:rPr>
              <a:t>3.</a:t>
            </a:r>
            <a:endParaRPr lang="cs-CZ" b="1" dirty="0">
              <a:solidFill>
                <a:srgbClr val="CC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012160" y="4725144"/>
            <a:ext cx="36004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00"/>
                </a:solidFill>
              </a:rPr>
              <a:t>4.</a:t>
            </a:r>
            <a:endParaRPr lang="cs-CZ" b="1" dirty="0">
              <a:solidFill>
                <a:srgbClr val="CC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524328" y="4725144"/>
            <a:ext cx="36004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C0000"/>
                </a:solidFill>
              </a:rPr>
              <a:t>5.</a:t>
            </a:r>
            <a:endParaRPr lang="cs-CZ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96296E-6 C 0.00799 -0.01134 0.00591 -0.03287 -2.22222E-6 -0.04583 C -0.00399 -0.05463 -0.01389 -0.06481 -0.02014 -0.0706 C -0.03003 -0.07986 -0.02639 -0.07731 -0.03715 -0.08194 C -0.03854 -0.08264 -0.04149 -0.08379 -0.04149 -0.08379 C -0.07656 -0.08241 -0.12048 -0.07963 -0.15434 -0.08379 C -0.15781 -0.08426 -0.16007 -0.08889 -0.16302 -0.09143 C -0.17291 -0.1 -0.17951 -0.10949 -0.1901 -0.1162 C -0.19826 -0.11551 -0.20677 -0.11782 -0.21441 -0.11435 C -0.21649 -0.11342 -0.2125 -0.10926 -0.21146 -0.10671 C -0.2085 -0.09977 -0.20364 -0.09143 -0.19722 -0.09143 " pathEditMode="relative" ptsTypes="ffffffffffA">
                                      <p:cBhvr>
                                        <p:cTn id="13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19 -0.03935 C 0.01597 -0.04652 0.01753 -0.05254 0.01892 -0.06041 C 0.0184 -0.07175 0.01875 -0.08333 0.01753 -0.09467 C 0.01718 -0.09814 0.01371 -0.09976 0.0118 -0.10231 C 0.00347 -0.11342 -0.01129 -0.11527 -0.02257 -0.11759 C -0.03941 -0.12847 -0.05886 -0.13055 -0.07674 -0.13842 C -0.08125 -0.13796 -0.09879 -0.13796 -0.10677 -0.13472 C -0.11789 -0.13032 -0.12865 -0.1243 -0.13959 -0.11944 C -0.14809 -0.1118 -0.15677 -0.10416 -0.16528 -0.09652 C -0.1691 -0.09305 -0.17414 -0.09328 -0.1783 -0.09074 C -0.18455 -0.08703 -0.19132 -0.08217 -0.19827 -0.08125 C -0.20486 -0.08032 -0.21164 -0.08009 -0.21823 -0.07939 C -0.24289 -0.08055 -0.25573 -0.08078 -0.27674 -0.08518 C -0.28802 -0.0949 -0.3125 -0.0949 -0.32535 -0.09652 C -0.34219 -0.1037 -0.36094 -0.10277 -0.3783 -0.10416 C -0.37118 -0.10486 -0.35677 -0.10601 -0.35677 -0.10601 " pathEditMode="relative" ptsTypes="fffffffffffffffA">
                                      <p:cBhvr>
                                        <p:cTn id="1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94865E-6 C -0.01788 0.00278 -0.01146 0.00023 -0.01962 0.0037 C -0.03507 0.00278 -0.03802 0.00231 -0.04965 -0.00116 C -0.0533 -0.0044 -0.05747 -0.00717 -0.06181 -0.00879 C -0.06563 -0.01203 -0.06962 -0.01342 -0.07396 -0.01504 C -0.07743 -0.01966 -0.0816 -0.02082 -0.08507 -0.02498 C -0.09097 -0.03192 -0.09635 -0.03886 -0.10278 -0.04488 C -0.10625 -0.05158 -0.11094 -0.0576 -0.11597 -0.06223 C -0.11719 -0.06546 -0.1184 -0.06893 -0.11962 -0.07217 C -0.12031 -0.07379 -0.12153 -0.07726 -0.12153 -0.07726 C -0.12257 -0.08304 -0.12517 -0.08675 -0.12708 -0.09207 C -0.1283 -0.09924 -0.13108 -0.10548 -0.13368 -0.11196 C -0.1349 -0.12098 -0.13715 -0.13116 -0.14028 -0.13949 C -0.14097 -0.1455 -0.14201 -0.15082 -0.14306 -0.15684 C -0.14271 -0.17349 -0.14653 -0.20449 -0.13924 -0.22415 C -0.13837 -0.23201 -0.13646 -0.24057 -0.13368 -0.24774 C -0.13264 -0.25561 -0.13073 -0.26394 -0.12708 -0.27018 C -0.12517 -0.27712 -0.12205 -0.28198 -0.11875 -0.28753 C -0.11528 -0.29331 -0.11215 -0.30187 -0.10747 -0.30627 C -0.10347 -0.31483 -0.09618 -0.32246 -0.08976 -0.32755 C -0.08681 -0.33333 -0.07326 -0.34351 -0.06736 -0.34606 C -0.06076 -0.35207 -0.06406 -0.35045 -0.05799 -0.3523 C -0.05139 -0.35832 -0.04358 -0.36549 -0.03559 -0.36734 C -0.02934 -0.37312 -0.01892 -0.3759 -0.01128 -0.37728 C -0.00087 -0.38168 0.00972 -0.38584 0.02049 -0.38723 C 0.02622 -0.38954 0.03229 -0.39001 0.03819 -0.39093 C 0.06372 -0.39024 0.07569 -0.39116 0.09618 -0.38607 C 0.10243 -0.3826 0.1092 -0.37937 0.1158 -0.37728 C 0.12118 -0.3722 0.12743 -0.36526 0.13368 -0.36225 C 0.13681 -0.35901 0.14115 -0.35623 0.14392 -0.3523 C 0.15642 -0.33518 0.16562 -0.3146 0.17569 -0.29517 C 0.17674 -0.29054 0.1783 -0.28661 0.18038 -0.28267 C 0.18212 -0.2755 0.18576 -0.27065 0.18785 -0.26394 C 0.1901 -0.25677 0.19184 -0.24913 0.1934 -0.2415 C 0.19462 -0.23525 0.19601 -0.2297 0.19722 -0.22299 C 0.19757 -0.22137 0.19809 -0.2179 0.19809 -0.2179 C 0.19774 -0.20009 0.20087 -0.16886 0.19149 -0.15059 C 0.1875 -0.13393 0.17622 -0.11936 0.16545 -0.10965 C 0.16181 -0.10618 0.15833 -0.10155 0.15417 -0.0997 C 0.14497 -0.09022 0.13437 -0.08189 0.12326 -0.07726 C 0.10365 -0.05922 0.0717 -0.07796 0.04948 -0.08466 C 0.04358 -0.08883 0.03715 -0.09322 0.03073 -0.09577 C 0.02031 -0.10433 0.01667 -0.10965 0.00833 -0.12075 C 0.00799 -0.12237 0.00799 -0.12422 0.00747 -0.12584 C 0.00642 -0.12861 0.00365 -0.13324 0.00365 -0.13324 C 0.00208 -0.13972 -0.00104 -0.14434 -0.00278 -0.15059 C -0.00503 -0.15892 -0.0059 -0.16817 -0.00747 -0.17673 C -0.00712 -0.19246 -0.00712 -0.20842 -0.0066 -0.22415 C -0.00608 -0.24242 0.01007 -0.24867 0.02049 -0.25029 C 0.03611 -0.24936 0.03906 -0.25145 0.04948 -0.24289 C 0.05017 -0.2415 0.05052 -0.24011 0.05139 -0.23895 C 0.05208 -0.23803 0.05347 -0.2378 0.05417 -0.23664 C 0.05573 -0.23433 0.05799 -0.22901 0.05799 -0.22901 C 0.06128 -0.21513 0.0559 -0.23641 0.06076 -0.22161 C 0.06267 -0.21582 0.06354 -0.20958 0.06632 -0.20426 C 0.06823 -0.19292 0.06997 -0.18205 0.07101 -0.17048 C 0.07049 -0.14897 0.07135 -0.13301 0.0625 -0.11589 C 0.06059 -0.1071 0.06337 -0.11635 0.05885 -0.10965 C 0.05295 -0.10062 0.05087 -0.09392 0.04115 -0.08975 C 0.03177 -0.08166 0.01927 -0.07888 0.00833 -0.07726 C 0.00312 -0.07356 0.00642 -0.07564 0.00191 -0.07356 C 0.00087 -0.0731 -0.00208 -0.07217 -0.00104 -0.07217 C 0.00035 -0.07217 0.00417 -0.07356 0.00278 -0.07356 L 0.01111 -0.08212 " pathEditMode="relative" ptsTypes="ffffffffffffffffffffffffffffffffffffffffffffffffffffffffffffffAA">
                                      <p:cBhvr>
                                        <p:cTn id="16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5.52857E-7 C -0.00329 -0.01157 -0.00485 -0.0236 -0.0085 -0.0347 C -0.01006 -0.03933 -0.0111 -0.04488 -0.01214 -0.04974 C -0.01249 -0.05136 -0.01319 -0.0546 -0.01319 -0.0546 C -0.01284 -0.08652 -0.01284 -0.11867 -0.01214 -0.15059 C -0.01214 -0.15476 -0.00746 -0.1617 -0.00746 -0.1617 C -0.00676 -0.1647 -0.00676 -0.16771 -0.00572 -0.17049 C -0.00329 -0.1772 0.00105 -0.18275 0.00365 -0.18922 C 0.0099 -0.20495 0.01824 -0.21976 0.03178 -0.22531 C 0.03786 -0.23086 0.04428 -0.23317 0.0514 -0.23526 C 0.05921 -0.23757 0.06702 -0.24197 0.07466 -0.2452 C 0.07917 -0.24705 0.08404 -0.24705 0.08872 -0.24775 C 0.1099 -0.24705 0.12223 -0.2459 0.14115 -0.24405 C 0.15747 -0.23896 0.17483 -0.23618 0.1915 -0.2341 C 0.20001 -0.22994 0.20921 -0.22809 0.21772 -0.22415 C 0.22397 -0.22138 0.23004 -0.21721 0.23647 -0.21536 C 0.24237 -0.21004 0.24949 -0.2068 0.25608 -0.20287 C 0.26268 -0.19894 0.26893 -0.192 0.2757 -0.18922 C 0.28091 -0.18228 0.28768 -0.17673 0.29254 -0.16933 C 0.29845 -0.16031 0.30244 -0.15036 0.30747 -0.14065 C 0.30869 -0.13556 0.31077 -0.1307 0.31216 -0.12561 C 0.31407 -0.10942 0.31858 -0.09022 0.31112 -0.07588 C 0.30799 -0.06246 0.29706 -0.05344 0.28786 -0.04835 C 0.28612 -0.04742 0.28334 -0.04534 0.28126 -0.04465 C 0.27883 -0.04372 0.27379 -0.04234 0.27379 -0.04234 C 0.26251 -0.0428 0.2514 -0.0428 0.24011 -0.04349 C 0.23699 -0.04372 0.23352 -0.04789 0.23178 -0.05089 C 0.23039 -0.05321 0.22796 -0.05853 0.22796 -0.05853 C 0.22518 -0.07009 0.22223 -0.08143 0.22049 -0.09323 C 0.22084 -0.10317 0.22067 -0.11312 0.22154 -0.12307 C 0.22206 -0.12885 0.23056 -0.14458 0.23369 -0.15059 C 0.23525 -0.15753 0.23977 -0.16123 0.24393 -0.1654 C 0.24792 -0.17442 0.25452 -0.1765 0.26077 -0.18159 C 0.26963 -0.18899 0.27345 -0.1957 0.28404 -0.19778 C 0.2889 -0.2001 0.29202 -0.20264 0.29723 -0.20403 C 0.30227 -0.20657 0.30331 -0.20796 0.30938 -0.20912 C 0.31407 -0.2112 0.31824 -0.21282 0.32327 -0.21398 C 0.32865 -0.21745 0.33352 -0.21814 0.33924 -0.22022 C 0.34966 -0.22392 0.36042 -0.22832 0.37102 -0.23017 C 0.37761 -0.23341 0.38299 -0.23317 0.39063 -0.2341 C 0.41042 -0.24035 0.43161 -0.23572 0.4514 -0.23526 C 0.45782 -0.23317 0.46459 -0.23248 0.47102 -0.23017 C 0.47588 -0.22855 0.47883 -0.22624 0.48404 -0.22531 C 0.48525 -0.22438 0.48647 -0.22346 0.48786 -0.22277 C 0.48907 -0.22207 0.49029 -0.2223 0.4915 -0.22161 C 0.49619 -0.21883 0.5007 -0.2149 0.50556 -0.21282 C 0.50869 -0.21004 0.51164 -0.20657 0.51494 -0.20403 C 0.51702 -0.20241 0.51945 -0.20195 0.52154 -0.20033 C 0.52692 -0.19616 0.52171 -0.19963 0.52709 -0.19408 C 0.53317 -0.18784 0.53959 -0.18182 0.54567 -0.17558 C 0.54862 -0.16956 0.55313 -0.16817 0.55608 -0.1617 C 0.55852 -0.15661 0.56164 -0.15129 0.56546 -0.14805 C 0.56754 -0.13926 0.56459 -0.1499 0.56911 -0.14065 C 0.57188 -0.13486 0.57345 -0.12746 0.57466 -0.12075 C 0.57362 -0.10248 0.57483 -0.10479 0.56633 -0.09323 C 0.56303 -0.0886 0.56477 -0.08999 0.56077 -0.08837 C 0.55747 -0.08536 0.55313 -0.08282 0.54949 -0.08073 C 0.54775 -0.07981 0.54393 -0.07842 0.54393 -0.07842 C 0.53438 -0.06963 0.51876 -0.06732 0.50747 -0.06593 C 0.49723 -0.06709 0.49584 -0.06385 0.49341 -0.07472 C 0.49376 -0.08143 0.49358 -0.08814 0.49428 -0.09461 C 0.4948 -0.09831 0.5007 -0.10225 0.50174 -0.10317 C 0.50747 -0.10803 0.51407 -0.11057 0.52049 -0.11312 C 0.52345 -0.11289 0.5389 -0.11081 0.54567 -0.11081 " pathEditMode="relative" ptsTypes="fffffffffffffffffffffffffffffffffffffffffffffffffffffffffffffffA">
                                      <p:cBhvr>
                                        <p:cTn id="17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07407E-6 C -0.00191 -0.0081 -0.00677 -0.01111 -0.01129 -0.01713 C -0.01441 -0.03194 -0.01597 -0.04398 -0.00851 -0.05718 C -0.0059 -0.06806 0.00244 -0.06852 0.00869 -0.07616 C 0.00713 -0.10069 0.00973 -0.1044 5E-6 -0.09143 C 0.00157 -0.07153 -0.00174 -0.07685 0.00296 -0.0706 " pathEditMode="relative" ptsTypes="fffffA">
                                      <p:cBhvr>
                                        <p:cTn id="18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u="sng" dirty="0" smtClean="0"/>
              <a:t>In a </a:t>
            </a:r>
            <a:r>
              <a:rPr lang="cs-CZ" b="1" u="sng" dirty="0" err="1"/>
              <a:t>S</a:t>
            </a:r>
            <a:r>
              <a:rPr lang="cs-CZ" b="1" u="sng" dirty="0" err="1" smtClean="0"/>
              <a:t>hop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pic>
        <p:nvPicPr>
          <p:cNvPr id="3074" name="Picture 2" descr="C:\Users\Jirka\AppData\Local\Microsoft\Windows\Temporary Internet Files\Content.IE5\RFHPYBEQ\MC9003788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1" y="1340768"/>
            <a:ext cx="1224136" cy="1127223"/>
          </a:xfrm>
          <a:prstGeom prst="rect">
            <a:avLst/>
          </a:prstGeom>
          <a:noFill/>
        </p:spPr>
      </p:pic>
      <p:pic>
        <p:nvPicPr>
          <p:cNvPr id="3075" name="Picture 3" descr="C:\Users\Jirka\AppData\Local\Microsoft\Windows\Temporary Internet Files\Content.IE5\10G6IFUN\MC90023759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412776"/>
            <a:ext cx="1008112" cy="1200511"/>
          </a:xfrm>
          <a:prstGeom prst="rect">
            <a:avLst/>
          </a:prstGeom>
          <a:noFill/>
        </p:spPr>
      </p:pic>
      <p:pic>
        <p:nvPicPr>
          <p:cNvPr id="3076" name="Picture 4" descr="C:\Users\Jirka\AppData\Local\Microsoft\Windows\Temporary Internet Files\Content.IE5\FXSV0B40\MC900279880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1340768"/>
            <a:ext cx="936104" cy="1023877"/>
          </a:xfrm>
          <a:prstGeom prst="rect">
            <a:avLst/>
          </a:prstGeom>
          <a:noFill/>
        </p:spPr>
      </p:pic>
      <p:pic>
        <p:nvPicPr>
          <p:cNvPr id="3079" name="Picture 7" descr="C:\Users\Jirka\AppData\Local\Microsoft\Windows\Temporary Internet Files\Content.IE5\NOYXYRP2\MP90041183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3068960"/>
            <a:ext cx="1475656" cy="983386"/>
          </a:xfrm>
          <a:prstGeom prst="rect">
            <a:avLst/>
          </a:prstGeom>
          <a:noFill/>
        </p:spPr>
      </p:pic>
      <p:pic>
        <p:nvPicPr>
          <p:cNvPr id="3083" name="Picture 11" descr="C:\Users\Jirka\AppData\Local\Microsoft\Windows\Temporary Internet Files\Content.IE5\FXSV0B40\MP90044903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5541234"/>
            <a:ext cx="987574" cy="1316766"/>
          </a:xfrm>
          <a:prstGeom prst="rect">
            <a:avLst/>
          </a:prstGeom>
          <a:noFill/>
        </p:spPr>
      </p:pic>
      <p:pic>
        <p:nvPicPr>
          <p:cNvPr id="3084" name="Picture 12" descr="C:\Users\Jirka\AppData\Local\Microsoft\Windows\Temporary Internet Files\Content.IE5\10G6IFUN\MC90038361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1412776"/>
            <a:ext cx="1368152" cy="809936"/>
          </a:xfrm>
          <a:prstGeom prst="rect">
            <a:avLst/>
          </a:prstGeom>
          <a:noFill/>
        </p:spPr>
      </p:pic>
      <p:pic>
        <p:nvPicPr>
          <p:cNvPr id="3087" name="Picture 15" descr="C:\Users\Jirka\AppData\Local\Microsoft\Windows\Temporary Internet Files\Content.IE5\FXSV0B40\MC900434929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24328" y="2996952"/>
            <a:ext cx="698262" cy="1058302"/>
          </a:xfrm>
          <a:prstGeom prst="rect">
            <a:avLst/>
          </a:prstGeom>
          <a:noFill/>
        </p:spPr>
      </p:pic>
      <p:pic>
        <p:nvPicPr>
          <p:cNvPr id="3088" name="Picture 16" descr="C:\Users\Jirka\AppData\Local\Microsoft\Windows\Temporary Internet Files\Content.IE5\NOYXYRP2\MC900441710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552" y="2852936"/>
            <a:ext cx="1155576" cy="1155576"/>
          </a:xfrm>
          <a:prstGeom prst="rect">
            <a:avLst/>
          </a:prstGeom>
          <a:noFill/>
        </p:spPr>
      </p:pic>
      <p:pic>
        <p:nvPicPr>
          <p:cNvPr id="3090" name="Picture 18" descr="C:\Users\Jirka\AppData\Local\Microsoft\Windows\Temporary Internet Files\Content.IE5\FXSV0B40\MC90023723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99942" y="5059665"/>
            <a:ext cx="1296144" cy="1236350"/>
          </a:xfrm>
          <a:prstGeom prst="rect">
            <a:avLst/>
          </a:prstGeom>
          <a:noFill/>
        </p:spPr>
      </p:pic>
      <p:pic>
        <p:nvPicPr>
          <p:cNvPr id="3091" name="Picture 19" descr="C:\Users\Jirka\AppData\Local\Microsoft\Windows\Temporary Internet Files\Content.IE5\FXSV0B40\MP900289057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076056" y="3140968"/>
            <a:ext cx="1296144" cy="853295"/>
          </a:xfrm>
          <a:prstGeom prst="rect">
            <a:avLst/>
          </a:prstGeom>
          <a:noFill/>
        </p:spPr>
      </p:pic>
      <p:sp>
        <p:nvSpPr>
          <p:cNvPr id="23" name="Oválný popisek 22"/>
          <p:cNvSpPr/>
          <p:nvPr/>
        </p:nvSpPr>
        <p:spPr>
          <a:xfrm>
            <a:off x="1547664" y="2348880"/>
            <a:ext cx="1584176" cy="648072"/>
          </a:xfrm>
          <a:prstGeom prst="wedgeEllipseCallout">
            <a:avLst>
              <a:gd name="adj1" fmla="val -83792"/>
              <a:gd name="adj2" fmla="val -160373"/>
            </a:avLst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SHOP ASSISTANT</a:t>
            </a:r>
            <a:endParaRPr lang="cs-CZ" sz="1600" b="1" dirty="0"/>
          </a:p>
        </p:txBody>
      </p:sp>
      <p:sp>
        <p:nvSpPr>
          <p:cNvPr id="24" name="Oválný popisek 23"/>
          <p:cNvSpPr/>
          <p:nvPr/>
        </p:nvSpPr>
        <p:spPr>
          <a:xfrm>
            <a:off x="3851920" y="2420888"/>
            <a:ext cx="1728192" cy="504056"/>
          </a:xfrm>
          <a:prstGeom prst="wedgeEllipseCallout">
            <a:avLst>
              <a:gd name="adj1" fmla="val -83792"/>
              <a:gd name="adj2" fmla="val -160373"/>
            </a:avLst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CHECKOUT</a:t>
            </a:r>
          </a:p>
          <a:p>
            <a:pPr algn="ctr"/>
            <a:r>
              <a:rPr lang="cs-CZ" sz="1600" b="1" dirty="0" smtClean="0"/>
              <a:t>COUNTER</a:t>
            </a:r>
            <a:endParaRPr lang="cs-CZ" sz="1600" b="1" dirty="0"/>
          </a:p>
        </p:txBody>
      </p:sp>
      <p:sp>
        <p:nvSpPr>
          <p:cNvPr id="25" name="Oválný popisek 24"/>
          <p:cNvSpPr/>
          <p:nvPr/>
        </p:nvSpPr>
        <p:spPr>
          <a:xfrm>
            <a:off x="5940152" y="2420888"/>
            <a:ext cx="1440160" cy="504056"/>
          </a:xfrm>
          <a:prstGeom prst="wedgeEllipseCallout">
            <a:avLst>
              <a:gd name="adj1" fmla="val -52953"/>
              <a:gd name="adj2" fmla="val -129274"/>
            </a:avLst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CASHIER</a:t>
            </a:r>
            <a:endParaRPr lang="cs-CZ" b="1" dirty="0"/>
          </a:p>
        </p:txBody>
      </p:sp>
      <p:sp>
        <p:nvSpPr>
          <p:cNvPr id="26" name="Oválný popisek 25"/>
          <p:cNvSpPr/>
          <p:nvPr/>
        </p:nvSpPr>
        <p:spPr>
          <a:xfrm>
            <a:off x="7452320" y="2348880"/>
            <a:ext cx="1691680" cy="504056"/>
          </a:xfrm>
          <a:prstGeom prst="wedgeEllipseCallout">
            <a:avLst>
              <a:gd name="adj1" fmla="val -11331"/>
              <a:gd name="adj2" fmla="val -92992"/>
            </a:avLst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CUSTOMER</a:t>
            </a:r>
            <a:endParaRPr lang="cs-CZ" sz="1600" b="1" dirty="0"/>
          </a:p>
        </p:txBody>
      </p:sp>
      <p:sp>
        <p:nvSpPr>
          <p:cNvPr id="27" name="Oválný popisek 26"/>
          <p:cNvSpPr/>
          <p:nvPr/>
        </p:nvSpPr>
        <p:spPr>
          <a:xfrm>
            <a:off x="1403648" y="3933056"/>
            <a:ext cx="1584176" cy="648072"/>
          </a:xfrm>
          <a:prstGeom prst="wedgeEllipseCallout">
            <a:avLst>
              <a:gd name="adj1" fmla="val -49160"/>
              <a:gd name="adj2" fmla="val -107966"/>
            </a:avLst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TROLLEY</a:t>
            </a:r>
            <a:endParaRPr lang="cs-CZ" sz="1600" b="1" dirty="0"/>
          </a:p>
        </p:txBody>
      </p:sp>
      <p:sp>
        <p:nvSpPr>
          <p:cNvPr id="28" name="Oválný popisek 27"/>
          <p:cNvSpPr/>
          <p:nvPr/>
        </p:nvSpPr>
        <p:spPr>
          <a:xfrm>
            <a:off x="3635896" y="4005064"/>
            <a:ext cx="1584176" cy="648072"/>
          </a:xfrm>
          <a:prstGeom prst="wedgeEllipseCallout">
            <a:avLst>
              <a:gd name="adj1" fmla="val -35142"/>
              <a:gd name="adj2" fmla="val -103935"/>
            </a:avLst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QUEUE</a:t>
            </a:r>
            <a:endParaRPr lang="cs-CZ" sz="1600" b="1" dirty="0"/>
          </a:p>
        </p:txBody>
      </p:sp>
      <p:sp>
        <p:nvSpPr>
          <p:cNvPr id="29" name="Oválný popisek 28"/>
          <p:cNvSpPr/>
          <p:nvPr/>
        </p:nvSpPr>
        <p:spPr>
          <a:xfrm>
            <a:off x="5724128" y="4077072"/>
            <a:ext cx="1584176" cy="648072"/>
          </a:xfrm>
          <a:prstGeom prst="wedgeEllipseCallout">
            <a:avLst>
              <a:gd name="adj1" fmla="val -42563"/>
              <a:gd name="adj2" fmla="val -97888"/>
            </a:avLst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RANGE OF PRODUCTS</a:t>
            </a:r>
            <a:endParaRPr lang="cs-CZ" sz="1600" b="1" dirty="0"/>
          </a:p>
        </p:txBody>
      </p:sp>
      <p:sp>
        <p:nvSpPr>
          <p:cNvPr id="30" name="Oválný popisek 29"/>
          <p:cNvSpPr/>
          <p:nvPr/>
        </p:nvSpPr>
        <p:spPr>
          <a:xfrm>
            <a:off x="7559824" y="4077072"/>
            <a:ext cx="1584176" cy="648072"/>
          </a:xfrm>
          <a:prstGeom prst="wedgeEllipseCallout">
            <a:avLst>
              <a:gd name="adj1" fmla="val -26071"/>
              <a:gd name="adj2" fmla="val -93857"/>
            </a:avLst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SHOPPING LIST</a:t>
            </a:r>
            <a:endParaRPr lang="cs-CZ" sz="1600" b="1" dirty="0"/>
          </a:p>
        </p:txBody>
      </p:sp>
      <p:pic>
        <p:nvPicPr>
          <p:cNvPr id="3092" name="Picture 20" descr="C:\Users\Jirka\AppData\Local\Microsoft\Windows\Temporary Internet Files\Content.IE5\NOYXYRP2\MC900431639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956376" y="0"/>
            <a:ext cx="1187624" cy="1187624"/>
          </a:xfrm>
          <a:prstGeom prst="rect">
            <a:avLst/>
          </a:prstGeom>
          <a:noFill/>
        </p:spPr>
      </p:pic>
      <p:pic>
        <p:nvPicPr>
          <p:cNvPr id="3093" name="Picture 21" descr="C:\Users\Jirka\AppData\Local\Microsoft\Windows\Temporary Internet Files\Content.IE5\NOYXYRP2\MC900334094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855912" cy="1177985"/>
          </a:xfrm>
          <a:prstGeom prst="rect">
            <a:avLst/>
          </a:prstGeom>
          <a:noFill/>
        </p:spPr>
      </p:pic>
      <p:sp>
        <p:nvSpPr>
          <p:cNvPr id="33" name="Elipsa 32"/>
          <p:cNvSpPr/>
          <p:nvPr/>
        </p:nvSpPr>
        <p:spPr>
          <a:xfrm>
            <a:off x="3347864" y="5013176"/>
            <a:ext cx="3096344" cy="115212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11B6D"/>
                </a:solidFill>
              </a:rPr>
              <a:t>Do </a:t>
            </a:r>
            <a:r>
              <a:rPr lang="cs-CZ" b="1" dirty="0" err="1" smtClean="0">
                <a:solidFill>
                  <a:srgbClr val="F11B6D"/>
                </a:solidFill>
              </a:rPr>
              <a:t>you</a:t>
            </a:r>
            <a:r>
              <a:rPr lang="cs-CZ" b="1" dirty="0" smtClean="0">
                <a:solidFill>
                  <a:srgbClr val="F11B6D"/>
                </a:solidFill>
              </a:rPr>
              <a:t> </a:t>
            </a:r>
            <a:r>
              <a:rPr lang="cs-CZ" b="1" dirty="0" err="1" smtClean="0">
                <a:solidFill>
                  <a:srgbClr val="F11B6D"/>
                </a:solidFill>
              </a:rPr>
              <a:t>know</a:t>
            </a:r>
            <a:r>
              <a:rPr lang="cs-CZ" b="1" dirty="0" smtClean="0">
                <a:solidFill>
                  <a:srgbClr val="F11B6D"/>
                </a:solidFill>
              </a:rPr>
              <a:t> </a:t>
            </a:r>
            <a:r>
              <a:rPr lang="cs-CZ" b="1" dirty="0" err="1" smtClean="0">
                <a:solidFill>
                  <a:srgbClr val="F11B6D"/>
                </a:solidFill>
              </a:rPr>
              <a:t>what</a:t>
            </a:r>
            <a:r>
              <a:rPr lang="cs-CZ" b="1" dirty="0" smtClean="0">
                <a:solidFill>
                  <a:srgbClr val="F11B6D"/>
                </a:solidFill>
              </a:rPr>
              <a:t> </a:t>
            </a:r>
            <a:r>
              <a:rPr lang="cs-CZ" b="1" dirty="0" err="1" smtClean="0">
                <a:solidFill>
                  <a:srgbClr val="F11B6D"/>
                </a:solidFill>
              </a:rPr>
              <a:t>is</a:t>
            </a:r>
            <a:r>
              <a:rPr lang="cs-CZ" b="1" dirty="0" smtClean="0">
                <a:solidFill>
                  <a:srgbClr val="F11B6D"/>
                </a:solidFill>
              </a:rPr>
              <a:t> </a:t>
            </a:r>
            <a:r>
              <a:rPr lang="cs-CZ" b="1" dirty="0" err="1" smtClean="0">
                <a:solidFill>
                  <a:srgbClr val="F11B6D"/>
                </a:solidFill>
              </a:rPr>
              <a:t>called</a:t>
            </a:r>
            <a:r>
              <a:rPr lang="cs-CZ" b="1" dirty="0" smtClean="0">
                <a:solidFill>
                  <a:srgbClr val="F11B6D"/>
                </a:solidFill>
              </a:rPr>
              <a:t> a person </a:t>
            </a:r>
            <a:r>
              <a:rPr lang="cs-CZ" b="1" dirty="0" err="1" smtClean="0">
                <a:solidFill>
                  <a:srgbClr val="F11B6D"/>
                </a:solidFill>
              </a:rPr>
              <a:t>who</a:t>
            </a:r>
            <a:r>
              <a:rPr lang="cs-CZ" b="1" dirty="0" smtClean="0">
                <a:solidFill>
                  <a:srgbClr val="F11B6D"/>
                </a:solidFill>
              </a:rPr>
              <a:t> </a:t>
            </a:r>
            <a:r>
              <a:rPr lang="cs-CZ" b="1" dirty="0" err="1" smtClean="0">
                <a:solidFill>
                  <a:srgbClr val="F11B6D"/>
                </a:solidFill>
              </a:rPr>
              <a:t>is</a:t>
            </a:r>
            <a:r>
              <a:rPr lang="cs-CZ" b="1" dirty="0" smtClean="0">
                <a:solidFill>
                  <a:srgbClr val="F11B6D"/>
                </a:solidFill>
              </a:rPr>
              <a:t> </a:t>
            </a:r>
            <a:r>
              <a:rPr lang="cs-CZ" b="1" dirty="0" err="1" smtClean="0">
                <a:solidFill>
                  <a:srgbClr val="F11B6D"/>
                </a:solidFill>
              </a:rPr>
              <a:t>addicted</a:t>
            </a:r>
            <a:r>
              <a:rPr lang="cs-CZ" b="1" dirty="0" smtClean="0">
                <a:solidFill>
                  <a:srgbClr val="F11B6D"/>
                </a:solidFill>
              </a:rPr>
              <a:t> to </a:t>
            </a:r>
            <a:r>
              <a:rPr lang="cs-CZ" b="1" dirty="0" err="1" smtClean="0">
                <a:solidFill>
                  <a:srgbClr val="F11B6D"/>
                </a:solidFill>
              </a:rPr>
              <a:t>shopping</a:t>
            </a:r>
            <a:r>
              <a:rPr lang="cs-CZ" b="1" dirty="0" smtClean="0">
                <a:solidFill>
                  <a:srgbClr val="F11B6D"/>
                </a:solidFill>
              </a:rPr>
              <a:t>?</a:t>
            </a:r>
            <a:endParaRPr lang="cs-CZ" b="1" dirty="0">
              <a:solidFill>
                <a:srgbClr val="F11B6D"/>
              </a:solidFill>
            </a:endParaRPr>
          </a:p>
        </p:txBody>
      </p:sp>
      <p:sp>
        <p:nvSpPr>
          <p:cNvPr id="34" name="Oválný popisek 33"/>
          <p:cNvSpPr/>
          <p:nvPr/>
        </p:nvSpPr>
        <p:spPr>
          <a:xfrm>
            <a:off x="2123728" y="4653136"/>
            <a:ext cx="1728192" cy="576064"/>
          </a:xfrm>
          <a:prstGeom prst="wedgeEllipseCallout">
            <a:avLst/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I love </a:t>
            </a:r>
            <a:r>
              <a:rPr lang="cs-CZ" b="1" dirty="0" err="1" smtClean="0"/>
              <a:t>shopping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5" name="Elipsa 34"/>
          <p:cNvSpPr/>
          <p:nvPr/>
        </p:nvSpPr>
        <p:spPr>
          <a:xfrm>
            <a:off x="3347864" y="5013176"/>
            <a:ext cx="3096344" cy="115212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11B6D"/>
                </a:solidFill>
              </a:rPr>
              <a:t>A SHOPAHOLIC!!!</a:t>
            </a:r>
            <a:endParaRPr lang="cs-CZ" sz="2000" b="1" dirty="0">
              <a:solidFill>
                <a:srgbClr val="F11B6D"/>
              </a:solidFill>
            </a:endParaRPr>
          </a:p>
        </p:txBody>
      </p:sp>
      <p:sp>
        <p:nvSpPr>
          <p:cNvPr id="31" name="Oválný popisek 30"/>
          <p:cNvSpPr/>
          <p:nvPr/>
        </p:nvSpPr>
        <p:spPr>
          <a:xfrm>
            <a:off x="7380312" y="6209928"/>
            <a:ext cx="1584176" cy="648072"/>
          </a:xfrm>
          <a:prstGeom prst="wedgeEllipseCallout">
            <a:avLst>
              <a:gd name="adj1" fmla="val -49160"/>
              <a:gd name="adj2" fmla="val -107966"/>
            </a:avLst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MARKET STALL</a:t>
            </a:r>
            <a:endParaRPr lang="cs-CZ" sz="1600" b="1" dirty="0"/>
          </a:p>
        </p:txBody>
      </p:sp>
      <p:sp>
        <p:nvSpPr>
          <p:cNvPr id="3" name="Ovál 2"/>
          <p:cNvSpPr/>
          <p:nvPr/>
        </p:nvSpPr>
        <p:spPr>
          <a:xfrm>
            <a:off x="3638275" y="902862"/>
            <a:ext cx="1728192" cy="576064"/>
          </a:xfrm>
          <a:prstGeom prst="ellipse">
            <a:avLst/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Name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vocabulary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8" fill="hold">
                      <p:stCondLst>
                        <p:cond delay="indefinite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5.55556E-6 C 0.00781 -0.00371 0.00382 -0.00649 0.01285 -0.00973 C 0.04566 -0.00857 0.06215 -0.01459 0.08715 -0.00394 C 0.0908 0.00115 0.09496 0.00485 0.1 0.00763 C 0.10278 0.00902 0.10851 0.01133 0.10851 0.01133 C 0.13212 0.01018 0.1474 0.00763 0.16996 0.00555 C 0.17569 0.003 0.17865 -0.00209 0.18281 -0.00765 " pathEditMode="relative" ptsTypes="ffffffA">
                                      <p:cBhvr>
                                        <p:cTn id="245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6" fill="hold">
                      <p:stCondLst>
                        <p:cond delay="indefinite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2" fill="hold">
                      <p:stCondLst>
                        <p:cond delay="indefinite"/>
                      </p:stCondLst>
                      <p:childTnLst>
                        <p:par>
                          <p:cTn id="253" fill="hold">
                            <p:stCondLst>
                              <p:cond delay="0"/>
                            </p:stCondLst>
                            <p:childTnLst>
                              <p:par>
                                <p:cTn id="25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3" grpId="0" animBg="1"/>
      <p:bldP spid="34" grpId="0" animBg="1"/>
      <p:bldP spid="35" grpId="0" animBg="1"/>
      <p:bldP spid="31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Services</a:t>
            </a:r>
            <a:endParaRPr lang="cs-CZ" b="1" u="sng" dirty="0"/>
          </a:p>
        </p:txBody>
      </p:sp>
      <p:pic>
        <p:nvPicPr>
          <p:cNvPr id="1026" name="Picture 2" descr="C:\Users\Jirka\AppData\Local\Microsoft\Windows\Temporary Internet Files\Content.IE5\NOYXYRP2\MP90040677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108315" cy="1385732"/>
          </a:xfrm>
          <a:prstGeom prst="rect">
            <a:avLst/>
          </a:prstGeom>
          <a:noFill/>
        </p:spPr>
      </p:pic>
      <p:pic>
        <p:nvPicPr>
          <p:cNvPr id="1029" name="Picture 5" descr="C:\Users\Jirka\AppData\Local\Microsoft\Windows\Temporary Internet Files\Content.IE5\NOYXYRP2\MC9002955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3840" y="0"/>
            <a:ext cx="1440160" cy="1466900"/>
          </a:xfrm>
          <a:prstGeom prst="rect">
            <a:avLst/>
          </a:prstGeom>
          <a:noFill/>
        </p:spPr>
      </p:pic>
      <p:sp>
        <p:nvSpPr>
          <p:cNvPr id="13" name="Zaoblený obdélník 12"/>
          <p:cNvSpPr/>
          <p:nvPr/>
        </p:nvSpPr>
        <p:spPr>
          <a:xfrm>
            <a:off x="323528" y="1628800"/>
            <a:ext cx="5112568" cy="79208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place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go </a:t>
            </a:r>
            <a:r>
              <a:rPr lang="cs-CZ" b="1" dirty="0" err="1" smtClean="0">
                <a:solidFill>
                  <a:schemeClr val="tx1"/>
                </a:solidFill>
              </a:rPr>
              <a:t>when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want</a:t>
            </a:r>
            <a:r>
              <a:rPr lang="cs-CZ" b="1" dirty="0" smtClean="0">
                <a:solidFill>
                  <a:schemeClr val="tx1"/>
                </a:solidFill>
              </a:rPr>
              <a:t> to </a:t>
            </a:r>
            <a:r>
              <a:rPr lang="cs-CZ" b="1" dirty="0" err="1" smtClean="0">
                <a:solidFill>
                  <a:schemeClr val="tx1"/>
                </a:solidFill>
              </a:rPr>
              <a:t>have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some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photos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and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family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23528" y="2636912"/>
            <a:ext cx="5112568" cy="79208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place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which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visit </a:t>
            </a:r>
            <a:r>
              <a:rPr lang="cs-CZ" b="1" dirty="0" err="1" smtClean="0">
                <a:solidFill>
                  <a:schemeClr val="tx1"/>
                </a:solidFill>
              </a:rPr>
              <a:t>when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need</a:t>
            </a:r>
            <a:r>
              <a:rPr lang="cs-CZ" b="1" dirty="0" smtClean="0">
                <a:solidFill>
                  <a:schemeClr val="tx1"/>
                </a:solidFill>
              </a:rPr>
              <a:t> to </a:t>
            </a:r>
            <a:r>
              <a:rPr lang="cs-CZ" b="1" dirty="0" err="1" smtClean="0">
                <a:solidFill>
                  <a:schemeClr val="tx1"/>
                </a:solidFill>
              </a:rPr>
              <a:t>have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car </a:t>
            </a:r>
            <a:r>
              <a:rPr lang="cs-CZ" b="1" dirty="0" err="1" smtClean="0">
                <a:solidFill>
                  <a:schemeClr val="tx1"/>
                </a:solidFill>
              </a:rPr>
              <a:t>washed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23528" y="3645024"/>
            <a:ext cx="5112568" cy="79208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place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have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things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cleaned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23528" y="4653136"/>
            <a:ext cx="5112568" cy="79208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place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go </a:t>
            </a:r>
            <a:r>
              <a:rPr lang="cs-CZ" b="1" dirty="0" err="1" smtClean="0">
                <a:solidFill>
                  <a:schemeClr val="tx1"/>
                </a:solidFill>
              </a:rPr>
              <a:t>when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want</a:t>
            </a:r>
            <a:r>
              <a:rPr lang="cs-CZ" b="1" dirty="0" smtClean="0">
                <a:solidFill>
                  <a:schemeClr val="tx1"/>
                </a:solidFill>
              </a:rPr>
              <a:t> to </a:t>
            </a:r>
            <a:r>
              <a:rPr lang="cs-CZ" b="1" dirty="0" err="1" smtClean="0">
                <a:solidFill>
                  <a:schemeClr val="tx1"/>
                </a:solidFill>
              </a:rPr>
              <a:t>buy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petrol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for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car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95536" y="5661248"/>
            <a:ext cx="5040560" cy="79208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place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can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have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clothes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washed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7524328" y="1700808"/>
            <a:ext cx="1619672" cy="72008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PETROL STATION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7524328" y="2708920"/>
            <a:ext cx="1619672" cy="72008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PHOTOGRAPHER‘S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7524328" y="3645024"/>
            <a:ext cx="1619672" cy="72008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LAUNDRY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7524328" y="4653136"/>
            <a:ext cx="1619672" cy="72008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CAR WASH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7524328" y="5661248"/>
            <a:ext cx="1619672" cy="720080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DRY CLEANER‘S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6 L -0.20486 -0.14699 " pathEditMode="relative" ptsTypes="AA">
                                      <p:cBhvr>
                                        <p:cTn id="2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653 1.48148E-6 L -0.24601 -0.30463 " pathEditMode="relative" ptsTypes="AA">
                                      <p:cBhvr>
                                        <p:cTn id="3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33333E-6 L -0.16545 -0.29399 " pathEditMode="relative" ptsTypes="AA">
                                      <p:cBhvr>
                                        <p:cTn id="4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96296E-6 L -0.18125 0.44098 " pathEditMode="relative" ptsTypes="AA">
                                      <p:cBhvr>
                                        <p:cTn id="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653 -0.01042 L -0.28542 0.3044 " pathEditMode="relative" ptsTypes="AA">
                                      <p:cBhvr>
                                        <p:cTn id="6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b="1" u="sng" dirty="0" err="1" smtClean="0"/>
              <a:t>Where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can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you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have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your</a:t>
            </a:r>
            <a:r>
              <a:rPr lang="cs-CZ" b="1" u="sng" dirty="0" smtClean="0"/>
              <a:t> …?</a:t>
            </a:r>
            <a:endParaRPr lang="cs-CZ" b="1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3563888" y="1340768"/>
            <a:ext cx="1872208" cy="72008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hair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cut</a:t>
            </a:r>
            <a:r>
              <a:rPr lang="cs-CZ" sz="2800" b="1" dirty="0" smtClean="0">
                <a:solidFill>
                  <a:schemeClr val="tx1"/>
                </a:solidFill>
              </a:rPr>
              <a:t>?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63888" y="1340768"/>
            <a:ext cx="1872208" cy="72008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Hair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dresser</a:t>
            </a:r>
            <a:r>
              <a:rPr lang="cs-CZ" sz="2800" b="1" dirty="0" smtClean="0">
                <a:solidFill>
                  <a:schemeClr val="tx1"/>
                </a:solidFill>
              </a:rPr>
              <a:t>‘s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63888" y="2420888"/>
            <a:ext cx="1872208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shoes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repaired</a:t>
            </a:r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63888" y="2420888"/>
            <a:ext cx="1872208" cy="720080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Shoe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repairs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63888" y="3429000"/>
            <a:ext cx="1872208" cy="72008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letters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sent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635896" y="4509120"/>
            <a:ext cx="1872208" cy="72008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money </a:t>
            </a:r>
            <a:r>
              <a:rPr lang="cs-CZ" sz="2800" b="1" dirty="0" err="1" smtClean="0">
                <a:solidFill>
                  <a:schemeClr val="tx1"/>
                </a:solidFill>
              </a:rPr>
              <a:t>done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635896" y="5589240"/>
            <a:ext cx="1872208" cy="7200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car </a:t>
            </a:r>
            <a:r>
              <a:rPr lang="cs-CZ" sz="2800" b="1" dirty="0" err="1" smtClean="0">
                <a:solidFill>
                  <a:schemeClr val="tx1"/>
                </a:solidFill>
              </a:rPr>
              <a:t>repaired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63888" y="3429000"/>
            <a:ext cx="1872208" cy="720080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Post office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635896" y="4509120"/>
            <a:ext cx="1872208" cy="720080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Bank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635896" y="5589240"/>
            <a:ext cx="1872208" cy="720080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Service</a:t>
            </a:r>
            <a:r>
              <a:rPr lang="cs-CZ" sz="2800" b="1" dirty="0" smtClean="0">
                <a:solidFill>
                  <a:schemeClr val="tx1"/>
                </a:solidFill>
              </a:rPr>
              <a:t> station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Jirka\AppData\Local\Microsoft\Windows\Temporary Internet Files\Content.IE5\FXSV0B40\MC90036093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1124744"/>
            <a:ext cx="1008112" cy="1295394"/>
          </a:xfrm>
          <a:prstGeom prst="rect">
            <a:avLst/>
          </a:prstGeom>
          <a:noFill/>
        </p:spPr>
      </p:pic>
      <p:pic>
        <p:nvPicPr>
          <p:cNvPr id="1027" name="Picture 3" descr="C:\Users\Jirka\AppData\Local\Microsoft\Windows\Temporary Internet Files\Content.IE5\NOYXYRP2\MC9003539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132856"/>
            <a:ext cx="1265193" cy="1179389"/>
          </a:xfrm>
          <a:prstGeom prst="rect">
            <a:avLst/>
          </a:prstGeom>
          <a:noFill/>
        </p:spPr>
      </p:pic>
      <p:pic>
        <p:nvPicPr>
          <p:cNvPr id="1028" name="Picture 4" descr="C:\Users\Jirka\AppData\Local\Microsoft\Windows\Temporary Internet Files\Content.IE5\FXSV0B40\MC90044145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3068960"/>
            <a:ext cx="1302697" cy="1302697"/>
          </a:xfrm>
          <a:prstGeom prst="rect">
            <a:avLst/>
          </a:prstGeom>
          <a:noFill/>
        </p:spPr>
      </p:pic>
      <p:pic>
        <p:nvPicPr>
          <p:cNvPr id="1029" name="Picture 5" descr="C:\Users\Jirka\AppData\Local\Microsoft\Windows\Temporary Internet Files\Content.IE5\RFHPYBEQ\MP90042367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293096"/>
            <a:ext cx="1224136" cy="1124744"/>
          </a:xfrm>
          <a:prstGeom prst="rect">
            <a:avLst/>
          </a:prstGeom>
          <a:noFill/>
        </p:spPr>
      </p:pic>
      <p:pic>
        <p:nvPicPr>
          <p:cNvPr id="1030" name="Picture 6" descr="C:\Users\Jirka\AppData\Local\Microsoft\Windows\Temporary Internet Files\Content.IE5\NOYXYRP2\MC90035394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2" y="5085184"/>
            <a:ext cx="1193389" cy="11222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u="sng" dirty="0" err="1" smtClean="0"/>
              <a:t>Advertising</a:t>
            </a:r>
            <a:r>
              <a:rPr lang="cs-CZ" b="1" u="sng" dirty="0" smtClean="0"/>
              <a:t> … </a:t>
            </a:r>
            <a:endParaRPr lang="cs-CZ" b="1" u="sng" dirty="0"/>
          </a:p>
        </p:txBody>
      </p:sp>
      <p:pic>
        <p:nvPicPr>
          <p:cNvPr id="2052" name="Picture 4" descr="C:\Users\Jirka\AppData\Local\Microsoft\Windows\Temporary Internet Files\Content.IE5\10G6IFUN\MP9004036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0"/>
            <a:ext cx="1403648" cy="98072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3328806" y="1052736"/>
            <a:ext cx="2304256" cy="86409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How</a:t>
            </a:r>
            <a:r>
              <a:rPr lang="cs-CZ" b="1" dirty="0" smtClean="0">
                <a:solidFill>
                  <a:schemeClr val="tx1"/>
                </a:solidFill>
              </a:rPr>
              <a:t> to </a:t>
            </a:r>
            <a:r>
              <a:rPr lang="cs-CZ" b="1" dirty="0" err="1" smtClean="0">
                <a:solidFill>
                  <a:schemeClr val="tx1"/>
                </a:solidFill>
              </a:rPr>
              <a:t>say</a:t>
            </a:r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REKLAMA?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347864" y="1052736"/>
            <a:ext cx="2304256" cy="86409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ADVERTISEMENT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311860" y="1052736"/>
            <a:ext cx="2304256" cy="86409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ABBREVIATION?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363741" y="1068582"/>
            <a:ext cx="2304256" cy="86409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ADVERT, AD</a:t>
            </a:r>
            <a:endParaRPr lang="cs-CZ" sz="1600" b="1" dirty="0">
              <a:solidFill>
                <a:schemeClr val="tx1"/>
              </a:solidFill>
            </a:endParaRPr>
          </a:p>
        </p:txBody>
      </p:sp>
      <p:pic>
        <p:nvPicPr>
          <p:cNvPr id="2053" name="Picture 5" descr="C:\Users\Jirka\AppData\Local\Microsoft\Windows\Temporary Internet Files\Content.IE5\FXSV0B40\MP9004423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924944"/>
            <a:ext cx="1512168" cy="936104"/>
          </a:xfrm>
          <a:prstGeom prst="rect">
            <a:avLst/>
          </a:prstGeom>
          <a:noFill/>
        </p:spPr>
      </p:pic>
      <p:pic>
        <p:nvPicPr>
          <p:cNvPr id="2055" name="Picture 7" descr="C:\Users\Jirka\AppData\Local\Microsoft\Windows\Temporary Internet Files\Content.IE5\NOYXYRP2\MC9003980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2708920"/>
            <a:ext cx="1010862" cy="1228714"/>
          </a:xfrm>
          <a:prstGeom prst="rect">
            <a:avLst/>
          </a:prstGeom>
          <a:noFill/>
        </p:spPr>
      </p:pic>
      <p:pic>
        <p:nvPicPr>
          <p:cNvPr id="2057" name="Picture 9" descr="C:\Users\Jirka\AppData\Local\Microsoft\Windows\Temporary Internet Files\Content.IE5\RFHPYBEQ\MC90022965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2708920"/>
            <a:ext cx="1080120" cy="1144475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5004048" y="2780928"/>
            <a:ext cx="1224136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ADIDAS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539552" y="5445224"/>
            <a:ext cx="1728192" cy="864096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BRAND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2699792" y="5445224"/>
            <a:ext cx="1728192" cy="864096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POSTER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788024" y="5445224"/>
            <a:ext cx="1728192" cy="864096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BILLBOARD</a:t>
            </a:r>
            <a:endParaRPr lang="cs-CZ" sz="1600" b="1" dirty="0"/>
          </a:p>
        </p:txBody>
      </p:sp>
      <p:sp>
        <p:nvSpPr>
          <p:cNvPr id="20" name="Elipsa 19"/>
          <p:cNvSpPr/>
          <p:nvPr/>
        </p:nvSpPr>
        <p:spPr>
          <a:xfrm>
            <a:off x="6948264" y="5517232"/>
            <a:ext cx="1728192" cy="864096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LEAFLET</a:t>
            </a:r>
            <a:endParaRPr lang="cs-CZ" sz="2000" b="1" dirty="0"/>
          </a:p>
        </p:txBody>
      </p:sp>
      <p:pic>
        <p:nvPicPr>
          <p:cNvPr id="2059" name="Picture 11" descr="C:\Users\Jirka\AppData\Local\Microsoft\Windows\Temporary Internet Files\Content.IE5\10G6IFUN\MC9003040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0"/>
            <a:ext cx="827584" cy="9807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205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96296E-6 L -0.4882 -0.13657 " pathEditMode="relative" ptsTypes="AA">
                                      <p:cBhvr>
                                        <p:cTn id="5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500" tmFilter="0, 0; .2, .5; .8, .5; 1, 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0" dur="250" autoRev="1" fill="hold"/>
                                        <p:tgtEl>
                                          <p:spTgt spid="205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6458 -0.14699 " pathEditMode="relative" ptsTypes="AA">
                                      <p:cBhvr>
                                        <p:cTn id="6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8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9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96296E-6 L 0.4566 -0.17847 " pathEditMode="relative" ptsTypes="AA">
                                      <p:cBhvr>
                                        <p:cTn id="7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 tmFilter="0, 0; .2, .5; .8, .5; 1, 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8" dur="250" autoRev="1" fill="hold"/>
                                        <p:tgtEl>
                                          <p:spTgt spid="205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6296E-6 L 0.48038 -0.15741 " pathEditMode="relative" ptsTypes="AA">
                                      <p:cBhvr>
                                        <p:cTn id="8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8" grpId="0" animBg="1"/>
      <p:bldP spid="9" grpId="0" animBg="1"/>
      <p:bldP spid="10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u="sng" dirty="0" err="1" smtClean="0"/>
              <a:t>Bargains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pic>
        <p:nvPicPr>
          <p:cNvPr id="3074" name="Picture 2" descr="C:\Users\Jirka\AppData\Local\Microsoft\Windows\Temporary Internet Files\Content.IE5\FXSV0B40\MP90044217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394417" cy="1059406"/>
          </a:xfrm>
          <a:prstGeom prst="rect">
            <a:avLst/>
          </a:prstGeom>
          <a:noFill/>
        </p:spPr>
      </p:pic>
      <p:pic>
        <p:nvPicPr>
          <p:cNvPr id="3075" name="Picture 3" descr="C:\Users\Jirka\AppData\Local\Microsoft\Windows\Temporary Internet Files\Content.IE5\NOYXYRP2\MP9004423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88324" y="0"/>
            <a:ext cx="1655676" cy="1103784"/>
          </a:xfrm>
          <a:prstGeom prst="rect">
            <a:avLst/>
          </a:prstGeom>
          <a:noFill/>
        </p:spPr>
      </p:pic>
      <p:sp>
        <p:nvSpPr>
          <p:cNvPr id="8" name="Vodorovný svitek 7"/>
          <p:cNvSpPr/>
          <p:nvPr/>
        </p:nvSpPr>
        <p:spPr>
          <a:xfrm>
            <a:off x="467544" y="1556792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467544" y="2708920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TO DEAL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467544" y="3789040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THE HOUSE IS FOR SALE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467544" y="4941168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TO PAY A HALF PRICE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6228184" y="1484784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THE CLOTHES ARE IN A SALE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6228184" y="2708920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POTATOES ARE ON SPECIAL OFFER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6300192" y="3861048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BARGAIN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Vodorovný svitek 14"/>
          <p:cNvSpPr/>
          <p:nvPr/>
        </p:nvSpPr>
        <p:spPr>
          <a:xfrm>
            <a:off x="6300192" y="5013176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REDUCED FROM 500 TO 300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Vodorovný svitek 15"/>
          <p:cNvSpPr/>
          <p:nvPr/>
        </p:nvSpPr>
        <p:spPr>
          <a:xfrm>
            <a:off x="467544" y="1556792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CENA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Vodorovný svitek 16"/>
          <p:cNvSpPr/>
          <p:nvPr/>
        </p:nvSpPr>
        <p:spPr>
          <a:xfrm>
            <a:off x="467544" y="2708920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SJEDNAT, SJEDNÁVAT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Vodorovný svitek 17"/>
          <p:cNvSpPr/>
          <p:nvPr/>
        </p:nvSpPr>
        <p:spPr>
          <a:xfrm>
            <a:off x="467544" y="3789040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DŮM JE NA PRODEJ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Vodorovný svitek 18"/>
          <p:cNvSpPr/>
          <p:nvPr/>
        </p:nvSpPr>
        <p:spPr>
          <a:xfrm>
            <a:off x="467544" y="4941168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ZAPLATIT POLOVIČNÍ CENU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3076" name="Picture 4" descr="C:\Users\Jirka\AppData\Local\Microsoft\Windows\Temporary Internet Files\Content.IE5\FXSV0B40\MP9003994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3861048"/>
            <a:ext cx="1152128" cy="921703"/>
          </a:xfrm>
          <a:prstGeom prst="rect">
            <a:avLst/>
          </a:prstGeom>
          <a:noFill/>
        </p:spPr>
      </p:pic>
      <p:pic>
        <p:nvPicPr>
          <p:cNvPr id="3077" name="Picture 5" descr="C:\Users\Jirka\AppData\Local\Microsoft\Windows\Temporary Internet Files\Content.IE5\RFHPYBEQ\MP90044243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2708920"/>
            <a:ext cx="1343108" cy="688916"/>
          </a:xfrm>
          <a:prstGeom prst="rect">
            <a:avLst/>
          </a:prstGeom>
          <a:noFill/>
        </p:spPr>
      </p:pic>
      <p:pic>
        <p:nvPicPr>
          <p:cNvPr id="3078" name="Picture 6" descr="C:\Users\Jirka\AppData\Local\Microsoft\Windows\Temporary Internet Files\Content.IE5\RFHPYBEQ\MC90007880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5085184"/>
            <a:ext cx="1224136" cy="1085755"/>
          </a:xfrm>
          <a:prstGeom prst="rect">
            <a:avLst/>
          </a:prstGeom>
          <a:noFill/>
        </p:spPr>
      </p:pic>
      <p:pic>
        <p:nvPicPr>
          <p:cNvPr id="3079" name="Picture 7" descr="C:\Users\Jirka\AppData\Local\Microsoft\Windows\Temporary Internet Files\Content.IE5\10G6IFUN\MC90043990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1556792"/>
            <a:ext cx="994781" cy="891158"/>
          </a:xfrm>
          <a:prstGeom prst="rect">
            <a:avLst/>
          </a:prstGeom>
          <a:noFill/>
        </p:spPr>
      </p:pic>
      <p:sp>
        <p:nvSpPr>
          <p:cNvPr id="26" name="Vodorovný svitek 25"/>
          <p:cNvSpPr/>
          <p:nvPr/>
        </p:nvSpPr>
        <p:spPr>
          <a:xfrm>
            <a:off x="6228184" y="1484784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ŠATY JSOU VE VÝPRODEJI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Vodorovný svitek 26"/>
          <p:cNvSpPr/>
          <p:nvPr/>
        </p:nvSpPr>
        <p:spPr>
          <a:xfrm>
            <a:off x="6228184" y="2708920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BRAMBORY JSOU V AKCI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Vodorovný svitek 27"/>
          <p:cNvSpPr/>
          <p:nvPr/>
        </p:nvSpPr>
        <p:spPr>
          <a:xfrm>
            <a:off x="6300192" y="3861048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VÝHODNÁ KOUPĚ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Vodorovný svitek 28"/>
          <p:cNvSpPr/>
          <p:nvPr/>
        </p:nvSpPr>
        <p:spPr>
          <a:xfrm>
            <a:off x="6300192" y="5013176"/>
            <a:ext cx="2304256" cy="936104"/>
          </a:xfrm>
          <a:prstGeom prst="horizontalScroll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SNÍŽENO Z 500 NA 300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Vývojový diagram: spojnice 3"/>
          <p:cNvSpPr/>
          <p:nvPr/>
        </p:nvSpPr>
        <p:spPr>
          <a:xfrm>
            <a:off x="467544" y="1448780"/>
            <a:ext cx="648072" cy="504056"/>
          </a:xfrm>
          <a:prstGeom prst="flowChartConnector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66FF"/>
                </a:solidFill>
              </a:rPr>
              <a:t>1.</a:t>
            </a:r>
            <a:endParaRPr lang="cs-CZ" sz="2400" b="1" dirty="0">
              <a:solidFill>
                <a:srgbClr val="FF66FF"/>
              </a:solidFill>
            </a:endParaRPr>
          </a:p>
        </p:txBody>
      </p:sp>
      <p:sp>
        <p:nvSpPr>
          <p:cNvPr id="30" name="Vývojový diagram: spojnice 29"/>
          <p:cNvSpPr/>
          <p:nvPr/>
        </p:nvSpPr>
        <p:spPr>
          <a:xfrm>
            <a:off x="5904148" y="1448780"/>
            <a:ext cx="648072" cy="504056"/>
          </a:xfrm>
          <a:prstGeom prst="flowChartConnector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66FF"/>
                </a:solidFill>
              </a:rPr>
              <a:t>2</a:t>
            </a:r>
            <a:r>
              <a:rPr lang="cs-CZ" sz="2400" b="1" dirty="0" smtClean="0">
                <a:solidFill>
                  <a:srgbClr val="FF66FF"/>
                </a:solidFill>
              </a:rPr>
              <a:t>.</a:t>
            </a:r>
            <a:endParaRPr lang="cs-CZ" sz="2400" b="1" dirty="0">
              <a:solidFill>
                <a:srgbClr val="FF66FF"/>
              </a:solidFill>
            </a:endParaRPr>
          </a:p>
        </p:txBody>
      </p:sp>
      <p:sp>
        <p:nvSpPr>
          <p:cNvPr id="31" name="Vývojový diagram: spojnice 30"/>
          <p:cNvSpPr/>
          <p:nvPr/>
        </p:nvSpPr>
        <p:spPr>
          <a:xfrm>
            <a:off x="251520" y="2672916"/>
            <a:ext cx="648072" cy="504056"/>
          </a:xfrm>
          <a:prstGeom prst="flowChartConnector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66FF"/>
                </a:solidFill>
              </a:rPr>
              <a:t>3</a:t>
            </a:r>
            <a:r>
              <a:rPr lang="cs-CZ" sz="2400" b="1" dirty="0" smtClean="0">
                <a:solidFill>
                  <a:srgbClr val="FF66FF"/>
                </a:solidFill>
              </a:rPr>
              <a:t>.</a:t>
            </a:r>
            <a:endParaRPr lang="cs-CZ" sz="2400" b="1" dirty="0">
              <a:solidFill>
                <a:srgbClr val="FF66FF"/>
              </a:solidFill>
            </a:endParaRPr>
          </a:p>
        </p:txBody>
      </p:sp>
      <p:sp>
        <p:nvSpPr>
          <p:cNvPr id="32" name="Vývojový diagram: spojnice 31"/>
          <p:cNvSpPr/>
          <p:nvPr/>
        </p:nvSpPr>
        <p:spPr>
          <a:xfrm>
            <a:off x="5904148" y="2688405"/>
            <a:ext cx="648072" cy="504056"/>
          </a:xfrm>
          <a:prstGeom prst="flowChartConnector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66FF"/>
                </a:solidFill>
              </a:rPr>
              <a:t>4</a:t>
            </a:r>
            <a:r>
              <a:rPr lang="cs-CZ" sz="2400" b="1" dirty="0" smtClean="0">
                <a:solidFill>
                  <a:srgbClr val="FF66FF"/>
                </a:solidFill>
              </a:rPr>
              <a:t>.</a:t>
            </a:r>
            <a:endParaRPr lang="cs-CZ" sz="2400" b="1" dirty="0">
              <a:solidFill>
                <a:srgbClr val="FF66FF"/>
              </a:solidFill>
            </a:endParaRPr>
          </a:p>
        </p:txBody>
      </p:sp>
      <p:sp>
        <p:nvSpPr>
          <p:cNvPr id="33" name="Vývojový diagram: spojnice 32"/>
          <p:cNvSpPr/>
          <p:nvPr/>
        </p:nvSpPr>
        <p:spPr>
          <a:xfrm>
            <a:off x="143508" y="3743106"/>
            <a:ext cx="648072" cy="504056"/>
          </a:xfrm>
          <a:prstGeom prst="flowChartConnector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66FF"/>
                </a:solidFill>
              </a:rPr>
              <a:t>5</a:t>
            </a:r>
            <a:r>
              <a:rPr lang="cs-CZ" sz="2400" b="1" dirty="0" smtClean="0">
                <a:solidFill>
                  <a:srgbClr val="FF66FF"/>
                </a:solidFill>
              </a:rPr>
              <a:t>.</a:t>
            </a:r>
            <a:endParaRPr lang="cs-CZ" sz="2400" b="1" dirty="0">
              <a:solidFill>
                <a:srgbClr val="FF66FF"/>
              </a:solidFill>
            </a:endParaRPr>
          </a:p>
        </p:txBody>
      </p:sp>
      <p:sp>
        <p:nvSpPr>
          <p:cNvPr id="34" name="Vývojový diagram: spojnice 33"/>
          <p:cNvSpPr/>
          <p:nvPr/>
        </p:nvSpPr>
        <p:spPr>
          <a:xfrm>
            <a:off x="5976156" y="3767991"/>
            <a:ext cx="648072" cy="504056"/>
          </a:xfrm>
          <a:prstGeom prst="flowChartConnector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66FF"/>
                </a:solidFill>
              </a:rPr>
              <a:t>6</a:t>
            </a:r>
            <a:r>
              <a:rPr lang="cs-CZ" sz="2400" b="1" dirty="0" smtClean="0">
                <a:solidFill>
                  <a:srgbClr val="FF66FF"/>
                </a:solidFill>
              </a:rPr>
              <a:t>.</a:t>
            </a:r>
            <a:endParaRPr lang="cs-CZ" sz="2400" b="1" dirty="0">
              <a:solidFill>
                <a:srgbClr val="FF66FF"/>
              </a:solidFill>
            </a:endParaRPr>
          </a:p>
        </p:txBody>
      </p:sp>
      <p:sp>
        <p:nvSpPr>
          <p:cNvPr id="35" name="Vývojový diagram: spojnice 34"/>
          <p:cNvSpPr/>
          <p:nvPr/>
        </p:nvSpPr>
        <p:spPr>
          <a:xfrm>
            <a:off x="251520" y="4905164"/>
            <a:ext cx="648072" cy="504056"/>
          </a:xfrm>
          <a:prstGeom prst="flowChartConnector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66FF"/>
                </a:solidFill>
              </a:rPr>
              <a:t>7</a:t>
            </a:r>
            <a:r>
              <a:rPr lang="cs-CZ" sz="2400" b="1" dirty="0" smtClean="0">
                <a:solidFill>
                  <a:srgbClr val="FF66FF"/>
                </a:solidFill>
              </a:rPr>
              <a:t>.</a:t>
            </a:r>
            <a:endParaRPr lang="cs-CZ" sz="2400" b="1" dirty="0">
              <a:solidFill>
                <a:srgbClr val="FF66FF"/>
              </a:solidFill>
            </a:endParaRPr>
          </a:p>
        </p:txBody>
      </p:sp>
      <p:sp>
        <p:nvSpPr>
          <p:cNvPr id="36" name="Vývojový diagram: spojnice 35"/>
          <p:cNvSpPr/>
          <p:nvPr/>
        </p:nvSpPr>
        <p:spPr>
          <a:xfrm>
            <a:off x="5904148" y="4905164"/>
            <a:ext cx="648072" cy="504056"/>
          </a:xfrm>
          <a:prstGeom prst="flowChartConnector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66FF"/>
                </a:solidFill>
              </a:rPr>
              <a:t>8</a:t>
            </a:r>
            <a:r>
              <a:rPr lang="cs-CZ" sz="2400" b="1" dirty="0" smtClean="0">
                <a:solidFill>
                  <a:srgbClr val="FF66FF"/>
                </a:solidFill>
              </a:rPr>
              <a:t>.</a:t>
            </a:r>
            <a:endParaRPr lang="cs-CZ" sz="2400" b="1" dirty="0">
              <a:solidFill>
                <a:srgbClr val="FF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2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animBg="1"/>
      <p:bldP spid="17" grpId="0" animBg="1"/>
      <p:bldP spid="18" grpId="0" animBg="1"/>
      <p:bldP spid="19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Paying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pic>
        <p:nvPicPr>
          <p:cNvPr id="4098" name="Picture 2" descr="C:\Users\Jirka\AppData\Local\Microsoft\Windows\Temporary Internet Files\Content.IE5\RFHPYBEQ\MC9003963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94712" y="0"/>
            <a:ext cx="1249288" cy="1249288"/>
          </a:xfrm>
          <a:prstGeom prst="rect">
            <a:avLst/>
          </a:prstGeom>
          <a:noFill/>
        </p:spPr>
      </p:pic>
      <p:pic>
        <p:nvPicPr>
          <p:cNvPr id="4099" name="Picture 3" descr="C:\Users\Jirka\AppData\Local\Microsoft\Windows\Temporary Internet Files\Content.IE5\NOYXYRP2\MC9000568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403648" cy="1296144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0" y="1484784"/>
            <a:ext cx="2736304" cy="792088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pay</a:t>
            </a:r>
            <a:r>
              <a:rPr lang="cs-CZ" sz="2000" b="1" dirty="0" smtClean="0">
                <a:solidFill>
                  <a:schemeClr val="tx1"/>
                </a:solidFill>
              </a:rPr>
              <a:t>: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100" name="Picture 4" descr="C:\Users\Jirka\AppData\Local\Microsoft\Windows\Temporary Internet Files\Content.IE5\10G6IFUN\MP900427702[1].jpg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1700808"/>
            <a:ext cx="1637468" cy="1655465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5580112" y="764704"/>
            <a:ext cx="2411760" cy="1080120"/>
          </a:xfrm>
          <a:prstGeom prst="wedgeEllipseCallout">
            <a:avLst>
              <a:gd name="adj1" fmla="val -91787"/>
              <a:gd name="adj2" fmla="val 43150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does</a:t>
            </a:r>
            <a:r>
              <a:rPr lang="cs-CZ" sz="2400" b="1" dirty="0" smtClean="0">
                <a:solidFill>
                  <a:schemeClr val="tx1"/>
                </a:solidFill>
              </a:rPr>
              <a:t> ATM </a:t>
            </a:r>
            <a:r>
              <a:rPr lang="cs-CZ" sz="2400" b="1" dirty="0" err="1" smtClean="0">
                <a:solidFill>
                  <a:schemeClr val="tx1"/>
                </a:solidFill>
              </a:rPr>
              <a:t>stand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for</a:t>
            </a:r>
            <a:r>
              <a:rPr lang="cs-CZ" sz="2400" b="1" dirty="0" smtClean="0">
                <a:solidFill>
                  <a:schemeClr val="tx1"/>
                </a:solidFill>
              </a:rPr>
              <a:t>?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5580112" y="764704"/>
            <a:ext cx="2411760" cy="1080120"/>
          </a:xfrm>
          <a:prstGeom prst="wedgeEllipseCallout">
            <a:avLst>
              <a:gd name="adj1" fmla="val -91787"/>
              <a:gd name="adj2" fmla="val 43150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AUTOMATIC TELLER MACHINE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Je rovno 10"/>
          <p:cNvSpPr/>
          <p:nvPr/>
        </p:nvSpPr>
        <p:spPr>
          <a:xfrm>
            <a:off x="6444208" y="2132856"/>
            <a:ext cx="864096" cy="504056"/>
          </a:xfrm>
          <a:prstGeom prst="mathEqual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796136" y="2852936"/>
            <a:ext cx="2304256" cy="10081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CASH MACHINE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0" y="2708920"/>
            <a:ext cx="2736304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 HOTOVOSTI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0" y="3717032"/>
            <a:ext cx="2736304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ŠEKEM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0" y="4725144"/>
            <a:ext cx="2736304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KREDITNÍ KARTOU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0" y="2708920"/>
            <a:ext cx="2736304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IN CASH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0" y="3717032"/>
            <a:ext cx="2736304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BY CHEQUE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0" y="4725144"/>
            <a:ext cx="2736304" cy="79208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BY CREDIT CARD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707904" y="4077072"/>
            <a:ext cx="2304256" cy="79208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PŘIJÍMAT KREDITNÍ KARTY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707904" y="4077072"/>
            <a:ext cx="2304256" cy="79208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TO TAKE/ACCEPT CREDIT CARDS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101" name="Picture 5" descr="C:\Users\Jirka\AppData\Local\Microsoft\Windows\Temporary Internet Files\Content.IE5\NOYXYRP2\MC90035709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5669957"/>
            <a:ext cx="834825" cy="1188043"/>
          </a:xfrm>
          <a:prstGeom prst="rect">
            <a:avLst/>
          </a:prstGeom>
          <a:noFill/>
        </p:spPr>
      </p:pic>
      <p:pic>
        <p:nvPicPr>
          <p:cNvPr id="4102" name="Picture 6" descr="C:\Users\Jirka\AppData\Local\Microsoft\Windows\Temporary Internet Files\Content.IE5\RFHPYBEQ\MC90038934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30514" y="5936285"/>
            <a:ext cx="913486" cy="921715"/>
          </a:xfrm>
          <a:prstGeom prst="rect">
            <a:avLst/>
          </a:prstGeom>
          <a:noFill/>
        </p:spPr>
      </p:pic>
      <p:sp>
        <p:nvSpPr>
          <p:cNvPr id="23" name="Oválný popisek 22"/>
          <p:cNvSpPr/>
          <p:nvPr/>
        </p:nvSpPr>
        <p:spPr>
          <a:xfrm>
            <a:off x="7020272" y="4437112"/>
            <a:ext cx="2123728" cy="864096"/>
          </a:xfrm>
          <a:prstGeom prst="wedgeEllipseCallout">
            <a:avLst>
              <a:gd name="adj1" fmla="val 28965"/>
              <a:gd name="adj2" fmla="val 124985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PŘIJÍMÁTE KREDITNÍ KARTY?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Oválný popisek 23"/>
          <p:cNvSpPr/>
          <p:nvPr/>
        </p:nvSpPr>
        <p:spPr>
          <a:xfrm>
            <a:off x="4716016" y="4581128"/>
            <a:ext cx="2123728" cy="864096"/>
          </a:xfrm>
          <a:prstGeom prst="wedgeEllipseCallout">
            <a:avLst>
              <a:gd name="adj1" fmla="val -16552"/>
              <a:gd name="adj2" fmla="val 141614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6">
                    <a:lumMod val="75000"/>
                  </a:schemeClr>
                </a:solidFill>
              </a:rPr>
              <a:t>NE, NEPŘIJÍMÁME.</a:t>
            </a:r>
            <a:endParaRPr lang="cs-CZ" sz="1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5" name="Oválný popisek 24"/>
          <p:cNvSpPr/>
          <p:nvPr/>
        </p:nvSpPr>
        <p:spPr>
          <a:xfrm>
            <a:off x="4699058" y="4536220"/>
            <a:ext cx="2123728" cy="864096"/>
          </a:xfrm>
          <a:prstGeom prst="wedgeEllipseCallout">
            <a:avLst>
              <a:gd name="adj1" fmla="val -16552"/>
              <a:gd name="adj2" fmla="val 141614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6">
                    <a:lumMod val="75000"/>
                  </a:schemeClr>
                </a:solidFill>
              </a:rPr>
              <a:t>NO, WE  DON‘T ACCEPT CREDIT CARDS.</a:t>
            </a:r>
            <a:endParaRPr lang="cs-CZ" sz="1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7020272" y="4437112"/>
            <a:ext cx="2123728" cy="864096"/>
          </a:xfrm>
          <a:prstGeom prst="wedgeEllipseCallout">
            <a:avLst>
              <a:gd name="adj1" fmla="val 28965"/>
              <a:gd name="adj2" fmla="val 124985"/>
            </a:avLst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accent6">
                    <a:lumMod val="75000"/>
                  </a:schemeClr>
                </a:solidFill>
              </a:rPr>
              <a:t>DO YOU ACCEPT CREDIT CARDS?</a:t>
            </a:r>
            <a:endParaRPr lang="cs-CZ" sz="16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WRITING: FORMAL LETTER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/>
          <a:lstStyle/>
          <a:p>
            <a:pPr marL="0" indent="0" algn="ctr">
              <a:buNone/>
            </a:pPr>
            <a:endParaRPr lang="cs-CZ" b="1" dirty="0"/>
          </a:p>
        </p:txBody>
      </p:sp>
      <p:sp>
        <p:nvSpPr>
          <p:cNvPr id="4" name="Letter"/>
          <p:cNvSpPr>
            <a:spLocks noEditPoints="1" noChangeArrowheads="1"/>
          </p:cNvSpPr>
          <p:nvPr/>
        </p:nvSpPr>
        <p:spPr bwMode="auto">
          <a:xfrm>
            <a:off x="3536179" y="908720"/>
            <a:ext cx="1656184" cy="864096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600 w 21600"/>
              <a:gd name="T7" fmla="*/ 10800 h 21600"/>
              <a:gd name="T8" fmla="*/ 21600 w 21600"/>
              <a:gd name="T9" fmla="*/ 21600 h 21600"/>
              <a:gd name="T10" fmla="*/ 10800 w 21600"/>
              <a:gd name="T11" fmla="*/ 21600 h 21600"/>
              <a:gd name="T12" fmla="*/ 0 w 21600"/>
              <a:gd name="T13" fmla="*/ 21600 h 21600"/>
              <a:gd name="T14" fmla="*/ 0 w 21600"/>
              <a:gd name="T15" fmla="*/ 10800 h 21600"/>
              <a:gd name="T16" fmla="*/ 5304 w 21600"/>
              <a:gd name="T17" fmla="*/ 9216 h 21600"/>
              <a:gd name="T18" fmla="*/ 17504 w 21600"/>
              <a:gd name="T19" fmla="*/ 1837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4" y="0"/>
                </a:moveTo>
                <a:lnTo>
                  <a:pt x="21600" y="0"/>
                </a:lnTo>
                <a:lnTo>
                  <a:pt x="21600" y="21628"/>
                </a:lnTo>
                <a:lnTo>
                  <a:pt x="14" y="21628"/>
                </a:lnTo>
                <a:lnTo>
                  <a:pt x="14" y="0"/>
                </a:lnTo>
                <a:close/>
              </a:path>
              <a:path w="21600" h="21600" extrusionOk="0">
                <a:moveTo>
                  <a:pt x="18476" y="2035"/>
                </a:moveTo>
                <a:lnTo>
                  <a:pt x="20539" y="2035"/>
                </a:lnTo>
                <a:lnTo>
                  <a:pt x="20539" y="6559"/>
                </a:lnTo>
                <a:lnTo>
                  <a:pt x="18476" y="6559"/>
                </a:lnTo>
                <a:lnTo>
                  <a:pt x="18476" y="2035"/>
                </a:lnTo>
                <a:close/>
              </a:path>
              <a:path w="21600" h="21600" extrusionOk="0">
                <a:moveTo>
                  <a:pt x="884" y="2092"/>
                </a:moveTo>
                <a:lnTo>
                  <a:pt x="7425" y="2092"/>
                </a:lnTo>
                <a:lnTo>
                  <a:pt x="7425" y="2770"/>
                </a:lnTo>
                <a:lnTo>
                  <a:pt x="884" y="2770"/>
                </a:lnTo>
                <a:lnTo>
                  <a:pt x="884" y="2092"/>
                </a:lnTo>
                <a:close/>
              </a:path>
              <a:path w="21600" h="21600" extrusionOk="0">
                <a:moveTo>
                  <a:pt x="884" y="3109"/>
                </a:moveTo>
                <a:lnTo>
                  <a:pt x="7425" y="3109"/>
                </a:lnTo>
                <a:lnTo>
                  <a:pt x="7425" y="3788"/>
                </a:lnTo>
                <a:lnTo>
                  <a:pt x="884" y="3788"/>
                </a:lnTo>
                <a:lnTo>
                  <a:pt x="884" y="3109"/>
                </a:lnTo>
                <a:close/>
              </a:path>
              <a:path w="21600" h="21600" extrusionOk="0">
                <a:moveTo>
                  <a:pt x="884" y="4127"/>
                </a:moveTo>
                <a:lnTo>
                  <a:pt x="7425" y="4127"/>
                </a:lnTo>
                <a:lnTo>
                  <a:pt x="7425" y="4806"/>
                </a:lnTo>
                <a:lnTo>
                  <a:pt x="884" y="4806"/>
                </a:lnTo>
                <a:lnTo>
                  <a:pt x="884" y="4127"/>
                </a:lnTo>
                <a:close/>
              </a:path>
              <a:path w="21600" h="21600" extrusionOk="0">
                <a:moveTo>
                  <a:pt x="5127" y="5145"/>
                </a:moveTo>
                <a:lnTo>
                  <a:pt x="7425" y="5145"/>
                </a:lnTo>
                <a:lnTo>
                  <a:pt x="7425" y="5824"/>
                </a:lnTo>
                <a:lnTo>
                  <a:pt x="5127" y="5824"/>
                </a:lnTo>
                <a:lnTo>
                  <a:pt x="5127" y="5145"/>
                </a:lnTo>
                <a:close/>
              </a:path>
            </a:pathLst>
          </a:custGeom>
          <a:solidFill>
            <a:schemeClr val="bg1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Svislý svitek 4"/>
          <p:cNvSpPr/>
          <p:nvPr/>
        </p:nvSpPr>
        <p:spPr>
          <a:xfrm>
            <a:off x="395536" y="1916832"/>
            <a:ext cx="8568952" cy="4680520"/>
          </a:xfrm>
          <a:prstGeom prst="verticalScroll">
            <a:avLst/>
          </a:prstGeom>
          <a:solidFill>
            <a:srgbClr val="FFFF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cs-CZ" i="1" dirty="0"/>
              <a:t>Před dvěma týdny jste si v prodejně O2 zakoupili nový telefon Nokia </a:t>
            </a:r>
            <a:r>
              <a:rPr lang="cs-CZ" i="1" dirty="0" err="1"/>
              <a:t>Lumia</a:t>
            </a:r>
            <a:r>
              <a:rPr lang="cs-CZ" i="1" dirty="0"/>
              <a:t>. </a:t>
            </a:r>
            <a:r>
              <a:rPr lang="cs-CZ" i="1" dirty="0" smtClean="0"/>
              <a:t> Již </a:t>
            </a:r>
            <a:r>
              <a:rPr lang="cs-CZ" i="1" dirty="0"/>
              <a:t>v ten stejný den </a:t>
            </a:r>
            <a:r>
              <a:rPr lang="cs-CZ" i="1" dirty="0" smtClean="0"/>
              <a:t>Vám ale přestal </a:t>
            </a:r>
            <a:r>
              <a:rPr lang="cs-CZ" i="1" dirty="0"/>
              <a:t>fungovat. Několikrát jste se pokoušeli situaci projednat s paní </a:t>
            </a:r>
            <a:r>
              <a:rPr lang="cs-CZ" i="1" dirty="0" err="1"/>
              <a:t>Goméz</a:t>
            </a:r>
            <a:r>
              <a:rPr lang="cs-CZ" i="1" dirty="0"/>
              <a:t>, ale situace se vůbec nezlepšila. Napište paní </a:t>
            </a:r>
            <a:r>
              <a:rPr lang="cs-CZ" i="1" dirty="0" err="1"/>
              <a:t>Goméz</a:t>
            </a:r>
            <a:r>
              <a:rPr lang="cs-CZ" i="1" dirty="0"/>
              <a:t> dopis, ve kterém: </a:t>
            </a:r>
            <a:endParaRPr lang="cs-CZ" dirty="0"/>
          </a:p>
          <a:p>
            <a:pPr lvl="0"/>
            <a:endParaRPr lang="cs-CZ" dirty="0" smtClean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/>
              <a:t>vysvětlíte </a:t>
            </a:r>
            <a:r>
              <a:rPr lang="cs-CZ" dirty="0"/>
              <a:t>důvod, proč píšete, a uvedete podrobnosti  týkající se koupě mobilu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popíšete, jakým způsobem jste se pokoušeli si stěžovat, a zdůrazníte, že to nevedlo k žádnému výsledku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připomenete, jaké dva problémy s mobilem byly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/>
              <a:t>navrhnete, jak by se podle vašeho názoru měla věc řešit a dotážete se, kdy byste s ní mohli záležitost osobně </a:t>
            </a:r>
            <a:r>
              <a:rPr lang="cs-CZ" dirty="0" smtClean="0"/>
              <a:t>probrat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483768" y="1916832"/>
            <a:ext cx="4536504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LETTER OF COMPLAINT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15467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0"/>
            <a:ext cx="8229600" cy="685246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7606" y="674829"/>
            <a:ext cx="288032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Dear</a:t>
            </a:r>
            <a:r>
              <a:rPr lang="cs-CZ" b="1" dirty="0" smtClean="0"/>
              <a:t> </a:t>
            </a:r>
            <a:r>
              <a:rPr lang="cs-CZ" b="1" dirty="0" err="1" smtClean="0"/>
              <a:t>Ms</a:t>
            </a:r>
            <a:r>
              <a:rPr lang="cs-CZ" b="1" dirty="0" smtClean="0"/>
              <a:t> </a:t>
            </a:r>
            <a:r>
              <a:rPr lang="cs-CZ" b="1" dirty="0" err="1" smtClean="0"/>
              <a:t>Goméz</a:t>
            </a:r>
            <a:r>
              <a:rPr lang="cs-CZ" b="1" dirty="0" smtClean="0"/>
              <a:t>,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50594" y="1444922"/>
            <a:ext cx="7758027" cy="54391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I </a:t>
            </a:r>
            <a:r>
              <a:rPr lang="cs-CZ" b="1" dirty="0" err="1" smtClean="0"/>
              <a:t>am</a:t>
            </a:r>
            <a:r>
              <a:rPr lang="cs-CZ" b="1" dirty="0" smtClean="0"/>
              <a:t> </a:t>
            </a:r>
            <a:r>
              <a:rPr lang="cs-CZ" b="1" dirty="0" err="1" smtClean="0"/>
              <a:t>writing</a:t>
            </a:r>
            <a:r>
              <a:rPr lang="cs-CZ" b="1" dirty="0" smtClean="0"/>
              <a:t> to </a:t>
            </a:r>
            <a:r>
              <a:rPr lang="cs-CZ" b="1" dirty="0" err="1" smtClean="0"/>
              <a:t>complain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a mobile </a:t>
            </a:r>
            <a:r>
              <a:rPr lang="cs-CZ" b="1" dirty="0" err="1" smtClean="0"/>
              <a:t>phone</a:t>
            </a:r>
            <a:r>
              <a:rPr lang="cs-CZ" b="1" dirty="0" smtClean="0"/>
              <a:t> Nokia </a:t>
            </a:r>
            <a:r>
              <a:rPr lang="cs-CZ" b="1" dirty="0" err="1" smtClean="0"/>
              <a:t>Lumia</a:t>
            </a:r>
            <a:r>
              <a:rPr lang="cs-CZ" b="1" dirty="0" smtClean="0"/>
              <a:t> </a:t>
            </a:r>
            <a:r>
              <a:rPr lang="cs-CZ" b="1" dirty="0" err="1" smtClean="0"/>
              <a:t>that</a:t>
            </a:r>
            <a:r>
              <a:rPr lang="cs-CZ" b="1" dirty="0" smtClean="0"/>
              <a:t> I </a:t>
            </a:r>
            <a:r>
              <a:rPr lang="cs-CZ" b="1" dirty="0" err="1" smtClean="0"/>
              <a:t>bought</a:t>
            </a:r>
            <a:r>
              <a:rPr lang="cs-CZ" b="1" dirty="0" smtClean="0"/>
              <a:t> in </a:t>
            </a:r>
            <a:r>
              <a:rPr lang="cs-CZ" b="1" dirty="0" err="1" smtClean="0"/>
              <a:t>your</a:t>
            </a:r>
            <a:r>
              <a:rPr lang="cs-CZ" b="1" dirty="0" smtClean="0"/>
              <a:t> </a:t>
            </a:r>
            <a:r>
              <a:rPr lang="cs-CZ" b="1" dirty="0" err="1" smtClean="0"/>
              <a:t>shop</a:t>
            </a:r>
            <a:r>
              <a:rPr lang="cs-CZ" b="1" dirty="0" smtClean="0"/>
              <a:t> </a:t>
            </a:r>
            <a:r>
              <a:rPr lang="cs-CZ" b="1" dirty="0" err="1" smtClean="0"/>
              <a:t>two</a:t>
            </a:r>
            <a:r>
              <a:rPr lang="cs-CZ" b="1" dirty="0" smtClean="0"/>
              <a:t> </a:t>
            </a:r>
            <a:r>
              <a:rPr lang="cs-CZ" b="1" dirty="0" err="1" smtClean="0"/>
              <a:t>weeks</a:t>
            </a:r>
            <a:r>
              <a:rPr lang="cs-CZ" b="1" dirty="0" smtClean="0"/>
              <a:t> ago. 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566180" y="2071434"/>
            <a:ext cx="8182283" cy="49347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In </a:t>
            </a:r>
            <a:r>
              <a:rPr lang="cs-CZ" b="1" dirty="0" err="1" smtClean="0"/>
              <a:t>fact</a:t>
            </a:r>
            <a:r>
              <a:rPr lang="cs-CZ" b="1" dirty="0" smtClean="0"/>
              <a:t>/As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know</a:t>
            </a:r>
            <a:r>
              <a:rPr lang="cs-CZ" b="1" dirty="0" smtClean="0"/>
              <a:t>, I </a:t>
            </a:r>
            <a:r>
              <a:rPr lang="cs-CZ" b="1" dirty="0" err="1" smtClean="0"/>
              <a:t>have</a:t>
            </a:r>
            <a:r>
              <a:rPr lang="cs-CZ" b="1" dirty="0" smtClean="0"/>
              <a:t> </a:t>
            </a:r>
            <a:r>
              <a:rPr lang="cs-CZ" b="1" dirty="0" err="1" smtClean="0"/>
              <a:t>already</a:t>
            </a:r>
            <a:r>
              <a:rPr lang="cs-CZ" b="1" dirty="0" smtClean="0"/>
              <a:t> </a:t>
            </a:r>
            <a:r>
              <a:rPr lang="cs-CZ" b="1" dirty="0" err="1" smtClean="0"/>
              <a:t>talked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this</a:t>
            </a:r>
            <a:r>
              <a:rPr lang="cs-CZ" b="1" dirty="0" smtClean="0"/>
              <a:t> </a:t>
            </a:r>
            <a:r>
              <a:rPr lang="cs-CZ" b="1" dirty="0" err="1" smtClean="0"/>
              <a:t>issue</a:t>
            </a:r>
            <a:r>
              <a:rPr lang="cs-CZ" b="1" dirty="0" smtClean="0"/>
              <a:t>. Last </a:t>
            </a:r>
            <a:r>
              <a:rPr lang="cs-CZ" b="1" dirty="0" err="1" smtClean="0"/>
              <a:t>week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promised</a:t>
            </a:r>
            <a:r>
              <a:rPr lang="cs-CZ" b="1" dirty="0" smtClean="0"/>
              <a:t> a </a:t>
            </a:r>
            <a:r>
              <a:rPr lang="cs-CZ" b="1" dirty="0" err="1" smtClean="0"/>
              <a:t>change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better</a:t>
            </a:r>
            <a:r>
              <a:rPr lang="cs-CZ" b="1" dirty="0" smtClean="0"/>
              <a:t>, but </a:t>
            </a:r>
            <a:r>
              <a:rPr lang="cs-CZ" b="1" dirty="0" err="1" smtClean="0"/>
              <a:t>unfortunately</a:t>
            </a:r>
            <a:r>
              <a:rPr lang="cs-CZ" b="1" dirty="0" smtClean="0"/>
              <a:t> </a:t>
            </a:r>
            <a:r>
              <a:rPr lang="cs-CZ" b="1" dirty="0" err="1" smtClean="0"/>
              <a:t>nothing</a:t>
            </a:r>
            <a:r>
              <a:rPr lang="cs-CZ" b="1" dirty="0" smtClean="0"/>
              <a:t> has </a:t>
            </a:r>
            <a:r>
              <a:rPr lang="cs-CZ" b="1" dirty="0" err="1" smtClean="0"/>
              <a:t>changed</a:t>
            </a:r>
            <a:r>
              <a:rPr lang="cs-CZ" b="1" dirty="0" smtClean="0"/>
              <a:t>. 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572567" y="4922424"/>
            <a:ext cx="306034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I hope to </a:t>
            </a:r>
            <a:r>
              <a:rPr lang="cs-CZ" b="1" dirty="0" err="1" smtClean="0"/>
              <a:t>hear</a:t>
            </a:r>
            <a:r>
              <a:rPr lang="cs-CZ" b="1" dirty="0" smtClean="0"/>
              <a:t> </a:t>
            </a:r>
            <a:r>
              <a:rPr lang="cs-CZ" b="1" dirty="0" err="1" smtClean="0"/>
              <a:t>from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soon</a:t>
            </a:r>
            <a:r>
              <a:rPr lang="cs-CZ" b="1" dirty="0" smtClean="0"/>
              <a:t>. 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537630" y="5682272"/>
            <a:ext cx="23563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Yours</a:t>
            </a:r>
            <a:r>
              <a:rPr lang="cs-CZ" b="1" dirty="0" smtClean="0"/>
              <a:t> </a:t>
            </a:r>
            <a:r>
              <a:rPr lang="cs-CZ" b="1" dirty="0" err="1" smtClean="0"/>
              <a:t>sincerely</a:t>
            </a:r>
            <a:r>
              <a:rPr lang="cs-CZ" b="1" dirty="0" smtClean="0"/>
              <a:t>, 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527606" y="6323028"/>
            <a:ext cx="23563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Tomáš Novák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540697" y="5678532"/>
            <a:ext cx="235329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smtClean="0"/>
              <a:t>Váš </a:t>
            </a:r>
            <a:r>
              <a:rPr lang="cs-CZ" b="1" i="1" dirty="0" smtClean="0"/>
              <a:t>upřímně,</a:t>
            </a:r>
            <a:endParaRPr lang="cs-CZ" b="1" i="1" dirty="0"/>
          </a:p>
        </p:txBody>
      </p:sp>
      <p:sp>
        <p:nvSpPr>
          <p:cNvPr id="17" name="Obdélník 16"/>
          <p:cNvSpPr/>
          <p:nvPr/>
        </p:nvSpPr>
        <p:spPr>
          <a:xfrm>
            <a:off x="536005" y="674829"/>
            <a:ext cx="288032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smtClean="0"/>
              <a:t>Drahá paní </a:t>
            </a:r>
            <a:r>
              <a:rPr lang="cs-CZ" b="1" i="1" dirty="0" err="1" smtClean="0"/>
              <a:t>Gomézová</a:t>
            </a:r>
            <a:endParaRPr lang="cs-CZ" b="1" i="1" dirty="0"/>
          </a:p>
        </p:txBody>
      </p:sp>
      <p:sp>
        <p:nvSpPr>
          <p:cNvPr id="18" name="Obdélník 17"/>
          <p:cNvSpPr/>
          <p:nvPr/>
        </p:nvSpPr>
        <p:spPr>
          <a:xfrm>
            <a:off x="536005" y="1444922"/>
            <a:ext cx="8200655" cy="54391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smtClean="0"/>
              <a:t>Píši, </a:t>
            </a:r>
            <a:r>
              <a:rPr lang="cs-CZ" b="1" i="1" dirty="0" smtClean="0"/>
              <a:t>abych si stěžoval na telefon Nokia </a:t>
            </a:r>
            <a:r>
              <a:rPr lang="cs-CZ" b="1" i="1" dirty="0" err="1" smtClean="0"/>
              <a:t>Lumia</a:t>
            </a:r>
            <a:r>
              <a:rPr lang="cs-CZ" b="1" i="1" dirty="0" smtClean="0"/>
              <a:t>, který jsem si u Vás koupil před </a:t>
            </a:r>
            <a:r>
              <a:rPr lang="cs-CZ" b="1" i="1" dirty="0" err="1" smtClean="0"/>
              <a:t>dvěmi</a:t>
            </a:r>
            <a:r>
              <a:rPr lang="cs-CZ" b="1" i="1" dirty="0" smtClean="0"/>
              <a:t> týdny.</a:t>
            </a:r>
            <a:endParaRPr lang="cs-CZ" b="1" i="1" dirty="0"/>
          </a:p>
        </p:txBody>
      </p:sp>
      <p:sp>
        <p:nvSpPr>
          <p:cNvPr id="19" name="Obdélník 18"/>
          <p:cNvSpPr/>
          <p:nvPr/>
        </p:nvSpPr>
        <p:spPr>
          <a:xfrm>
            <a:off x="575793" y="2071434"/>
            <a:ext cx="8182283" cy="49347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smtClean="0"/>
              <a:t>Jak víte, již jsem s Vámi o tom mluvil. Minulý týden jste slíbila změnu, ale bohužel se nic nezměnilo.</a:t>
            </a:r>
            <a:endParaRPr lang="cs-CZ" b="1" i="1" dirty="0"/>
          </a:p>
        </p:txBody>
      </p:sp>
      <p:sp>
        <p:nvSpPr>
          <p:cNvPr id="22" name="Obdélník 21"/>
          <p:cNvSpPr/>
          <p:nvPr/>
        </p:nvSpPr>
        <p:spPr>
          <a:xfrm>
            <a:off x="540696" y="4922424"/>
            <a:ext cx="3599256" cy="5228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smtClean="0"/>
              <a:t>Doufám, že se brzy dočkám Vaší odpovědi.</a:t>
            </a:r>
            <a:endParaRPr lang="cs-CZ" b="1" i="1" dirty="0"/>
          </a:p>
        </p:txBody>
      </p:sp>
      <p:sp>
        <p:nvSpPr>
          <p:cNvPr id="23" name="Obdélník 22"/>
          <p:cNvSpPr/>
          <p:nvPr/>
        </p:nvSpPr>
        <p:spPr>
          <a:xfrm>
            <a:off x="527606" y="6323028"/>
            <a:ext cx="2356356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smtClean="0"/>
              <a:t>jméno</a:t>
            </a:r>
            <a:endParaRPr lang="cs-CZ" b="1" i="1" dirty="0"/>
          </a:p>
        </p:txBody>
      </p:sp>
      <p:sp>
        <p:nvSpPr>
          <p:cNvPr id="24" name="Obdélník 23"/>
          <p:cNvSpPr/>
          <p:nvPr/>
        </p:nvSpPr>
        <p:spPr>
          <a:xfrm>
            <a:off x="540696" y="2702931"/>
            <a:ext cx="8195963" cy="49992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Let </a:t>
            </a:r>
            <a:r>
              <a:rPr lang="cs-CZ" b="1" dirty="0" err="1" smtClean="0"/>
              <a:t>me</a:t>
            </a:r>
            <a:r>
              <a:rPr lang="cs-CZ" b="1" dirty="0" smtClean="0"/>
              <a:t> </a:t>
            </a:r>
            <a:r>
              <a:rPr lang="cs-CZ" b="1" dirty="0" err="1" smtClean="0"/>
              <a:t>remind</a:t>
            </a:r>
            <a:r>
              <a:rPr lang="cs-CZ" b="1" dirty="0" smtClean="0"/>
              <a:t>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two</a:t>
            </a:r>
            <a:r>
              <a:rPr lang="cs-CZ" b="1" dirty="0" smtClean="0"/>
              <a:t> </a:t>
            </a:r>
            <a:r>
              <a:rPr lang="cs-CZ" b="1" dirty="0" err="1" smtClean="0"/>
              <a:t>main</a:t>
            </a:r>
            <a:r>
              <a:rPr lang="cs-CZ" b="1" dirty="0" smtClean="0"/>
              <a:t> </a:t>
            </a:r>
            <a:r>
              <a:rPr lang="cs-CZ" b="1" dirty="0" err="1" smtClean="0"/>
              <a:t>problems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mobile </a:t>
            </a:r>
            <a:r>
              <a:rPr lang="cs-CZ" b="1" dirty="0" err="1" smtClean="0"/>
              <a:t>phone</a:t>
            </a:r>
            <a:r>
              <a:rPr lang="cs-CZ" b="1" dirty="0" smtClean="0"/>
              <a:t>.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first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purchase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sound</a:t>
            </a:r>
            <a:r>
              <a:rPr lang="cs-CZ" b="1" dirty="0" smtClean="0"/>
              <a:t> </a:t>
            </a:r>
            <a:r>
              <a:rPr lang="cs-CZ" b="1" dirty="0" err="1" smtClean="0"/>
              <a:t>stopped</a:t>
            </a:r>
            <a:r>
              <a:rPr lang="cs-CZ" b="1" dirty="0" smtClean="0"/>
              <a:t> </a:t>
            </a:r>
            <a:r>
              <a:rPr lang="cs-CZ" b="1" dirty="0" err="1" smtClean="0"/>
              <a:t>working</a:t>
            </a:r>
            <a:r>
              <a:rPr lang="cs-CZ" b="1" dirty="0" smtClean="0"/>
              <a:t>. I </a:t>
            </a:r>
            <a:r>
              <a:rPr lang="cs-CZ" b="1" dirty="0" err="1" smtClean="0"/>
              <a:t>could</a:t>
            </a:r>
            <a:r>
              <a:rPr lang="cs-CZ" b="1" dirty="0" smtClean="0"/>
              <a:t> not make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receive</a:t>
            </a:r>
            <a:r>
              <a:rPr lang="cs-CZ" b="1" dirty="0" smtClean="0"/>
              <a:t> </a:t>
            </a:r>
            <a:r>
              <a:rPr lang="cs-CZ" b="1" dirty="0" err="1" smtClean="0"/>
              <a:t>calls</a:t>
            </a:r>
            <a:r>
              <a:rPr lang="cs-CZ" b="1" dirty="0" smtClean="0"/>
              <a:t>. </a:t>
            </a:r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554979" y="2702930"/>
            <a:ext cx="8181680" cy="49992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smtClean="0"/>
              <a:t>Dovolte mi připomenout, jaké problémy s mobilem byly. Hned první den zakoupení mi na mobilu odešel zvuk. Nemohl jsem volat ani přijímat hovory.</a:t>
            </a:r>
            <a:endParaRPr lang="cs-CZ" b="1" i="1" dirty="0"/>
          </a:p>
        </p:txBody>
      </p:sp>
      <p:sp>
        <p:nvSpPr>
          <p:cNvPr id="26" name="Obdélník 25"/>
          <p:cNvSpPr/>
          <p:nvPr/>
        </p:nvSpPr>
        <p:spPr>
          <a:xfrm>
            <a:off x="566181" y="3356992"/>
            <a:ext cx="8166372" cy="52853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Secondly</a:t>
            </a:r>
            <a:r>
              <a:rPr lang="cs-CZ" b="1" dirty="0" smtClean="0"/>
              <a:t>,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other</a:t>
            </a:r>
            <a:r>
              <a:rPr lang="cs-CZ" b="1" dirty="0" smtClean="0"/>
              <a:t> </a:t>
            </a:r>
            <a:r>
              <a:rPr lang="cs-CZ" b="1" dirty="0" err="1" smtClean="0"/>
              <a:t>day</a:t>
            </a:r>
            <a:r>
              <a:rPr lang="cs-CZ" b="1" dirty="0" smtClean="0"/>
              <a:t> </a:t>
            </a:r>
            <a:r>
              <a:rPr lang="cs-CZ" b="1" dirty="0" err="1" smtClean="0"/>
              <a:t>there</a:t>
            </a:r>
            <a:r>
              <a:rPr lang="cs-CZ" b="1" dirty="0" smtClean="0"/>
              <a:t> </a:t>
            </a:r>
            <a:r>
              <a:rPr lang="cs-CZ" b="1" dirty="0" err="1" smtClean="0"/>
              <a:t>were</a:t>
            </a:r>
            <a:r>
              <a:rPr lang="cs-CZ" b="1" dirty="0" smtClean="0"/>
              <a:t>/</a:t>
            </a:r>
            <a:r>
              <a:rPr lang="cs-CZ" b="1" dirty="0" err="1" smtClean="0"/>
              <a:t>appeared</a:t>
            </a:r>
            <a:r>
              <a:rPr lang="cs-CZ" b="1" dirty="0" smtClean="0"/>
              <a:t> </a:t>
            </a:r>
            <a:r>
              <a:rPr lang="cs-CZ" b="1" dirty="0" err="1" smtClean="0"/>
              <a:t>problems</a:t>
            </a:r>
            <a:r>
              <a:rPr lang="cs-CZ" b="1" dirty="0" smtClean="0"/>
              <a:t> </a:t>
            </a:r>
            <a:r>
              <a:rPr lang="cs-CZ" b="1" dirty="0" err="1" smtClean="0"/>
              <a:t>with</a:t>
            </a:r>
            <a:r>
              <a:rPr lang="cs-CZ" b="1" dirty="0" smtClean="0"/>
              <a:t> </a:t>
            </a:r>
            <a:r>
              <a:rPr lang="cs-CZ" b="1" dirty="0" err="1" smtClean="0"/>
              <a:t>sending</a:t>
            </a:r>
            <a:r>
              <a:rPr lang="cs-CZ" b="1" dirty="0" smtClean="0"/>
              <a:t> SMS and </a:t>
            </a:r>
            <a:r>
              <a:rPr lang="cs-CZ" b="1" dirty="0" err="1" smtClean="0"/>
              <a:t>the</a:t>
            </a:r>
            <a:r>
              <a:rPr lang="cs-CZ" b="1" dirty="0" smtClean="0"/>
              <a:t> mobile </a:t>
            </a:r>
            <a:r>
              <a:rPr lang="cs-CZ" b="1" dirty="0" err="1" smtClean="0"/>
              <a:t>phone</a:t>
            </a:r>
            <a:r>
              <a:rPr lang="cs-CZ" b="1" dirty="0" smtClean="0"/>
              <a:t> </a:t>
            </a:r>
            <a:r>
              <a:rPr lang="cs-CZ" b="1" dirty="0" err="1" smtClean="0"/>
              <a:t>therefore</a:t>
            </a:r>
            <a:r>
              <a:rPr lang="cs-CZ" b="1" dirty="0" smtClean="0"/>
              <a:t> </a:t>
            </a:r>
            <a:r>
              <a:rPr lang="cs-CZ" b="1" dirty="0" err="1" smtClean="0"/>
              <a:t>became</a:t>
            </a:r>
            <a:r>
              <a:rPr lang="cs-CZ" b="1" dirty="0" smtClean="0"/>
              <a:t> non-</a:t>
            </a:r>
            <a:r>
              <a:rPr lang="cs-CZ" b="1" dirty="0" err="1" smtClean="0"/>
              <a:t>functional</a:t>
            </a:r>
            <a:r>
              <a:rPr lang="cs-CZ" b="1" dirty="0" smtClean="0"/>
              <a:t>. </a:t>
            </a:r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554979" y="3356992"/>
            <a:ext cx="8177574" cy="52853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smtClean="0"/>
              <a:t>Zadruhé, druhý den se přidaly problémy s odesíláním SMS  a telefon se tak stal naprosto nefunkčním.  </a:t>
            </a:r>
            <a:endParaRPr lang="cs-CZ" b="1" i="1" dirty="0"/>
          </a:p>
        </p:txBody>
      </p:sp>
      <p:sp>
        <p:nvSpPr>
          <p:cNvPr id="28" name="Obdélník 27"/>
          <p:cNvSpPr/>
          <p:nvPr/>
        </p:nvSpPr>
        <p:spPr>
          <a:xfrm>
            <a:off x="554979" y="4032546"/>
            <a:ext cx="8177574" cy="54858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I hope </a:t>
            </a:r>
            <a:r>
              <a:rPr lang="cs-CZ" b="1" dirty="0" err="1" smtClean="0"/>
              <a:t>that</a:t>
            </a:r>
            <a:r>
              <a:rPr lang="cs-CZ" b="1" dirty="0" smtClean="0"/>
              <a:t> my mobile </a:t>
            </a:r>
            <a:r>
              <a:rPr lang="cs-CZ" b="1" dirty="0" err="1" smtClean="0"/>
              <a:t>phone</a:t>
            </a:r>
            <a:r>
              <a:rPr lang="cs-CZ" b="1" dirty="0" smtClean="0"/>
              <a:t> </a:t>
            </a:r>
            <a:r>
              <a:rPr lang="cs-CZ" b="1" dirty="0" err="1" smtClean="0"/>
              <a:t>will</a:t>
            </a:r>
            <a:r>
              <a:rPr lang="cs-CZ" b="1" dirty="0" smtClean="0"/>
              <a:t> </a:t>
            </a:r>
            <a:r>
              <a:rPr lang="cs-CZ" b="1" dirty="0" err="1" smtClean="0"/>
              <a:t>be</a:t>
            </a:r>
            <a:r>
              <a:rPr lang="cs-CZ" b="1" dirty="0" smtClean="0"/>
              <a:t> </a:t>
            </a:r>
            <a:r>
              <a:rPr lang="cs-CZ" b="1" dirty="0" err="1" smtClean="0"/>
              <a:t>exchanged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repaired</a:t>
            </a:r>
            <a:r>
              <a:rPr lang="cs-CZ" b="1" dirty="0" smtClean="0"/>
              <a:t> as </a:t>
            </a:r>
            <a:r>
              <a:rPr lang="cs-CZ" b="1" dirty="0" err="1" smtClean="0"/>
              <a:t>soon</a:t>
            </a:r>
            <a:r>
              <a:rPr lang="cs-CZ" b="1" dirty="0" smtClean="0"/>
              <a:t> as </a:t>
            </a:r>
            <a:r>
              <a:rPr lang="cs-CZ" b="1" dirty="0" err="1" smtClean="0"/>
              <a:t>possible</a:t>
            </a:r>
            <a:r>
              <a:rPr lang="cs-CZ" b="1" dirty="0" smtClean="0"/>
              <a:t>. </a:t>
            </a:r>
            <a:r>
              <a:rPr lang="cs-CZ" b="1" dirty="0" err="1" smtClean="0"/>
              <a:t>Please</a:t>
            </a:r>
            <a:r>
              <a:rPr lang="cs-CZ" b="1" dirty="0" smtClean="0"/>
              <a:t> let </a:t>
            </a:r>
            <a:r>
              <a:rPr lang="cs-CZ" b="1" dirty="0" err="1" smtClean="0"/>
              <a:t>me</a:t>
            </a:r>
            <a:r>
              <a:rPr lang="cs-CZ" b="1" dirty="0" smtClean="0"/>
              <a:t> </a:t>
            </a:r>
            <a:r>
              <a:rPr lang="cs-CZ" b="1" dirty="0" err="1" smtClean="0"/>
              <a:t>know</a:t>
            </a:r>
            <a:r>
              <a:rPr lang="cs-CZ" b="1" dirty="0" smtClean="0"/>
              <a:t> </a:t>
            </a:r>
            <a:r>
              <a:rPr lang="cs-CZ" b="1" dirty="0" err="1" smtClean="0"/>
              <a:t>when</a:t>
            </a:r>
            <a:r>
              <a:rPr lang="cs-CZ" b="1" dirty="0" smtClean="0"/>
              <a:t> I </a:t>
            </a:r>
            <a:r>
              <a:rPr lang="cs-CZ" b="1" dirty="0" err="1" smtClean="0"/>
              <a:t>could</a:t>
            </a:r>
            <a:r>
              <a:rPr lang="cs-CZ" b="1" dirty="0" smtClean="0"/>
              <a:t> </a:t>
            </a:r>
            <a:r>
              <a:rPr lang="cs-CZ" b="1" dirty="0" err="1" smtClean="0"/>
              <a:t>come</a:t>
            </a:r>
            <a:r>
              <a:rPr lang="cs-CZ" b="1" dirty="0" smtClean="0"/>
              <a:t> to visit </a:t>
            </a:r>
            <a:r>
              <a:rPr lang="cs-CZ" b="1" dirty="0" err="1" smtClean="0"/>
              <a:t>you</a:t>
            </a:r>
            <a:r>
              <a:rPr lang="cs-CZ" b="1" dirty="0" smtClean="0"/>
              <a:t> to talk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details</a:t>
            </a:r>
            <a:r>
              <a:rPr lang="cs-CZ" b="1" dirty="0" smtClean="0"/>
              <a:t>.  </a:t>
            </a:r>
            <a:endParaRPr lang="cs-CZ" b="1" dirty="0"/>
          </a:p>
        </p:txBody>
      </p:sp>
      <p:sp>
        <p:nvSpPr>
          <p:cNvPr id="29" name="Obdélník 28"/>
          <p:cNvSpPr/>
          <p:nvPr/>
        </p:nvSpPr>
        <p:spPr>
          <a:xfrm>
            <a:off x="546861" y="4032546"/>
            <a:ext cx="8185692" cy="54858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smtClean="0"/>
              <a:t>Doufám, že mi bude mobil co nejdříve vyměněn nebo opraven. Prosím, dejte mi vědět, kdy bych Vás mohla navštívit, abychom prodiskutovali detaily.</a:t>
            </a:r>
            <a:endParaRPr lang="cs-CZ" b="1" i="1" dirty="0"/>
          </a:p>
        </p:txBody>
      </p:sp>
      <p:sp>
        <p:nvSpPr>
          <p:cNvPr id="30" name="Obdélník 29"/>
          <p:cNvSpPr/>
          <p:nvPr/>
        </p:nvSpPr>
        <p:spPr>
          <a:xfrm>
            <a:off x="6516216" y="0"/>
            <a:ext cx="223224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19th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March</a:t>
            </a:r>
            <a:r>
              <a:rPr lang="cs-CZ" b="1" dirty="0" smtClean="0"/>
              <a:t>, 2013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6516216" y="0"/>
            <a:ext cx="2232248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i="1" dirty="0" err="1" smtClean="0"/>
              <a:t>Date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1848184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8" grpId="0" animBg="1"/>
      <p:bldP spid="19" grpId="0" animBg="1"/>
      <p:bldP spid="22" grpId="0" animBg="1"/>
      <p:bldP spid="23" grpId="0" animBg="1"/>
      <p:bldP spid="25" grpId="0" animBg="1"/>
      <p:bldP spid="27" grpId="0" animBg="1"/>
      <p:bldP spid="29" grpId="0" animBg="1"/>
      <p:bldP spid="3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smtClean="0"/>
              <a:t>In a </a:t>
            </a:r>
            <a:r>
              <a:rPr lang="cs-CZ" b="1" u="sng" dirty="0" err="1" smtClean="0"/>
              <a:t>Clothes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Shop</a:t>
            </a:r>
            <a:r>
              <a:rPr lang="cs-CZ" b="1" u="sng" dirty="0" smtClean="0"/>
              <a:t> … </a:t>
            </a:r>
            <a:endParaRPr lang="cs-CZ" b="1" u="sng" dirty="0"/>
          </a:p>
        </p:txBody>
      </p:sp>
      <p:pic>
        <p:nvPicPr>
          <p:cNvPr id="5122" name="Picture 2" descr="C:\Users\Jirka\AppData\Local\Microsoft\Windows\Temporary Internet Files\Content.IE5\10G6IFUN\MP90043310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512741" cy="1012816"/>
          </a:xfrm>
          <a:prstGeom prst="rect">
            <a:avLst/>
          </a:prstGeom>
          <a:noFill/>
        </p:spPr>
      </p:pic>
      <p:pic>
        <p:nvPicPr>
          <p:cNvPr id="5123" name="Picture 3" descr="C:\Users\Jirka\AppData\Local\Microsoft\Windows\Temporary Internet Files\Content.IE5\10G6IFUN\MC9003551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268760"/>
            <a:ext cx="1259632" cy="1124744"/>
          </a:xfrm>
          <a:prstGeom prst="rect">
            <a:avLst/>
          </a:prstGeom>
          <a:noFill/>
        </p:spPr>
      </p:pic>
      <p:pic>
        <p:nvPicPr>
          <p:cNvPr id="5125" name="Picture 5" descr="C:\Users\Jirka\AppData\Local\Microsoft\Windows\Temporary Internet Files\Content.IE5\RFHPYBEQ\MC9000602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376" y="1"/>
            <a:ext cx="1187624" cy="98072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915816" y="1268760"/>
            <a:ext cx="1008112" cy="105841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GUCCI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5127" name="Picture 7" descr="C:\Users\Jirka\AppData\Local\Microsoft\Windows\Temporary Internet Files\Content.IE5\10G6IFUN\MC90040621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1196753"/>
            <a:ext cx="1328986" cy="1152128"/>
          </a:xfrm>
          <a:prstGeom prst="rect">
            <a:avLst/>
          </a:prstGeom>
          <a:noFill/>
        </p:spPr>
      </p:pic>
      <p:pic>
        <p:nvPicPr>
          <p:cNvPr id="5129" name="Picture 9" descr="C:\Users\Jirka\AppData\Local\Microsoft\Windows\Temporary Internet Files\Content.IE5\10G6IFUN\MP90017793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1268760"/>
            <a:ext cx="1396752" cy="1075184"/>
          </a:xfrm>
          <a:prstGeom prst="rect">
            <a:avLst/>
          </a:prstGeom>
          <a:noFill/>
        </p:spPr>
      </p:pic>
      <p:sp>
        <p:nvSpPr>
          <p:cNvPr id="13" name="Elipsa 12"/>
          <p:cNvSpPr/>
          <p:nvPr/>
        </p:nvSpPr>
        <p:spPr>
          <a:xfrm>
            <a:off x="539552" y="3068960"/>
            <a:ext cx="1512168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FASHION LABEL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771800" y="3068960"/>
            <a:ext cx="1368152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SALE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932040" y="3068960"/>
            <a:ext cx="1656184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ACCESSO</a:t>
            </a:r>
          </a:p>
          <a:p>
            <a:pPr algn="ctr"/>
            <a:r>
              <a:rPr lang="cs-CZ" b="1" dirty="0" smtClean="0">
                <a:solidFill>
                  <a:srgbClr val="FFFF00"/>
                </a:solidFill>
              </a:rPr>
              <a:t>RIES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7020272" y="3068960"/>
            <a:ext cx="1800200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CHANGING ROOMS</a:t>
            </a:r>
            <a:endParaRPr lang="cs-CZ" b="1" dirty="0">
              <a:solidFill>
                <a:srgbClr val="FFFF00"/>
              </a:solidFill>
            </a:endParaRPr>
          </a:p>
        </p:txBody>
      </p:sp>
      <p:pic>
        <p:nvPicPr>
          <p:cNvPr id="5130" name="Picture 10" descr="C:\Users\Jirka\AppData\Local\Microsoft\Windows\Temporary Internet Files\Content.IE5\RFHPYBEQ\MP90044856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5733256"/>
            <a:ext cx="750714" cy="1124744"/>
          </a:xfrm>
          <a:prstGeom prst="rect">
            <a:avLst/>
          </a:prstGeom>
          <a:noFill/>
        </p:spPr>
      </p:pic>
      <p:pic>
        <p:nvPicPr>
          <p:cNvPr id="5135" name="Picture 15" descr="C:\Users\Jirka\AppData\Local\Microsoft\Windows\Temporary Internet Files\Content.IE5\RFHPYBEQ\MC90044052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483768" y="5705872"/>
            <a:ext cx="576064" cy="1152128"/>
          </a:xfrm>
          <a:prstGeom prst="rect">
            <a:avLst/>
          </a:prstGeom>
          <a:noFill/>
        </p:spPr>
      </p:pic>
      <p:sp>
        <p:nvSpPr>
          <p:cNvPr id="24" name="Oválný popisek 23"/>
          <p:cNvSpPr/>
          <p:nvPr/>
        </p:nvSpPr>
        <p:spPr>
          <a:xfrm>
            <a:off x="755576" y="4437112"/>
            <a:ext cx="2088232" cy="720080"/>
          </a:xfrm>
          <a:prstGeom prst="wedgeEllipseCallout">
            <a:avLst>
              <a:gd name="adj1" fmla="val -37097"/>
              <a:gd name="adj2" fmla="val 15683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LET‘S _?_ SHOPPING!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Oválný popisek 24"/>
          <p:cNvSpPr/>
          <p:nvPr/>
        </p:nvSpPr>
        <p:spPr>
          <a:xfrm>
            <a:off x="2771800" y="4365104"/>
            <a:ext cx="2088232" cy="720080"/>
          </a:xfrm>
          <a:prstGeom prst="wedgeEllipseCallout">
            <a:avLst>
              <a:gd name="adj1" fmla="val -37097"/>
              <a:gd name="adj2" fmla="val 15683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OK, WHY NOT.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7704" y="4437112"/>
            <a:ext cx="504056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GO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136" name="Picture 16" descr="C:\Users\Jirka\AppData\Local\Microsoft\Windows\Temporary Internet Files\Content.IE5\NOYXYRP2\MC90008925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13152" y="5301208"/>
            <a:ext cx="1630848" cy="1556792"/>
          </a:xfrm>
          <a:prstGeom prst="rect">
            <a:avLst/>
          </a:prstGeom>
          <a:noFill/>
        </p:spPr>
      </p:pic>
      <p:sp>
        <p:nvSpPr>
          <p:cNvPr id="28" name="Šipka doprava 27"/>
          <p:cNvSpPr/>
          <p:nvPr/>
        </p:nvSpPr>
        <p:spPr>
          <a:xfrm>
            <a:off x="7740352" y="4437112"/>
            <a:ext cx="1224136" cy="50405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51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7.77778E-6 L -0.74809 -0.06297 " pathEditMode="relative" ptsTypes="AA">
                                      <p:cBhvr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7.77778E-6 L 0.2283 -0.08403 " pathEditMode="relative" ptsTypes="AA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51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7.77778E-6 L 0.2441 -0.07339 " pathEditMode="relative" ptsTypes="AA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51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7.77778E-6 L 0.25209 -0.07339 " pathEditMode="relative" ptsTypes="A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8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7.03704E-6 C 0.03576 -0.00416 0.06701 -0.00277 0.10416 -0.00184 C 0.11337 -0.00022 0.12239 0.00209 0.13142 0.00394 C 0.14062 0.00811 0.15052 0.00857 0.15989 0.01158 C 0.17691 0.01714 0.19236 0.02408 0.20972 0.02686 C 0.26805 0.05163 0.33194 0.02941 0.39288 0.02871 C 0.4401 0.00765 0.48871 0.00903 0.53854 0.00765 C 0.58107 -0.00347 0.62205 -0.00439 0.66562 -0.00555 C 0.67725 -0.01041 0.69045 -0.01504 0.70278 -0.01504 " pathEditMode="relative" ptsTypes="ffffffffA">
                                      <p:cBhvr>
                                        <p:cTn id="107" dur="2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96296E-6 C 0.00799 -0.00718 0.02917 -0.01551 0.03854 -0.01898 C 0.05469 -0.01829 0.07101 -0.01852 0.08716 -0.01713 C 0.09393 -0.01667 0.10712 -0.01343 0.10712 -0.01343 C 0.1191 -0.01412 0.13108 -0.01296 0.14288 -0.01528 C 0.15365 -0.01736 0.15573 -0.02593 0.16719 -0.02662 C 0.20191 -0.02847 0.23681 -0.02917 0.27153 -0.03056 C 0.28611 -0.03519 0.2842 -0.03403 0.30573 -0.03241 C 0.31354 -0.03079 0.32084 -0.02824 0.32865 -0.02662 C 0.35712 -0.03079 0.38472 -0.03588 0.41285 -0.0419 C 0.43177 -0.05232 0.45278 -0.05347 0.47292 -0.05347 " pathEditMode="relative" ptsTypes="ffffffffffA">
                                      <p:cBhvr>
                                        <p:cTn id="111" dur="2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1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2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13" grpId="0" animBg="1"/>
      <p:bldP spid="14" grpId="0" animBg="1"/>
      <p:bldP spid="15" grpId="0" animBg="1"/>
      <p:bldP spid="16" grpId="0" animBg="1"/>
      <p:bldP spid="24" grpId="0" animBg="1"/>
      <p:bldP spid="25" grpId="0" animBg="1"/>
      <p:bldP spid="26" grpId="0" animBg="1"/>
      <p:bldP spid="28" grpId="0" animBg="1"/>
      <p:bldP spid="28" grpId="1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In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Shop</a:t>
            </a:r>
            <a:r>
              <a:rPr lang="cs-CZ" b="1" u="sng" dirty="0" smtClean="0"/>
              <a:t> </a:t>
            </a:r>
            <a:r>
              <a:rPr lang="cs-CZ" b="1" u="sng" dirty="0" smtClean="0"/>
              <a:t>…</a:t>
            </a:r>
            <a:endParaRPr lang="cs-CZ" b="1" u="sng" dirty="0"/>
          </a:p>
        </p:txBody>
      </p:sp>
      <p:pic>
        <p:nvPicPr>
          <p:cNvPr id="6146" name="Picture 2" descr="C:\Users\Jirka\AppData\Local\Microsoft\Windows\Temporary Internet Files\Content.IE5\RFHPYBEQ\MC90033823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581128"/>
            <a:ext cx="1163128" cy="1199231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7596336" y="1916832"/>
            <a:ext cx="1547664" cy="504056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CHANGING ROOMS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87624" y="1700808"/>
            <a:ext cx="1080120" cy="36004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SKIRTS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55776" y="1700808"/>
            <a:ext cx="1080120" cy="36004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DRESS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95936" y="1700808"/>
            <a:ext cx="1080120" cy="36004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BLOUSES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436096" y="1700808"/>
            <a:ext cx="1080120" cy="36004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FF00"/>
                </a:solidFill>
              </a:rPr>
              <a:t>TROUSERS</a:t>
            </a:r>
            <a:endParaRPr lang="cs-CZ" sz="1600" b="1" dirty="0">
              <a:solidFill>
                <a:srgbClr val="FFFF00"/>
              </a:solidFill>
            </a:endParaRPr>
          </a:p>
        </p:txBody>
      </p:sp>
      <p:pic>
        <p:nvPicPr>
          <p:cNvPr id="6147" name="Picture 3" descr="C:\Users\Jirka\AppData\Local\Microsoft\Windows\Temporary Internet Files\Content.IE5\FXSV0B40\MP90028932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204864"/>
            <a:ext cx="1180728" cy="789120"/>
          </a:xfrm>
          <a:prstGeom prst="rect">
            <a:avLst/>
          </a:prstGeom>
          <a:noFill/>
        </p:spPr>
      </p:pic>
      <p:pic>
        <p:nvPicPr>
          <p:cNvPr id="6148" name="Picture 4" descr="C:\Users\Jirka\AppData\Local\Microsoft\Windows\Temporary Internet Files\Content.IE5\RFHPYBEQ\MP90043113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2276872"/>
            <a:ext cx="858639" cy="836712"/>
          </a:xfrm>
          <a:prstGeom prst="rect">
            <a:avLst/>
          </a:prstGeom>
          <a:noFill/>
        </p:spPr>
      </p:pic>
      <p:pic>
        <p:nvPicPr>
          <p:cNvPr id="6149" name="Picture 5" descr="C:\Users\Jirka\AppData\Local\Microsoft\Windows\Temporary Internet Files\Content.IE5\RFHPYBEQ\MC9003962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2348881"/>
            <a:ext cx="899770" cy="720080"/>
          </a:xfrm>
          <a:prstGeom prst="rect">
            <a:avLst/>
          </a:prstGeom>
          <a:noFill/>
        </p:spPr>
      </p:pic>
      <p:pic>
        <p:nvPicPr>
          <p:cNvPr id="6151" name="Picture 7" descr="C:\Users\Jirka\AppData\Local\Microsoft\Windows\Temporary Internet Files\Content.IE5\FXSV0B40\MC90023295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2276872"/>
            <a:ext cx="1068228" cy="792088"/>
          </a:xfrm>
          <a:prstGeom prst="rect">
            <a:avLst/>
          </a:prstGeom>
          <a:noFill/>
        </p:spPr>
      </p:pic>
      <p:pic>
        <p:nvPicPr>
          <p:cNvPr id="16" name="Picture 10" descr="C:\Users\Jirka\AppData\Local\Microsoft\Windows\Temporary Internet Files\Content.IE5\RFHPYBEQ\MP90044856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4653136"/>
            <a:ext cx="750714" cy="1124744"/>
          </a:xfrm>
          <a:prstGeom prst="rect">
            <a:avLst/>
          </a:prstGeom>
          <a:noFill/>
        </p:spPr>
      </p:pic>
      <p:pic>
        <p:nvPicPr>
          <p:cNvPr id="17" name="Picture 15" descr="C:\Users\Jirka\AppData\Local\Microsoft\Windows\Temporary Internet Files\Content.IE5\RFHPYBEQ\MC90044052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4653136"/>
            <a:ext cx="576064" cy="1152128"/>
          </a:xfrm>
          <a:prstGeom prst="rect">
            <a:avLst/>
          </a:prstGeom>
          <a:noFill/>
        </p:spPr>
      </p:pic>
      <p:sp>
        <p:nvSpPr>
          <p:cNvPr id="18" name="Oválný popisek 17"/>
          <p:cNvSpPr/>
          <p:nvPr/>
        </p:nvSpPr>
        <p:spPr>
          <a:xfrm>
            <a:off x="323528" y="3140968"/>
            <a:ext cx="2448272" cy="1152128"/>
          </a:xfrm>
          <a:prstGeom prst="wedgeEllipseCallout">
            <a:avLst>
              <a:gd name="adj1" fmla="val -29370"/>
              <a:gd name="adj2" fmla="val 9311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WHAT ARE YOU LOOKING ___?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043608" y="3861048"/>
            <a:ext cx="648072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FOR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Oválný popisek 19"/>
          <p:cNvSpPr/>
          <p:nvPr/>
        </p:nvSpPr>
        <p:spPr>
          <a:xfrm>
            <a:off x="2843808" y="3573016"/>
            <a:ext cx="2664296" cy="792088"/>
          </a:xfrm>
          <a:prstGeom prst="wedgeEllipseCallout">
            <a:avLst>
              <a:gd name="adj1" fmla="val -29370"/>
              <a:gd name="adj2" fmla="val 9311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 </a:t>
            </a:r>
            <a:r>
              <a:rPr lang="cs-CZ" sz="2000" b="1" dirty="0" err="1" smtClean="0">
                <a:solidFill>
                  <a:schemeClr val="tx1"/>
                </a:solidFill>
              </a:rPr>
              <a:t>would</a:t>
            </a:r>
            <a:r>
              <a:rPr lang="cs-CZ" sz="2000" b="1" dirty="0" smtClean="0">
                <a:solidFill>
                  <a:schemeClr val="tx1"/>
                </a:solidFill>
              </a:rPr>
              <a:t> ______ a </a:t>
            </a:r>
            <a:r>
              <a:rPr lang="cs-CZ" sz="2000" b="1" dirty="0" err="1" smtClean="0">
                <a:solidFill>
                  <a:schemeClr val="tx1"/>
                </a:solidFill>
              </a:rPr>
              <a:t>skirt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211960" y="3573016"/>
            <a:ext cx="720080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like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1979712" y="1124744"/>
            <a:ext cx="2664296" cy="792088"/>
          </a:xfrm>
          <a:prstGeom prst="wedgeEllipseCallout">
            <a:avLst>
              <a:gd name="adj1" fmla="val -29370"/>
              <a:gd name="adj2" fmla="val 9311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Where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</a:rPr>
              <a:t> I </a:t>
            </a:r>
            <a:r>
              <a:rPr lang="cs-CZ" sz="2000" b="1" dirty="0" err="1" smtClean="0">
                <a:solidFill>
                  <a:schemeClr val="tx1"/>
                </a:solidFill>
              </a:rPr>
              <a:t>try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it</a:t>
            </a:r>
            <a:r>
              <a:rPr lang="cs-CZ" sz="2000" b="1" dirty="0" smtClean="0">
                <a:solidFill>
                  <a:schemeClr val="tx1"/>
                </a:solidFill>
              </a:rPr>
              <a:t> _____?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131840" y="1484784"/>
            <a:ext cx="576064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Oválný popisek 24"/>
          <p:cNvSpPr/>
          <p:nvPr/>
        </p:nvSpPr>
        <p:spPr>
          <a:xfrm>
            <a:off x="323528" y="3140968"/>
            <a:ext cx="2448272" cy="1152128"/>
          </a:xfrm>
          <a:prstGeom prst="wedgeEllipseCallout">
            <a:avLst>
              <a:gd name="adj1" fmla="val -29370"/>
              <a:gd name="adj2" fmla="val 9311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changing</a:t>
            </a:r>
            <a:r>
              <a:rPr lang="cs-CZ" sz="2000" b="1" dirty="0" smtClean="0">
                <a:solidFill>
                  <a:schemeClr val="tx1"/>
                </a:solidFill>
              </a:rPr>
              <a:t> _______ are </a:t>
            </a:r>
            <a:r>
              <a:rPr lang="cs-CZ" sz="2000" b="1" dirty="0" err="1" smtClean="0">
                <a:solidFill>
                  <a:schemeClr val="tx1"/>
                </a:solidFill>
              </a:rPr>
              <a:t>over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there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899592" y="3501008"/>
            <a:ext cx="864096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rooms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Šipka doprava 26"/>
          <p:cNvSpPr/>
          <p:nvPr/>
        </p:nvSpPr>
        <p:spPr>
          <a:xfrm>
            <a:off x="2411760" y="3356992"/>
            <a:ext cx="720080" cy="36004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52" name="Picture 8" descr="C:\Users\Jirka\AppData\Local\Microsoft\Windows\Temporary Internet Files\Content.IE5\NOYXYRP2\MP90044856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771800" y="2132856"/>
            <a:ext cx="648072" cy="970963"/>
          </a:xfrm>
          <a:prstGeom prst="rect">
            <a:avLst/>
          </a:prstGeom>
          <a:noFill/>
        </p:spPr>
      </p:pic>
      <p:sp>
        <p:nvSpPr>
          <p:cNvPr id="29" name="Oválný popisek 28"/>
          <p:cNvSpPr/>
          <p:nvPr/>
        </p:nvSpPr>
        <p:spPr>
          <a:xfrm>
            <a:off x="4427984" y="4149080"/>
            <a:ext cx="2664296" cy="792088"/>
          </a:xfrm>
          <a:prstGeom prst="wedgeEllipseCallout">
            <a:avLst>
              <a:gd name="adj1" fmla="val 46625"/>
              <a:gd name="adj2" fmla="val 137641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Does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it</a:t>
            </a:r>
            <a:r>
              <a:rPr lang="cs-CZ" sz="2000" b="1" dirty="0" smtClean="0">
                <a:solidFill>
                  <a:schemeClr val="tx1"/>
                </a:solidFill>
              </a:rPr>
              <a:t> ____ </a:t>
            </a:r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868144" y="4149080"/>
            <a:ext cx="64807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fit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1" name="Oválný popisek 30"/>
          <p:cNvSpPr/>
          <p:nvPr/>
        </p:nvSpPr>
        <p:spPr>
          <a:xfrm>
            <a:off x="5436096" y="1700808"/>
            <a:ext cx="2664296" cy="1440160"/>
          </a:xfrm>
          <a:prstGeom prst="wedgeEllipseCallout">
            <a:avLst>
              <a:gd name="adj1" fmla="val 46625"/>
              <a:gd name="adj2" fmla="val 137641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 don‘t </a:t>
            </a:r>
            <a:r>
              <a:rPr lang="cs-CZ" sz="2000" b="1" dirty="0" err="1" smtClean="0">
                <a:solidFill>
                  <a:schemeClr val="tx1"/>
                </a:solidFill>
              </a:rPr>
              <a:t>think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so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  <a:r>
              <a:rPr lang="cs-CZ" sz="2000" b="1" dirty="0" err="1" smtClean="0">
                <a:solidFill>
                  <a:schemeClr val="tx1"/>
                </a:solidFill>
              </a:rPr>
              <a:t>It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isn</a:t>
            </a:r>
            <a:r>
              <a:rPr lang="cs-CZ" sz="2000" b="1" dirty="0" smtClean="0">
                <a:solidFill>
                  <a:schemeClr val="tx1"/>
                </a:solidFill>
              </a:rPr>
              <a:t>‘t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right</a:t>
            </a:r>
            <a:r>
              <a:rPr lang="cs-CZ" sz="2000" b="1" dirty="0" smtClean="0">
                <a:solidFill>
                  <a:schemeClr val="tx1"/>
                </a:solidFill>
              </a:rPr>
              <a:t> ______ </a:t>
            </a:r>
            <a:r>
              <a:rPr lang="cs-CZ" sz="2000" b="1" dirty="0" err="1" smtClean="0">
                <a:solidFill>
                  <a:schemeClr val="tx1"/>
                </a:solidFill>
              </a:rPr>
              <a:t>for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me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  <a:r>
              <a:rPr lang="cs-CZ" sz="2000" b="1" dirty="0" err="1" smtClean="0">
                <a:solidFill>
                  <a:schemeClr val="tx1"/>
                </a:solidFill>
              </a:rPr>
              <a:t>It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is</a:t>
            </a:r>
            <a:r>
              <a:rPr lang="cs-CZ" sz="2000" b="1" dirty="0" smtClean="0">
                <a:solidFill>
                  <a:schemeClr val="tx1"/>
                </a:solidFill>
              </a:rPr>
              <a:t> ____ </a:t>
            </a:r>
            <a:r>
              <a:rPr lang="cs-CZ" sz="2000" b="1" dirty="0" err="1" smtClean="0">
                <a:solidFill>
                  <a:schemeClr val="tx1"/>
                </a:solidFill>
              </a:rPr>
              <a:t>small</a:t>
            </a:r>
            <a:r>
              <a:rPr lang="cs-CZ" sz="2000" b="1" dirty="0" smtClean="0">
                <a:solidFill>
                  <a:schemeClr val="tx1"/>
                </a:solidFill>
              </a:rPr>
              <a:t>. 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084168" y="2420888"/>
            <a:ext cx="64807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size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372200" y="2852936"/>
            <a:ext cx="576064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too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Oválný popisek 33"/>
          <p:cNvSpPr/>
          <p:nvPr/>
        </p:nvSpPr>
        <p:spPr>
          <a:xfrm>
            <a:off x="4427984" y="4149080"/>
            <a:ext cx="2664296" cy="792088"/>
          </a:xfrm>
          <a:prstGeom prst="wedgeEllipseCallout">
            <a:avLst>
              <a:gd name="adj1" fmla="val 46625"/>
              <a:gd name="adj2" fmla="val 137641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Now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this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is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your</a:t>
            </a:r>
            <a:r>
              <a:rPr lang="cs-CZ" sz="2000" b="1" dirty="0" smtClean="0">
                <a:solidFill>
                  <a:schemeClr val="tx1"/>
                </a:solidFill>
              </a:rPr>
              <a:t> ______.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5508104" y="4581128"/>
            <a:ext cx="576064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size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6" name="Oválný popisek 35"/>
          <p:cNvSpPr/>
          <p:nvPr/>
        </p:nvSpPr>
        <p:spPr>
          <a:xfrm>
            <a:off x="5436096" y="1700808"/>
            <a:ext cx="2664296" cy="1440160"/>
          </a:xfrm>
          <a:prstGeom prst="wedgeEllipseCallout">
            <a:avLst>
              <a:gd name="adj1" fmla="val 46625"/>
              <a:gd name="adj2" fmla="val 137641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Thanks</a:t>
            </a:r>
            <a:r>
              <a:rPr lang="cs-CZ" sz="2000" b="1" dirty="0" smtClean="0">
                <a:solidFill>
                  <a:schemeClr val="tx1"/>
                </a:solidFill>
              </a:rPr>
              <a:t>. I </a:t>
            </a:r>
            <a:r>
              <a:rPr lang="cs-CZ" sz="2000" b="1" dirty="0" err="1" smtClean="0">
                <a:solidFill>
                  <a:schemeClr val="tx1"/>
                </a:solidFill>
              </a:rPr>
              <a:t>will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take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it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6153" name="Picture 9" descr="C:\Users\Jirka\AppData\Local\Microsoft\Windows\Temporary Internet Files\Content.IE5\RFHPYBEQ\MP900399426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847856" y="2852936"/>
            <a:ext cx="1296144" cy="1943267"/>
          </a:xfrm>
          <a:prstGeom prst="rect">
            <a:avLst/>
          </a:prstGeom>
          <a:noFill/>
        </p:spPr>
      </p:pic>
      <p:sp>
        <p:nvSpPr>
          <p:cNvPr id="39" name="Zástupný symbol pro obsah 3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81481E-6 C -0.0033 -0.00069 -0.00677 -0.00069 -0.0099 -0.00208 C -0.01111 -0.00254 -0.01476 -0.00879 -0.01563 -0.00972 C -0.01736 -0.01134 -0.01945 -0.01227 -0.02136 -0.01342 C -0.02882 -0.02338 -0.03212 -0.03796 -0.03421 -0.05162 C -0.03507 -0.12731 -0.01893 -0.17893 -0.05573 -0.22685 C -0.05938 -0.23171 -0.06059 -0.23935 -0.06424 -0.24398 C -0.07066 -0.25231 -0.07986 -0.25879 -0.08855 -0.26111 C -0.1007 -0.27153 -0.11459 -0.27569 -0.12848 -0.28009 C -0.13247 -0.28148 -0.13577 -0.28403 -0.13993 -0.28403 " pathEditMode="relative" ptsTypes="fffffffffA">
                                      <p:cBhvr>
                                        <p:cTn id="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81481E-6 C 0.00885 0.00139 0.01701 0.0037 0.02569 0.00555 C 0.03385 0.00949 0.04184 0.01065 0.05 0.01528 C 0.0526 0.01666 0.05469 0.01944 0.05712 0.02083 C 0.06701 0.02662 0.06007 0.01736 0.0743 0.02662 C 0.08298 0.03217 0.09028 0.03611 0.1 0.03796 C 0.10798 0.04352 0.11528 0.0456 0.1243 0.04745 C 0.13403 0.05625 0.12951 0.05347 0.13715 0.05717 C 0.14045 0.06389 0.14496 0.06435 0.14861 0.07037 C 0.15173 0.07569 0.15469 0.0831 0.1585 0.0875 C 0.16614 0.09653 0.17604 0.09954 0.18559 0.10278 C 0.19479 0.11111 0.20903 0.11782 0.21996 0.11991 C 0.24722 0.13241 0.27396 0.13426 0.30278 0.13704 C 0.30972 0.14329 0.31701 0.14861 0.3243 0.15416 C 0.3309 0.15926 0.33524 0.1662 0.34288 0.16944 C 0.34878 0.17778 0.34427 0.17268 0.3585 0.17893 C 0.37396 0.18588 0.38611 0.18866 0.40278 0.19051 C 0.41267 0.19467 0.42239 0.19491 0.43281 0.19606 C 0.44618 0.19537 0.45937 0.19537 0.47274 0.19421 C 0.4776 0.19375 0.48229 0.18819 0.48715 0.18657 C 0.49132 0.18287 0.49462 0.18079 0.5 0.18079 " pathEditMode="relative" ptsTypes="ffffffffffffffffffffA">
                                      <p:cBhvr>
                                        <p:cTn id="97" dur="2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649 0.07709 C 0.07639 0.08149 0.06406 0.07709 0.07639 0.07709 C 0.09028 0.07709 0.10399 0.07824 0.11788 0.07894 C 0.12535 0.08218 0.13334 0.08334 0.1408 0.08658 C 0.14809 0.09399 0.15643 0.09815 0.16511 0.10186 C 0.17465 0.11459 0.16979 0.11158 0.17795 0.11505 C 0.18455 0.12431 0.19323 0.12732 0.20226 0.13033 C 0.22205 0.13704 0.24184 0.14375 0.26215 0.14746 C 0.27014 0.15301 0.27813 0.15811 0.28646 0.16274 C 0.29063 0.16505 0.30278 0.16621 0.30504 0.16667 C 0.32847 0.1713 0.35104 0.17292 0.375 0.17431 C 0.46736 0.18635 0.56181 0.19121 0.65365 0.17223 C 0.66893 0.16551 0.68455 0.15857 0.69931 0.14954 C 0.7059 0.14561 0.70938 0.14237 0.71649 0.13982 C 0.72483 0.12871 0.73611 0.12362 0.74497 0.1132 C 0.74931 0.10811 0.75382 0.10324 0.75781 0.09792 C 0.7599 0.09514 0.76354 0.08843 0.76354 0.08843 " pathEditMode="relative" ptsTypes="ffffffffffffffffA">
                                      <p:cBhvr>
                                        <p:cTn id="101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Food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pic>
        <p:nvPicPr>
          <p:cNvPr id="7170" name="Picture 2" descr="C:\Users\Jirka\AppData\Local\Microsoft\Windows\Temporary Internet Files\Content.IE5\RFHPYBEQ\MP90044849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954560" cy="1303040"/>
          </a:xfrm>
          <a:prstGeom prst="rect">
            <a:avLst/>
          </a:prstGeom>
          <a:noFill/>
        </p:spPr>
      </p:pic>
      <p:pic>
        <p:nvPicPr>
          <p:cNvPr id="7171" name="Picture 3" descr="C:\Users\Jirka\AppData\Local\Microsoft\Windows\Temporary Internet Files\Content.IE5\NOYXYRP2\MP9004228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11829" y="0"/>
            <a:ext cx="1832171" cy="1340768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3347864" y="980728"/>
            <a:ext cx="2304256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What</a:t>
            </a:r>
            <a:r>
              <a:rPr lang="cs-CZ" sz="2000" b="1" dirty="0" smtClean="0">
                <a:solidFill>
                  <a:schemeClr val="tx1"/>
                </a:solidFill>
              </a:rPr>
              <a:t>‘s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superordinate</a:t>
            </a:r>
            <a:r>
              <a:rPr lang="cs-CZ" sz="2000" b="1" dirty="0" smtClean="0">
                <a:solidFill>
                  <a:schemeClr val="tx1"/>
                </a:solidFill>
              </a:rPr>
              <a:t>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259632" y="1772816"/>
            <a:ext cx="1296144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BEEF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259632" y="2636912"/>
            <a:ext cx="1296144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PORK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483768" y="2204864"/>
            <a:ext cx="1296144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TURKEY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0" y="2204864"/>
            <a:ext cx="1296144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CHICKEN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588224" y="1628800"/>
            <a:ext cx="1296144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CAKE</a:t>
            </a:r>
            <a:endParaRPr lang="cs-CZ" sz="20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5292080" y="2060848"/>
            <a:ext cx="1296144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PUDDING</a:t>
            </a:r>
            <a:endParaRPr lang="cs-CZ" sz="20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6588224" y="2492896"/>
            <a:ext cx="1296144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PIE</a:t>
            </a:r>
            <a:endParaRPr lang="cs-CZ" sz="20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7847856" y="2132856"/>
            <a:ext cx="1296144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BISCUITS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1259632" y="3501008"/>
            <a:ext cx="1296144" cy="43204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COD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0" y="3933056"/>
            <a:ext cx="1296144" cy="43204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HERRING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1259632" y="4365104"/>
            <a:ext cx="1296144" cy="43204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FILLET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483768" y="3933056"/>
            <a:ext cx="1296144" cy="43204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SALMON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588224" y="3356992"/>
            <a:ext cx="1296144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ROLL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364088" y="3789040"/>
            <a:ext cx="1296144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DOUGHNUT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847856" y="3789040"/>
            <a:ext cx="1296144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BREAD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660232" y="4221088"/>
            <a:ext cx="1296144" cy="43204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BUN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1259632" y="5229200"/>
            <a:ext cx="1296144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BUTTER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0" y="5661248"/>
            <a:ext cx="1296144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CHEESE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259632" y="6093296"/>
            <a:ext cx="1296144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YOGHURT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555776" y="5661248"/>
            <a:ext cx="1296144" cy="43204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EGGS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732240" y="5157192"/>
            <a:ext cx="1296144" cy="43204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BANANA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5508104" y="5589240"/>
            <a:ext cx="1296144" cy="43204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GRAPES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7847856" y="5589240"/>
            <a:ext cx="1296144" cy="43204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GARLIC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732240" y="6071089"/>
            <a:ext cx="1296144" cy="43204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CARROT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1259632" y="2204864"/>
            <a:ext cx="1296144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???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1259632" y="3933056"/>
            <a:ext cx="1296144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???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660232" y="5589240"/>
            <a:ext cx="1296144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???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1259632" y="5661248"/>
            <a:ext cx="1296144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???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6588224" y="2060848"/>
            <a:ext cx="1296144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???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6588224" y="3789040"/>
            <a:ext cx="1296144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???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1259632" y="2204864"/>
            <a:ext cx="1296144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MEAT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1259632" y="3933056"/>
            <a:ext cx="1296144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FISH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1259632" y="5661248"/>
            <a:ext cx="1296144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DAIRY PRODUCTS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6588224" y="2060848"/>
            <a:ext cx="1296144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SWEETS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6588224" y="3789040"/>
            <a:ext cx="1296144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PASTRY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6660232" y="5589240"/>
            <a:ext cx="1296144" cy="432048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FRUIT AND VEGETABLES</a:t>
            </a:r>
            <a:endParaRPr lang="cs-CZ" sz="1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39" grpId="0" animBg="1"/>
      <p:bldP spid="42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smtClean="0"/>
              <a:t>Tell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N</a:t>
            </a:r>
            <a:r>
              <a:rPr lang="cs-CZ" b="1" u="sng" dirty="0" err="1" smtClean="0"/>
              <a:t>ame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of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Food</a:t>
            </a:r>
            <a:endParaRPr lang="cs-CZ" b="1" u="sng" dirty="0"/>
          </a:p>
        </p:txBody>
      </p:sp>
      <p:pic>
        <p:nvPicPr>
          <p:cNvPr id="8194" name="Picture 2" descr="C:\Users\Jirka\AppData\Local\Microsoft\Windows\Temporary Internet Files\Content.IE5\RFHPYBEQ\MC900441784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9532" y="839920"/>
            <a:ext cx="1080120" cy="889744"/>
          </a:xfrm>
          <a:prstGeom prst="rect">
            <a:avLst/>
          </a:prstGeom>
          <a:noFill/>
        </p:spPr>
      </p:pic>
      <p:pic>
        <p:nvPicPr>
          <p:cNvPr id="8196" name="Picture 4" descr="C:\Users\Jirka\AppData\Local\Microsoft\Windows\Temporary Internet Files\Content.IE5\10G6IFUN\MC90043637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0265" y="1808820"/>
            <a:ext cx="864096" cy="648072"/>
          </a:xfrm>
          <a:prstGeom prst="rect">
            <a:avLst/>
          </a:prstGeom>
          <a:noFill/>
        </p:spPr>
      </p:pic>
      <p:pic>
        <p:nvPicPr>
          <p:cNvPr id="8197" name="Picture 5" descr="C:\Users\Jirka\AppData\Local\Microsoft\Windows\Temporary Internet Files\Content.IE5\FXSV0B40\MC9002904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168" y="2646842"/>
            <a:ext cx="729229" cy="746311"/>
          </a:xfrm>
          <a:prstGeom prst="rect">
            <a:avLst/>
          </a:prstGeom>
          <a:noFill/>
        </p:spPr>
      </p:pic>
      <p:pic>
        <p:nvPicPr>
          <p:cNvPr id="8198" name="Picture 6" descr="C:\Users\Jirka\AppData\Local\Microsoft\Windows\Temporary Internet Files\Content.IE5\FXSV0B40\MC9000884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0574" y="5052479"/>
            <a:ext cx="823626" cy="464753"/>
          </a:xfrm>
          <a:prstGeom prst="rect">
            <a:avLst/>
          </a:prstGeom>
          <a:noFill/>
        </p:spPr>
      </p:pic>
      <p:pic>
        <p:nvPicPr>
          <p:cNvPr id="8200" name="Picture 8" descr="C:\Users\Jirka\AppData\Local\Microsoft\Windows\Temporary Internet Files\Content.IE5\RFHPYBEQ\MP90018051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54" y="5733256"/>
            <a:ext cx="964704" cy="633489"/>
          </a:xfrm>
          <a:prstGeom prst="rect">
            <a:avLst/>
          </a:prstGeom>
          <a:noFill/>
        </p:spPr>
      </p:pic>
      <p:pic>
        <p:nvPicPr>
          <p:cNvPr id="8202" name="Picture 10" descr="C:\Users\Jirka\AppData\Local\Microsoft\Windows\Temporary Internet Files\Content.IE5\NOYXYRP2\MC9004060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4407" y="3612698"/>
            <a:ext cx="1066354" cy="583650"/>
          </a:xfrm>
          <a:prstGeom prst="rect">
            <a:avLst/>
          </a:prstGeom>
          <a:noFill/>
        </p:spPr>
      </p:pic>
      <p:pic>
        <p:nvPicPr>
          <p:cNvPr id="8203" name="Picture 11" descr="C:\Users\Jirka\AppData\Local\Microsoft\Windows\Temporary Internet Files\Content.IE5\NOYXYRP2\MC90003636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82202" y="4418126"/>
            <a:ext cx="918056" cy="385419"/>
          </a:xfrm>
          <a:prstGeom prst="rect">
            <a:avLst/>
          </a:prstGeom>
          <a:noFill/>
        </p:spPr>
      </p:pic>
      <p:pic>
        <p:nvPicPr>
          <p:cNvPr id="8205" name="Picture 13" descr="C:\Users\Jirka\AppData\Local\Microsoft\Windows\Temporary Internet Files\Content.IE5\10G6IFUN\MC90041333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313665" y="1010785"/>
            <a:ext cx="1073181" cy="748936"/>
          </a:xfrm>
          <a:prstGeom prst="rect">
            <a:avLst/>
          </a:prstGeom>
          <a:noFill/>
        </p:spPr>
      </p:pic>
      <p:pic>
        <p:nvPicPr>
          <p:cNvPr id="8207" name="Picture 15" descr="C:\Users\Jirka\AppData\Local\Microsoft\Windows\Temporary Internet Files\Content.IE5\NOYXYRP2\MC90008468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181993" y="3060625"/>
            <a:ext cx="895634" cy="576064"/>
          </a:xfrm>
          <a:prstGeom prst="rect">
            <a:avLst/>
          </a:prstGeom>
          <a:noFill/>
        </p:spPr>
      </p:pic>
      <p:pic>
        <p:nvPicPr>
          <p:cNvPr id="8208" name="Picture 16" descr="C:\Users\Jirka\AppData\Local\Microsoft\Windows\Temporary Internet Files\Content.IE5\RFHPYBEQ\MC900233798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292155" y="1903124"/>
            <a:ext cx="626703" cy="864096"/>
          </a:xfrm>
          <a:prstGeom prst="rect">
            <a:avLst/>
          </a:prstGeom>
          <a:noFill/>
        </p:spPr>
      </p:pic>
      <p:pic>
        <p:nvPicPr>
          <p:cNvPr id="8209" name="Picture 17" descr="C:\Users\Jirka\AppData\Local\Microsoft\Windows\Temporary Internet Files\Content.IE5\10G6IFUN\MC900028080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336329" y="4971495"/>
            <a:ext cx="538357" cy="489784"/>
          </a:xfrm>
          <a:prstGeom prst="rect">
            <a:avLst/>
          </a:prstGeom>
          <a:noFill/>
        </p:spPr>
      </p:pic>
      <p:pic>
        <p:nvPicPr>
          <p:cNvPr id="8211" name="Picture 19" descr="C:\Users\Jirka\AppData\Local\Microsoft\Windows\Temporary Internet Files\Content.IE5\RFHPYBEQ\MC900436901[1]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307038" y="2125776"/>
            <a:ext cx="569218" cy="569218"/>
          </a:xfrm>
          <a:prstGeom prst="rect">
            <a:avLst/>
          </a:prstGeom>
          <a:noFill/>
        </p:spPr>
      </p:pic>
      <p:pic>
        <p:nvPicPr>
          <p:cNvPr id="8212" name="Picture 20" descr="C:\Users\Jirka\AppData\Local\Microsoft\Windows\Temporary Internet Files\Content.IE5\NOYXYRP2\MC900192584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336329" y="5877272"/>
            <a:ext cx="637804" cy="534388"/>
          </a:xfrm>
          <a:prstGeom prst="rect">
            <a:avLst/>
          </a:prstGeom>
          <a:noFill/>
        </p:spPr>
      </p:pic>
      <p:pic>
        <p:nvPicPr>
          <p:cNvPr id="8213" name="Picture 21" descr="C:\Users\Jirka\AppData\Local\Microsoft\Windows\Temporary Internet Files\Content.IE5\RFHPYBEQ\MP900434066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372200" y="1010785"/>
            <a:ext cx="576064" cy="827418"/>
          </a:xfrm>
          <a:prstGeom prst="rect">
            <a:avLst/>
          </a:prstGeom>
          <a:noFill/>
        </p:spPr>
      </p:pic>
      <p:pic>
        <p:nvPicPr>
          <p:cNvPr id="8214" name="Picture 22" descr="C:\Users\Jirka\AppData\Local\Microsoft\Windows\Temporary Internet Files\Content.IE5\10G6IFUN\MC900436914[1]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176948" y="3894415"/>
            <a:ext cx="857250" cy="641226"/>
          </a:xfrm>
          <a:prstGeom prst="rect">
            <a:avLst/>
          </a:prstGeom>
          <a:noFill/>
        </p:spPr>
      </p:pic>
      <p:pic>
        <p:nvPicPr>
          <p:cNvPr id="8216" name="Picture 24" descr="C:\Users\Jirka\AppData\Local\Microsoft\Windows\Temporary Internet Files\Content.IE5\RFHPYBEQ\MC900193514[1].wmf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389713" y="3879728"/>
            <a:ext cx="607602" cy="670600"/>
          </a:xfrm>
          <a:prstGeom prst="rect">
            <a:avLst/>
          </a:prstGeom>
          <a:noFill/>
        </p:spPr>
      </p:pic>
      <p:pic>
        <p:nvPicPr>
          <p:cNvPr id="8217" name="Picture 25" descr="C:\Users\Jirka\AppData\Local\Microsoft\Windows\Temporary Internet Files\Content.IE5\10G6IFUN\MC900335789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429610" y="2898028"/>
            <a:ext cx="432048" cy="557888"/>
          </a:xfrm>
          <a:prstGeom prst="rect">
            <a:avLst/>
          </a:prstGeom>
          <a:noFill/>
        </p:spPr>
      </p:pic>
      <p:pic>
        <p:nvPicPr>
          <p:cNvPr id="8218" name="Picture 26" descr="C:\Users\Jirka\AppData\Local\Microsoft\Windows\Temporary Internet Files\Content.IE5\10G6IFUN\MC900193394[1].wmf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544900" y="5578588"/>
            <a:ext cx="403364" cy="764704"/>
          </a:xfrm>
          <a:prstGeom prst="rect">
            <a:avLst/>
          </a:prstGeom>
          <a:noFill/>
        </p:spPr>
      </p:pic>
      <p:pic>
        <p:nvPicPr>
          <p:cNvPr id="8219" name="Picture 27" descr="C:\Users\Jirka\AppData\Local\Microsoft\Windows\Temporary Internet Files\Content.IE5\FXSV0B40\MC900112356[1].wmf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6492087" y="4803545"/>
            <a:ext cx="402853" cy="438946"/>
          </a:xfrm>
          <a:prstGeom prst="rect">
            <a:avLst/>
          </a:prstGeom>
          <a:noFill/>
        </p:spPr>
      </p:pic>
      <p:sp>
        <p:nvSpPr>
          <p:cNvPr id="30" name="Zaoblený obdélník 29"/>
          <p:cNvSpPr/>
          <p:nvPr/>
        </p:nvSpPr>
        <p:spPr>
          <a:xfrm>
            <a:off x="1670332" y="980728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BACON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691680" y="1891203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CHICKEN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1603706" y="3533880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SALMON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1603706" y="4221088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TUNA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1603706" y="2708920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HAM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1621009" y="5892438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TURKEY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1603706" y="4984070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SAUSAGE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7596336" y="5805264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PINE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APPLE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7596336" y="1052736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GRAPES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7668344" y="4005064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APRICOT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4535996" y="1010785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PASTA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4565728" y="1960444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ROLLS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4" name="Zaoblený obdélník 43"/>
          <p:cNvSpPr/>
          <p:nvPr/>
        </p:nvSpPr>
        <p:spPr>
          <a:xfrm>
            <a:off x="4565728" y="2924944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RICE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5" name="Zaoblený obdélník 44"/>
          <p:cNvSpPr/>
          <p:nvPr/>
        </p:nvSpPr>
        <p:spPr>
          <a:xfrm>
            <a:off x="4565728" y="3894415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GRAPE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FRUIT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6" name="Zaoblený obdélník 45"/>
          <p:cNvSpPr/>
          <p:nvPr/>
        </p:nvSpPr>
        <p:spPr>
          <a:xfrm>
            <a:off x="4565728" y="4941168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BLACK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BERRY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7" name="Zaoblený obdélník 46"/>
          <p:cNvSpPr/>
          <p:nvPr/>
        </p:nvSpPr>
        <p:spPr>
          <a:xfrm>
            <a:off x="4568463" y="5829081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COCO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NUT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0" name="Zaoblený obdélník 49"/>
          <p:cNvSpPr/>
          <p:nvPr/>
        </p:nvSpPr>
        <p:spPr>
          <a:xfrm>
            <a:off x="7596336" y="1988840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BLUE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BERRY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7596336" y="2996952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PEAR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3" name="Zaoblený obdélník 52"/>
          <p:cNvSpPr/>
          <p:nvPr/>
        </p:nvSpPr>
        <p:spPr>
          <a:xfrm>
            <a:off x="7668344" y="4869160"/>
            <a:ext cx="1224136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PLUM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819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819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819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500" tmFilter="0, 0; .2, .5; .8, .5; 1, 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8" dur="250" autoRev="1" fill="hold"/>
                                        <p:tgtEl>
                                          <p:spTgt spid="820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820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 tmFilter="0, 0; .2, .5; .8, .5; 1, 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0" dur="250" autoRev="1" fill="hold"/>
                                        <p:tgtEl>
                                          <p:spTgt spid="81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 tmFilter="0, 0; .2, .5; .8, .5; 1, 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1" dur="250" autoRev="1" fill="hold"/>
                                        <p:tgtEl>
                                          <p:spTgt spid="820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500" tmFilter="0, 0; .2, .5; .8, .5; 1, 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250" autoRev="1" fill="hold"/>
                                        <p:tgtEl>
                                          <p:spTgt spid="820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 tmFilter="0, 0; .2, .5; .8, .5; 1, 0"/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3" dur="250" autoRev="1" fill="hold"/>
                                        <p:tgtEl>
                                          <p:spTgt spid="820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 tmFilter="0, 0; .2, .5; .8, .5; 1, 0"/>
                                        <p:tgtEl>
                                          <p:spTgt spid="820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4" dur="250" autoRev="1" fill="hold"/>
                                        <p:tgtEl>
                                          <p:spTgt spid="820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 tmFilter="0, 0; .2, .5; .8, .5; 1, 0"/>
                                        <p:tgtEl>
                                          <p:spTgt spid="82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5" dur="250" autoRev="1" fill="hold"/>
                                        <p:tgtEl>
                                          <p:spTgt spid="82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500" tmFilter="0, 0; .2, .5; .8, .5; 1, 0"/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6" dur="250" autoRev="1" fill="hold"/>
                                        <p:tgtEl>
                                          <p:spTgt spid="820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 tmFilter="0, 0; .2, .5; .8, .5; 1, 0"/>
                                        <p:tgtEl>
                                          <p:spTgt spid="82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7" dur="250" autoRev="1" fill="hold"/>
                                        <p:tgtEl>
                                          <p:spTgt spid="82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500" tmFilter="0, 0; .2, .5; .8, .5; 1, 0"/>
                                        <p:tgtEl>
                                          <p:spTgt spid="82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8" dur="250" autoRev="1" fill="hold"/>
                                        <p:tgtEl>
                                          <p:spTgt spid="82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500" tmFilter="0, 0; .2, .5; .8, .5; 1, 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9" dur="250" autoRev="1" fill="hold"/>
                                        <p:tgtEl>
                                          <p:spTgt spid="82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9" dur="500" tmFilter="0, 0; .2, .5; .8, .5; 1, 0"/>
                                        <p:tgtEl>
                                          <p:spTgt spid="82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0" dur="250" autoRev="1" fill="hold"/>
                                        <p:tgtEl>
                                          <p:spTgt spid="82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500" tmFilter="0, 0; .2, .5; .8, .5; 1, 0"/>
                                        <p:tgtEl>
                                          <p:spTgt spid="82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1" dur="250" autoRev="1" fill="hold"/>
                                        <p:tgtEl>
                                          <p:spTgt spid="82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1" dur="500" tmFilter="0, 0; .2, .5; .8, .5; 1, 0"/>
                                        <p:tgtEl>
                                          <p:spTgt spid="82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2" dur="250" autoRev="1" fill="hold"/>
                                        <p:tgtEl>
                                          <p:spTgt spid="82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2" dur="500" tmFilter="0, 0; .2, .5; .8, .5; 1, 0"/>
                                        <p:tgtEl>
                                          <p:spTgt spid="82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3" dur="250" autoRev="1" fill="hold"/>
                                        <p:tgtEl>
                                          <p:spTgt spid="82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8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50" grpId="0" animBg="1"/>
      <p:bldP spid="51" grpId="0" animBg="1"/>
      <p:bldP spid="5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79912" y="2996952"/>
            <a:ext cx="1584176" cy="79208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VEGETABLES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424442" y="3284984"/>
            <a:ext cx="648072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6027817">
            <a:off x="4191998" y="2535704"/>
            <a:ext cx="648072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 rot="10800000">
            <a:off x="3131840" y="3284984"/>
            <a:ext cx="648072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rot="8202724">
            <a:off x="3358446" y="3900027"/>
            <a:ext cx="648072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2533267">
            <a:off x="4944750" y="3897417"/>
            <a:ext cx="648072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9623996">
            <a:off x="4886256" y="2619842"/>
            <a:ext cx="648072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3084113">
            <a:off x="3475745" y="2571800"/>
            <a:ext cx="648072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5223307">
            <a:off x="4264421" y="3976030"/>
            <a:ext cx="648072" cy="2880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Jirka\AppData\Local\Microsoft\Windows\Temporary Internet Files\Content.IE5\NOYXYRP2\MC9002153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988840"/>
            <a:ext cx="889859" cy="628387"/>
          </a:xfrm>
          <a:prstGeom prst="rect">
            <a:avLst/>
          </a:prstGeom>
          <a:noFill/>
        </p:spPr>
      </p:pic>
      <p:pic>
        <p:nvPicPr>
          <p:cNvPr id="1027" name="Picture 3" descr="C:\Users\Jirka\AppData\Local\Microsoft\Windows\Temporary Internet Files\Content.IE5\10G6IFUN\MC900215509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628800"/>
            <a:ext cx="720080" cy="600143"/>
          </a:xfrm>
          <a:prstGeom prst="rect">
            <a:avLst/>
          </a:prstGeom>
          <a:noFill/>
        </p:spPr>
      </p:pic>
      <p:pic>
        <p:nvPicPr>
          <p:cNvPr id="1029" name="Picture 5" descr="C:\Users\Jirka\AppData\Local\Microsoft\Windows\Temporary Internet Files\Content.IE5\10G6IFUN\MC90021536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4221088"/>
            <a:ext cx="847199" cy="694949"/>
          </a:xfrm>
          <a:prstGeom prst="rect">
            <a:avLst/>
          </a:prstGeom>
          <a:noFill/>
        </p:spPr>
      </p:pic>
      <p:pic>
        <p:nvPicPr>
          <p:cNvPr id="1030" name="Picture 6" descr="C:\Users\Jirka\AppData\Local\Microsoft\Windows\Temporary Internet Files\Content.IE5\NOYXYRP2\MC90008830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3068960"/>
            <a:ext cx="1513149" cy="662247"/>
          </a:xfrm>
          <a:prstGeom prst="rect">
            <a:avLst/>
          </a:prstGeom>
          <a:noFill/>
        </p:spPr>
      </p:pic>
      <p:pic>
        <p:nvPicPr>
          <p:cNvPr id="1031" name="Picture 7" descr="C:\Users\Jirka\AppData\Local\Microsoft\Windows\Temporary Internet Files\Content.IE5\FXSV0B40\MC90033125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4221088"/>
            <a:ext cx="720080" cy="972353"/>
          </a:xfrm>
          <a:prstGeom prst="rect">
            <a:avLst/>
          </a:prstGeom>
          <a:noFill/>
        </p:spPr>
      </p:pic>
      <p:pic>
        <p:nvPicPr>
          <p:cNvPr id="1032" name="Picture 8" descr="C:\Users\Jirka\AppData\Local\Microsoft\Windows\Temporary Internet Files\Content.IE5\FXSV0B40\MC90043012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23728" y="2841724"/>
            <a:ext cx="1008112" cy="795327"/>
          </a:xfrm>
          <a:prstGeom prst="rect">
            <a:avLst/>
          </a:prstGeom>
          <a:noFill/>
        </p:spPr>
      </p:pic>
      <p:pic>
        <p:nvPicPr>
          <p:cNvPr id="1033" name="Picture 9" descr="C:\Users\Jirka\AppData\Local\Microsoft\Windows\Temporary Internet Files\Content.IE5\NOYXYRP2\MC90023767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4509120"/>
            <a:ext cx="913816" cy="791939"/>
          </a:xfrm>
          <a:prstGeom prst="rect">
            <a:avLst/>
          </a:prstGeom>
          <a:noFill/>
        </p:spPr>
      </p:pic>
      <p:pic>
        <p:nvPicPr>
          <p:cNvPr id="1034" name="Picture 10" descr="C:\Users\Jirka\AppData\Local\Microsoft\Windows\Temporary Internet Files\Content.IE5\FXSV0B40\MC900441782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64088" y="1772816"/>
            <a:ext cx="943000" cy="943000"/>
          </a:xfrm>
          <a:prstGeom prst="rect">
            <a:avLst/>
          </a:prstGeom>
          <a:noFill/>
        </p:spPr>
      </p:pic>
      <p:sp>
        <p:nvSpPr>
          <p:cNvPr id="24" name="Zaoblený obdélník 23"/>
          <p:cNvSpPr/>
          <p:nvPr/>
        </p:nvSpPr>
        <p:spPr>
          <a:xfrm>
            <a:off x="1259632" y="1340768"/>
            <a:ext cx="1368152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BEANS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851920" y="548680"/>
            <a:ext cx="1368152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CABBAGE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444208" y="1340768"/>
            <a:ext cx="1368152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PEPPER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7596336" y="3068960"/>
            <a:ext cx="1368152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</a:t>
            </a:r>
            <a:r>
              <a:rPr lang="cs-CZ" b="1" dirty="0" smtClean="0">
                <a:solidFill>
                  <a:schemeClr val="tx1"/>
                </a:solidFill>
              </a:rPr>
              <a:t>UCUMBER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876256" y="4941168"/>
            <a:ext cx="1368152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RADISH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067944" y="5661248"/>
            <a:ext cx="1440160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MUSHROOMS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475656" y="4797152"/>
            <a:ext cx="1368152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CAULI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FLOWER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67544" y="3068960"/>
            <a:ext cx="1368152" cy="504056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LETTUCE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10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10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 tmFilter="0, 0; .2, .5; .8, .5; 1, 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9" dur="250" autoRev="1" fill="hold"/>
                                        <p:tgtEl>
                                          <p:spTgt spid="10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 tmFilter="0,0; .5, 1; 1, 1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500" tmFilter="0, 0; .2, .5; .8, .5; 1, 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3" dur="250" autoRev="1" fill="hold"/>
                                        <p:tgtEl>
                                          <p:spTgt spid="10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10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 tmFilter="0,0; .5, 1; 1, 1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10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5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5" dur="25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u="sng" dirty="0" err="1" smtClean="0"/>
              <a:t>Drinks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pic>
        <p:nvPicPr>
          <p:cNvPr id="2050" name="Picture 2" descr="C:\Users\Jirka\AppData\Local\Microsoft\Windows\Temporary Internet Files\Content.IE5\NOYXYRP2\MC900441786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124744"/>
            <a:ext cx="709662" cy="709662"/>
          </a:xfrm>
          <a:prstGeom prst="rect">
            <a:avLst/>
          </a:prstGeom>
          <a:noFill/>
        </p:spPr>
      </p:pic>
      <p:pic>
        <p:nvPicPr>
          <p:cNvPr id="2051" name="Picture 3" descr="C:\Users\Jirka\AppData\Local\Microsoft\Windows\Temporary Internet Files\Content.IE5\10G6IFUN\MP9004230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196752"/>
            <a:ext cx="548680" cy="620688"/>
          </a:xfrm>
          <a:prstGeom prst="rect">
            <a:avLst/>
          </a:prstGeom>
          <a:noFill/>
        </p:spPr>
      </p:pic>
      <p:pic>
        <p:nvPicPr>
          <p:cNvPr id="2053" name="Picture 5" descr="C:\Users\Jirka\AppData\Local\Microsoft\Windows\Temporary Internet Files\Content.IE5\10G6IFUN\MC90041074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7904" y="2060848"/>
            <a:ext cx="714593" cy="642302"/>
          </a:xfrm>
          <a:prstGeom prst="rect">
            <a:avLst/>
          </a:prstGeom>
          <a:noFill/>
        </p:spPr>
      </p:pic>
      <p:pic>
        <p:nvPicPr>
          <p:cNvPr id="2054" name="Picture 6" descr="C:\Users\Jirka\AppData\Local\Microsoft\Windows\Temporary Internet Files\Content.IE5\NOYXYRP2\MP9002555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2060848"/>
            <a:ext cx="792088" cy="691141"/>
          </a:xfrm>
          <a:prstGeom prst="rect">
            <a:avLst/>
          </a:prstGeom>
          <a:noFill/>
        </p:spPr>
      </p:pic>
      <p:pic>
        <p:nvPicPr>
          <p:cNvPr id="2055" name="Picture 7" descr="C:\Users\Jirka\AppData\Local\Microsoft\Windows\Temporary Internet Files\Content.IE5\NOYXYRP2\MC900441743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1196752"/>
            <a:ext cx="795536" cy="579512"/>
          </a:xfrm>
          <a:prstGeom prst="rect">
            <a:avLst/>
          </a:prstGeom>
          <a:noFill/>
        </p:spPr>
      </p:pic>
      <p:pic>
        <p:nvPicPr>
          <p:cNvPr id="2056" name="Picture 8" descr="C:\Users\Jirka\AppData\Local\Microsoft\Windows\Temporary Internet Files\Content.IE5\RFHPYBEQ\MC90044175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2060848"/>
            <a:ext cx="579512" cy="57951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979712" y="2132856"/>
            <a:ext cx="1224136" cy="576064"/>
          </a:xfrm>
          <a:prstGeom prst="rect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TEA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79712" y="1124744"/>
            <a:ext cx="1224136" cy="576064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BEER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60032" y="1196752"/>
            <a:ext cx="1224136" cy="576064"/>
          </a:xfrm>
          <a:prstGeom prst="rect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COFFEE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60032" y="2132856"/>
            <a:ext cx="1224136" cy="576064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JUICE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236296" y="1196752"/>
            <a:ext cx="1224136" cy="576064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WINE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36296" y="2132856"/>
            <a:ext cx="1224136" cy="576064"/>
          </a:xfrm>
          <a:prstGeom prst="rect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WATER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9552" y="3284984"/>
            <a:ext cx="5472608" cy="504056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66FF"/>
                </a:solidFill>
              </a:rPr>
              <a:t>Non-</a:t>
            </a:r>
            <a:r>
              <a:rPr lang="cs-CZ" sz="2800" b="1" dirty="0" err="1" smtClean="0">
                <a:solidFill>
                  <a:srgbClr val="FF66FF"/>
                </a:solidFill>
              </a:rPr>
              <a:t>alcoholic</a:t>
            </a:r>
            <a:r>
              <a:rPr lang="cs-CZ" sz="2800" b="1" dirty="0" smtClean="0">
                <a:solidFill>
                  <a:srgbClr val="FF66FF"/>
                </a:solidFill>
              </a:rPr>
              <a:t> </a:t>
            </a:r>
            <a:r>
              <a:rPr lang="cs-CZ" sz="2800" b="1" dirty="0" err="1" smtClean="0">
                <a:solidFill>
                  <a:srgbClr val="FF66FF"/>
                </a:solidFill>
              </a:rPr>
              <a:t>drinks</a:t>
            </a:r>
            <a:r>
              <a:rPr lang="cs-CZ" sz="2800" b="1" dirty="0" smtClean="0">
                <a:solidFill>
                  <a:srgbClr val="FF66FF"/>
                </a:solidFill>
              </a:rPr>
              <a:t> are </a:t>
            </a:r>
            <a:r>
              <a:rPr lang="cs-CZ" sz="2800" b="1" dirty="0" err="1" smtClean="0">
                <a:solidFill>
                  <a:srgbClr val="FF66FF"/>
                </a:solidFill>
              </a:rPr>
              <a:t>called</a:t>
            </a:r>
            <a:endParaRPr lang="cs-CZ" sz="2800" b="1" dirty="0">
              <a:solidFill>
                <a:srgbClr val="FF66FF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39552" y="4077072"/>
            <a:ext cx="5472608" cy="504056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66FF"/>
                </a:solidFill>
              </a:rPr>
              <a:t>Drinks</a:t>
            </a:r>
            <a:r>
              <a:rPr lang="cs-CZ" sz="2800" b="1" dirty="0" smtClean="0">
                <a:solidFill>
                  <a:srgbClr val="FF66FF"/>
                </a:solidFill>
              </a:rPr>
              <a:t> </a:t>
            </a:r>
            <a:r>
              <a:rPr lang="cs-CZ" sz="2800" b="1" dirty="0" err="1" smtClean="0">
                <a:solidFill>
                  <a:srgbClr val="FF66FF"/>
                </a:solidFill>
              </a:rPr>
              <a:t>with</a:t>
            </a:r>
            <a:r>
              <a:rPr lang="cs-CZ" sz="2800" b="1" dirty="0" smtClean="0">
                <a:solidFill>
                  <a:srgbClr val="FF66FF"/>
                </a:solidFill>
              </a:rPr>
              <a:t> </a:t>
            </a:r>
            <a:r>
              <a:rPr lang="cs-CZ" sz="2800" b="1" dirty="0" err="1" smtClean="0">
                <a:solidFill>
                  <a:srgbClr val="FF66FF"/>
                </a:solidFill>
              </a:rPr>
              <a:t>bubbles</a:t>
            </a:r>
            <a:r>
              <a:rPr lang="cs-CZ" sz="2800" b="1" dirty="0" smtClean="0">
                <a:solidFill>
                  <a:srgbClr val="FF66FF"/>
                </a:solidFill>
              </a:rPr>
              <a:t> are </a:t>
            </a:r>
            <a:r>
              <a:rPr lang="cs-CZ" sz="2800" b="1" dirty="0" err="1" smtClean="0">
                <a:solidFill>
                  <a:srgbClr val="FF66FF"/>
                </a:solidFill>
              </a:rPr>
              <a:t>called</a:t>
            </a:r>
            <a:endParaRPr lang="cs-CZ" sz="2800" b="1" dirty="0">
              <a:solidFill>
                <a:srgbClr val="FF66FF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39552" y="4941168"/>
            <a:ext cx="5472608" cy="504056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66FF"/>
                </a:solidFill>
              </a:rPr>
              <a:t>Water</a:t>
            </a:r>
            <a:r>
              <a:rPr lang="cs-CZ" sz="2800" b="1" dirty="0" smtClean="0">
                <a:solidFill>
                  <a:srgbClr val="FF66FF"/>
                </a:solidFill>
              </a:rPr>
              <a:t> </a:t>
            </a:r>
            <a:r>
              <a:rPr lang="cs-CZ" sz="2800" b="1" dirty="0" err="1" smtClean="0">
                <a:solidFill>
                  <a:srgbClr val="FF66FF"/>
                </a:solidFill>
              </a:rPr>
              <a:t>with</a:t>
            </a:r>
            <a:r>
              <a:rPr lang="cs-CZ" sz="2800" b="1" dirty="0" smtClean="0">
                <a:solidFill>
                  <a:srgbClr val="FF66FF"/>
                </a:solidFill>
              </a:rPr>
              <a:t> </a:t>
            </a:r>
            <a:r>
              <a:rPr lang="cs-CZ" sz="2800" b="1" dirty="0" err="1" smtClean="0">
                <a:solidFill>
                  <a:srgbClr val="FF66FF"/>
                </a:solidFill>
              </a:rPr>
              <a:t>bubbles</a:t>
            </a:r>
            <a:r>
              <a:rPr lang="cs-CZ" sz="2800" b="1" dirty="0" smtClean="0">
                <a:solidFill>
                  <a:srgbClr val="FF66FF"/>
                </a:solidFill>
              </a:rPr>
              <a:t> </a:t>
            </a:r>
            <a:r>
              <a:rPr lang="cs-CZ" sz="2800" b="1" dirty="0" err="1" smtClean="0">
                <a:solidFill>
                  <a:srgbClr val="FF66FF"/>
                </a:solidFill>
              </a:rPr>
              <a:t>is</a:t>
            </a:r>
            <a:r>
              <a:rPr lang="cs-CZ" sz="2800" b="1" dirty="0" smtClean="0">
                <a:solidFill>
                  <a:srgbClr val="FF66FF"/>
                </a:solidFill>
              </a:rPr>
              <a:t> </a:t>
            </a:r>
            <a:r>
              <a:rPr lang="cs-CZ" sz="2800" b="1" dirty="0" err="1" smtClean="0">
                <a:solidFill>
                  <a:srgbClr val="FF66FF"/>
                </a:solidFill>
              </a:rPr>
              <a:t>called</a:t>
            </a:r>
            <a:endParaRPr lang="cs-CZ" sz="2800" b="1" dirty="0">
              <a:solidFill>
                <a:srgbClr val="FF66FF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39552" y="5733256"/>
            <a:ext cx="5472608" cy="504056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66FF"/>
                </a:solidFill>
              </a:rPr>
              <a:t>Water</a:t>
            </a:r>
            <a:r>
              <a:rPr lang="cs-CZ" sz="2800" b="1" dirty="0" smtClean="0">
                <a:solidFill>
                  <a:srgbClr val="FF66FF"/>
                </a:solidFill>
              </a:rPr>
              <a:t> </a:t>
            </a:r>
            <a:r>
              <a:rPr lang="cs-CZ" sz="2800" b="1" dirty="0" err="1" smtClean="0">
                <a:solidFill>
                  <a:srgbClr val="FF66FF"/>
                </a:solidFill>
              </a:rPr>
              <a:t>without</a:t>
            </a:r>
            <a:r>
              <a:rPr lang="cs-CZ" sz="2800" b="1" dirty="0" smtClean="0">
                <a:solidFill>
                  <a:srgbClr val="FF66FF"/>
                </a:solidFill>
              </a:rPr>
              <a:t> </a:t>
            </a:r>
            <a:r>
              <a:rPr lang="cs-CZ" sz="2800" b="1" dirty="0" err="1" smtClean="0">
                <a:solidFill>
                  <a:srgbClr val="FF66FF"/>
                </a:solidFill>
              </a:rPr>
              <a:t>bubbles</a:t>
            </a:r>
            <a:r>
              <a:rPr lang="cs-CZ" sz="2800" b="1" dirty="0" smtClean="0">
                <a:solidFill>
                  <a:srgbClr val="FF66FF"/>
                </a:solidFill>
              </a:rPr>
              <a:t> </a:t>
            </a:r>
            <a:r>
              <a:rPr lang="cs-CZ" sz="2800" b="1" dirty="0" err="1" smtClean="0">
                <a:solidFill>
                  <a:srgbClr val="FF66FF"/>
                </a:solidFill>
              </a:rPr>
              <a:t>is</a:t>
            </a:r>
            <a:r>
              <a:rPr lang="cs-CZ" sz="2800" b="1" dirty="0" smtClean="0">
                <a:solidFill>
                  <a:srgbClr val="FF66FF"/>
                </a:solidFill>
              </a:rPr>
              <a:t> </a:t>
            </a:r>
            <a:r>
              <a:rPr lang="cs-CZ" sz="2800" b="1" dirty="0" err="1" smtClean="0">
                <a:solidFill>
                  <a:srgbClr val="FF66FF"/>
                </a:solidFill>
              </a:rPr>
              <a:t>called</a:t>
            </a:r>
            <a:endParaRPr lang="cs-CZ" sz="2800" b="1" dirty="0">
              <a:solidFill>
                <a:srgbClr val="FF66FF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300192" y="3284984"/>
            <a:ext cx="2448272" cy="504056"/>
          </a:xfrm>
          <a:prstGeom prst="rect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66"/>
                </a:solidFill>
              </a:rPr>
              <a:t>SOFT DRINKS</a:t>
            </a:r>
            <a:endParaRPr lang="cs-CZ" sz="2800" b="1" dirty="0">
              <a:solidFill>
                <a:srgbClr val="FFFF66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300192" y="4077072"/>
            <a:ext cx="2448272" cy="504056"/>
          </a:xfrm>
          <a:prstGeom prst="rect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66"/>
                </a:solidFill>
              </a:rPr>
              <a:t>FIZZY DRINKS</a:t>
            </a:r>
            <a:endParaRPr lang="cs-CZ" sz="2800" b="1" dirty="0">
              <a:solidFill>
                <a:srgbClr val="FFFF66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300192" y="5013176"/>
            <a:ext cx="2448272" cy="504056"/>
          </a:xfrm>
          <a:prstGeom prst="rect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FF66"/>
                </a:solidFill>
              </a:rPr>
              <a:t>SPARKLING WATER</a:t>
            </a:r>
            <a:endParaRPr lang="cs-CZ" sz="2000" b="1" dirty="0">
              <a:solidFill>
                <a:srgbClr val="FFFF66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300192" y="5733256"/>
            <a:ext cx="2448272" cy="504056"/>
          </a:xfrm>
          <a:prstGeom prst="rect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FF66"/>
                </a:solidFill>
              </a:rPr>
              <a:t>STILL WATER</a:t>
            </a:r>
            <a:endParaRPr lang="cs-CZ" sz="2800" b="1" dirty="0">
              <a:solidFill>
                <a:srgbClr val="FFFF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1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1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3" dur="1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1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1" dur="1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1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1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1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1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1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1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1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7" dur="1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8" dur="1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1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4" dur="1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5" dur="1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6" dur="1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1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 tmFilter="0,0; .5, 1; 1, 1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500" tmFilter="0,0; .5, 1; 1, 1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u="sng" dirty="0" err="1" smtClean="0"/>
              <a:t>Additives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sp>
        <p:nvSpPr>
          <p:cNvPr id="4" name="Zaoblený obdélník 3"/>
          <p:cNvSpPr/>
          <p:nvPr/>
        </p:nvSpPr>
        <p:spPr>
          <a:xfrm>
            <a:off x="3491880" y="1268760"/>
            <a:ext cx="2088232" cy="57606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ADDITIVES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580112" y="1412776"/>
            <a:ext cx="648072" cy="2880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0800000">
            <a:off x="2771800" y="1412776"/>
            <a:ext cx="648072" cy="2880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7685478">
            <a:off x="3193060" y="1972672"/>
            <a:ext cx="648072" cy="2880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5400000">
            <a:off x="4103948" y="2024844"/>
            <a:ext cx="648072" cy="2880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2782031">
            <a:off x="5151859" y="2034713"/>
            <a:ext cx="648072" cy="2880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Users\Jirka\AppData\Local\Microsoft\Windows\Temporary Internet Files\Content.IE5\10G6IFUN\MP9004387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3" y="1268760"/>
            <a:ext cx="1080120" cy="845840"/>
          </a:xfrm>
          <a:prstGeom prst="rect">
            <a:avLst/>
          </a:prstGeom>
          <a:noFill/>
        </p:spPr>
      </p:pic>
      <p:pic>
        <p:nvPicPr>
          <p:cNvPr id="3078" name="Picture 6" descr="C:\Users\Jirka\AppData\Local\Microsoft\Windows\Temporary Internet Files\Content.IE5\10G6IFUN\MP9004222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636912"/>
            <a:ext cx="692696" cy="908720"/>
          </a:xfrm>
          <a:prstGeom prst="rect">
            <a:avLst/>
          </a:prstGeom>
          <a:noFill/>
        </p:spPr>
      </p:pic>
      <p:pic>
        <p:nvPicPr>
          <p:cNvPr id="3080" name="Picture 8" descr="C:\Users\Jirka\AppData\Local\Microsoft\Windows\Temporary Internet Files\Content.IE5\FXSV0B40\MC9001991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492896"/>
            <a:ext cx="749027" cy="1024130"/>
          </a:xfrm>
          <a:prstGeom prst="rect">
            <a:avLst/>
          </a:prstGeom>
          <a:noFill/>
        </p:spPr>
      </p:pic>
      <p:pic>
        <p:nvPicPr>
          <p:cNvPr id="3081" name="Picture 9" descr="C:\Users\Jirka\AppData\Local\Microsoft\Windows\Temporary Internet Files\Content.IE5\FXSV0B40\MC900296145[1].wmf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980728"/>
            <a:ext cx="810095" cy="1118317"/>
          </a:xfrm>
          <a:prstGeom prst="rect">
            <a:avLst/>
          </a:prstGeom>
          <a:noFill/>
        </p:spPr>
      </p:pic>
      <p:pic>
        <p:nvPicPr>
          <p:cNvPr id="3082" name="Picture 10" descr="C:\Users\Jirka\AppData\Local\Microsoft\Windows\Temporary Internet Files\Content.IE5\NOYXYRP2\MC90023229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2636912"/>
            <a:ext cx="573233" cy="864096"/>
          </a:xfrm>
          <a:prstGeom prst="rect">
            <a:avLst/>
          </a:prstGeom>
          <a:noFill/>
        </p:spPr>
      </p:pic>
      <p:sp>
        <p:nvSpPr>
          <p:cNvPr id="25" name="Zaoblený obdélník 24"/>
          <p:cNvSpPr/>
          <p:nvPr/>
        </p:nvSpPr>
        <p:spPr>
          <a:xfrm>
            <a:off x="251520" y="1196752"/>
            <a:ext cx="1368152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(OLIVE) OIL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39552" y="3356992"/>
            <a:ext cx="1584176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MUSTARD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635896" y="3717032"/>
            <a:ext cx="1584176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KETCHUP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804248" y="3284984"/>
            <a:ext cx="1584176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BLACK PEPPER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7668344" y="1268760"/>
            <a:ext cx="1331640" cy="64807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HERBS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67544" y="5157192"/>
            <a:ext cx="5688632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An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additive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which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you</a:t>
            </a:r>
            <a:r>
              <a:rPr lang="cs-CZ" sz="2000" b="1" dirty="0" smtClean="0">
                <a:solidFill>
                  <a:srgbClr val="FF0000"/>
                </a:solidFill>
              </a:rPr>
              <a:t> use to </a:t>
            </a:r>
            <a:r>
              <a:rPr lang="cs-CZ" sz="2000" b="1" dirty="0" err="1" smtClean="0">
                <a:solidFill>
                  <a:srgbClr val="FF0000"/>
                </a:solidFill>
              </a:rPr>
              <a:t>make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your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food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hot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67544" y="5805264"/>
            <a:ext cx="5688632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An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additive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which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b="1" dirty="0" smtClean="0">
                <a:solidFill>
                  <a:srgbClr val="FF0000"/>
                </a:solidFill>
              </a:rPr>
              <a:t> use to </a:t>
            </a:r>
            <a:r>
              <a:rPr lang="cs-CZ" b="1" dirty="0" err="1" smtClean="0">
                <a:solidFill>
                  <a:srgbClr val="FF0000"/>
                </a:solidFill>
              </a:rPr>
              <a:t>make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your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food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sweet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67544" y="4509120"/>
            <a:ext cx="5688632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An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additive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which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you</a:t>
            </a:r>
            <a:r>
              <a:rPr lang="cs-CZ" sz="2000" b="1" dirty="0" smtClean="0">
                <a:solidFill>
                  <a:srgbClr val="FF0000"/>
                </a:solidFill>
              </a:rPr>
              <a:t> use to </a:t>
            </a:r>
            <a:r>
              <a:rPr lang="cs-CZ" sz="2000" b="1" dirty="0" err="1" smtClean="0">
                <a:solidFill>
                  <a:srgbClr val="FF0000"/>
                </a:solidFill>
              </a:rPr>
              <a:t>make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your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food</a:t>
            </a:r>
            <a:r>
              <a:rPr lang="cs-CZ" sz="2000" b="1" dirty="0" smtClean="0">
                <a:solidFill>
                  <a:srgbClr val="FF0000"/>
                </a:solidFill>
              </a:rPr>
              <a:t> salty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467544" y="6425952"/>
            <a:ext cx="5688632" cy="43204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</a:rPr>
              <a:t>An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additive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which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you</a:t>
            </a:r>
            <a:r>
              <a:rPr lang="cs-CZ" b="1" dirty="0" smtClean="0">
                <a:solidFill>
                  <a:srgbClr val="FF0000"/>
                </a:solidFill>
              </a:rPr>
              <a:t> put </a:t>
            </a:r>
            <a:r>
              <a:rPr lang="cs-CZ" b="1" dirty="0" err="1" smtClean="0">
                <a:solidFill>
                  <a:srgbClr val="FF0000"/>
                </a:solidFill>
              </a:rPr>
              <a:t>into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salads</a:t>
            </a:r>
            <a:r>
              <a:rPr lang="cs-CZ" b="1" dirty="0" smtClean="0">
                <a:solidFill>
                  <a:srgbClr val="FF0000"/>
                </a:solidFill>
              </a:rPr>
              <a:t> to </a:t>
            </a:r>
            <a:r>
              <a:rPr lang="cs-CZ" b="1" dirty="0" err="1" smtClean="0">
                <a:solidFill>
                  <a:srgbClr val="FF0000"/>
                </a:solidFill>
              </a:rPr>
              <a:t>make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it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sour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6444208" y="4509120"/>
            <a:ext cx="2520280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SALT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6444208" y="5157192"/>
            <a:ext cx="2520280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SPICES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6444208" y="5805264"/>
            <a:ext cx="2520280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SUGAR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6444208" y="6425952"/>
            <a:ext cx="2520280" cy="4320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</a:rPr>
              <a:t>VINEGAR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1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1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1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1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3" dur="1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1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1" dur="1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1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1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8" dur="1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9" dur="1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1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1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1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7" dur="1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8" dur="1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1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 tmFilter="0,0; .5, 1; 1, 1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 tmFilter="0,0; .5, 1; 1, 1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Which</a:t>
            </a:r>
            <a:r>
              <a:rPr lang="cs-CZ" b="1" u="sng" dirty="0" smtClean="0"/>
              <a:t> </a:t>
            </a:r>
            <a:r>
              <a:rPr lang="cs-CZ" b="1" u="sng" dirty="0" smtClean="0"/>
              <a:t>Taste </a:t>
            </a:r>
            <a:r>
              <a:rPr lang="cs-CZ" b="1" u="sng" dirty="0" err="1"/>
              <a:t>D</a:t>
            </a:r>
            <a:r>
              <a:rPr lang="cs-CZ" b="1" u="sng" dirty="0" err="1" smtClean="0"/>
              <a:t>oes</a:t>
            </a:r>
            <a:r>
              <a:rPr lang="cs-CZ" b="1" u="sng" dirty="0" smtClean="0"/>
              <a:t> </a:t>
            </a:r>
            <a:r>
              <a:rPr lang="cs-CZ" b="1" u="sng" dirty="0" err="1"/>
              <a:t>I</a:t>
            </a:r>
            <a:r>
              <a:rPr lang="cs-CZ" b="1" u="sng" dirty="0" err="1" smtClean="0"/>
              <a:t>t</a:t>
            </a:r>
            <a:r>
              <a:rPr lang="cs-CZ" b="1" u="sng" dirty="0" smtClean="0"/>
              <a:t> </a:t>
            </a:r>
            <a:r>
              <a:rPr lang="cs-CZ" b="1" u="sng" dirty="0" err="1"/>
              <a:t>H</a:t>
            </a:r>
            <a:r>
              <a:rPr lang="cs-CZ" b="1" u="sng" dirty="0" err="1" smtClean="0"/>
              <a:t>ave</a:t>
            </a:r>
            <a:r>
              <a:rPr lang="cs-CZ" b="1" u="sng" dirty="0" smtClean="0"/>
              <a:t>?</a:t>
            </a:r>
            <a:endParaRPr lang="cs-CZ" b="1" u="sng" dirty="0"/>
          </a:p>
        </p:txBody>
      </p:sp>
      <p:pic>
        <p:nvPicPr>
          <p:cNvPr id="4098" name="Picture 2" descr="C:\Users\Jirka\AppData\Local\Microsoft\Windows\Temporary Internet Files\Content.IE5\10G6IFUN\MC90023819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0"/>
            <a:ext cx="1403648" cy="722768"/>
          </a:xfrm>
          <a:prstGeom prst="rect">
            <a:avLst/>
          </a:prstGeom>
          <a:noFill/>
        </p:spPr>
      </p:pic>
      <p:pic>
        <p:nvPicPr>
          <p:cNvPr id="4099" name="Picture 3" descr="C:\Users\Jirka\AppData\Local\Microsoft\Windows\Temporary Internet Files\Content.IE5\FXSV0B40\MP9004487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07896" y="0"/>
            <a:ext cx="936104" cy="1196751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3995936" y="1124744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WINE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4067944" y="2132856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TEA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4139952" y="3068960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BREAD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95536" y="4005064"/>
            <a:ext cx="1512168" cy="43204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FATTY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23528" y="4725144"/>
            <a:ext cx="1512168" cy="43204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SOUR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95536" y="5445224"/>
            <a:ext cx="1512168" cy="43204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MILD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5508104" y="1340768"/>
            <a:ext cx="504056" cy="216024"/>
          </a:xfrm>
          <a:prstGeom prst="rightArrow">
            <a:avLst/>
          </a:prstGeom>
          <a:solidFill>
            <a:srgbClr val="BA200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10800000">
            <a:off x="3491880" y="1340768"/>
            <a:ext cx="504056" cy="216024"/>
          </a:xfrm>
          <a:prstGeom prst="rightArrow">
            <a:avLst/>
          </a:prstGeom>
          <a:solidFill>
            <a:srgbClr val="BA200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580112" y="2348880"/>
            <a:ext cx="504056" cy="216024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10800000">
            <a:off x="3563888" y="2348880"/>
            <a:ext cx="504056" cy="216024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10800000">
            <a:off x="3635896" y="3284984"/>
            <a:ext cx="504056" cy="21602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5652120" y="3284984"/>
            <a:ext cx="504056" cy="216024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907704" y="1124744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SUCHÉ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084168" y="1124744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SLADKÉ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1979712" y="2132856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SILNÝ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6156176" y="2204864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SLABÝ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1979712" y="3068960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ČERSTVÝ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6156176" y="3140968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OKORALÝ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1907704" y="1124744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DRY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6084168" y="1124744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SWEET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1979712" y="2132856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STRONG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6156176" y="2204864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WEAK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1979712" y="3068960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FRESH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6156176" y="3140968"/>
            <a:ext cx="1512168" cy="64807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STALE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7164288" y="3933056"/>
            <a:ext cx="1512168" cy="43204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CUCUMBER</a:t>
            </a:r>
            <a:endParaRPr lang="cs-CZ" sz="1400" b="1" dirty="0"/>
          </a:p>
        </p:txBody>
      </p:sp>
      <p:sp>
        <p:nvSpPr>
          <p:cNvPr id="31" name="Elipsa 30"/>
          <p:cNvSpPr/>
          <p:nvPr/>
        </p:nvSpPr>
        <p:spPr>
          <a:xfrm>
            <a:off x="7236296" y="4653136"/>
            <a:ext cx="1512168" cy="43204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STEAK</a:t>
            </a:r>
            <a:endParaRPr lang="cs-CZ" sz="2400" b="1" dirty="0"/>
          </a:p>
        </p:txBody>
      </p:sp>
      <p:sp>
        <p:nvSpPr>
          <p:cNvPr id="32" name="Elipsa 31"/>
          <p:cNvSpPr/>
          <p:nvPr/>
        </p:nvSpPr>
        <p:spPr>
          <a:xfrm>
            <a:off x="7308304" y="5373216"/>
            <a:ext cx="1512168" cy="43204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MEAT</a:t>
            </a:r>
            <a:endParaRPr lang="cs-CZ" sz="2400" b="1" dirty="0"/>
          </a:p>
        </p:txBody>
      </p:sp>
      <p:sp>
        <p:nvSpPr>
          <p:cNvPr id="33" name="Elipsa 32"/>
          <p:cNvSpPr/>
          <p:nvPr/>
        </p:nvSpPr>
        <p:spPr>
          <a:xfrm>
            <a:off x="395536" y="6093296"/>
            <a:ext cx="1512168" cy="43204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RARE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7308304" y="6021288"/>
            <a:ext cx="1512168" cy="43204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FOOD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5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7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9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9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9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0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0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0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2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25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55122 -0.18912 " pathEditMode="relative" ptsTypes="AA">
                                      <p:cBhvr>
                                        <p:cTn id="12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37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3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39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59259E-6 L -0.53542 0.11551 " pathEditMode="relative" ptsTypes="AA">
                                      <p:cBhvr>
                                        <p:cTn id="14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4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0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51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53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-7.40741E-7 L -0.5592 -0.08403 " pathEditMode="relative" ptsTypes="AA">
                                      <p:cBhvr>
                                        <p:cTn id="15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1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6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6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67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3.7037E-6 L -0.53542 0.20996 " pathEditMode="relative" ptsTypes="AA">
                                      <p:cBhvr>
                                        <p:cTn id="17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Preparing</a:t>
            </a:r>
            <a:r>
              <a:rPr lang="cs-CZ" b="1" u="sng" dirty="0" smtClean="0"/>
              <a:t> </a:t>
            </a:r>
            <a:r>
              <a:rPr lang="cs-CZ" b="1" u="sng" dirty="0"/>
              <a:t>F</a:t>
            </a:r>
            <a:r>
              <a:rPr lang="cs-CZ" b="1" u="sng" dirty="0" smtClean="0"/>
              <a:t>ood </a:t>
            </a:r>
            <a:r>
              <a:rPr lang="cs-CZ" b="1" u="sng" dirty="0" smtClean="0"/>
              <a:t>…</a:t>
            </a:r>
            <a:endParaRPr lang="cs-CZ" b="1" u="sng" dirty="0"/>
          </a:p>
        </p:txBody>
      </p:sp>
      <p:pic>
        <p:nvPicPr>
          <p:cNvPr id="5122" name="Picture 2" descr="C:\Users\Jirka\AppData\Local\Microsoft\Windows\Temporary Internet Files\Content.IE5\RFHPYBEQ\MP90040886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64388" y="5301208"/>
            <a:ext cx="934611" cy="618796"/>
          </a:xfrm>
          <a:prstGeom prst="rect">
            <a:avLst/>
          </a:prstGeom>
          <a:noFill/>
        </p:spPr>
      </p:pic>
      <p:pic>
        <p:nvPicPr>
          <p:cNvPr id="5123" name="Picture 3" descr="C:\Users\Jirka\AppData\Local\Microsoft\Windows\Temporary Internet Files\Content.IE5\10G6IFUN\MP9001754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052736"/>
            <a:ext cx="1185552" cy="796296"/>
          </a:xfrm>
          <a:prstGeom prst="rect">
            <a:avLst/>
          </a:prstGeom>
          <a:noFill/>
        </p:spPr>
      </p:pic>
      <p:pic>
        <p:nvPicPr>
          <p:cNvPr id="5126" name="Picture 6" descr="C:\Users\Jirka\AppData\Local\Microsoft\Windows\Temporary Internet Files\Content.IE5\RFHPYBEQ\MC9003489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836712"/>
            <a:ext cx="1296144" cy="937501"/>
          </a:xfrm>
          <a:prstGeom prst="rect">
            <a:avLst/>
          </a:prstGeom>
          <a:noFill/>
        </p:spPr>
      </p:pic>
      <p:pic>
        <p:nvPicPr>
          <p:cNvPr id="5128" name="Picture 8" descr="C:\Users\Jirka\AppData\Local\Microsoft\Windows\Temporary Internet Files\Content.IE5\FXSV0B40\MP90043879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992380" y="3212976"/>
            <a:ext cx="972108" cy="529518"/>
          </a:xfrm>
          <a:prstGeom prst="rect">
            <a:avLst/>
          </a:prstGeom>
          <a:noFill/>
        </p:spPr>
      </p:pic>
      <p:pic>
        <p:nvPicPr>
          <p:cNvPr id="5131" name="Picture 11" descr="C:\Users\Jirka\AppData\Local\Microsoft\Windows\Temporary Internet Files\Content.IE5\FXSV0B40\MC90029019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80312" y="908720"/>
            <a:ext cx="1224136" cy="934266"/>
          </a:xfrm>
          <a:prstGeom prst="rect">
            <a:avLst/>
          </a:prstGeom>
          <a:noFill/>
        </p:spPr>
      </p:pic>
      <p:pic>
        <p:nvPicPr>
          <p:cNvPr id="5133" name="Picture 13" descr="C:\Users\Jirka\AppData\Local\Microsoft\Windows\Temporary Internet Files\Content.IE5\NOYXYRP2\MC90033247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27784" y="980728"/>
            <a:ext cx="864096" cy="830326"/>
          </a:xfrm>
          <a:prstGeom prst="rect">
            <a:avLst/>
          </a:prstGeom>
          <a:noFill/>
        </p:spPr>
      </p:pic>
      <p:pic>
        <p:nvPicPr>
          <p:cNvPr id="5134" name="Picture 14" descr="C:\Users\Jirka\AppData\Local\Microsoft\Windows\Temporary Internet Files\Content.IE5\FXSV0B40\MC90001299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95936" y="1052736"/>
            <a:ext cx="1301053" cy="831423"/>
          </a:xfrm>
          <a:prstGeom prst="rect">
            <a:avLst/>
          </a:prstGeom>
          <a:noFill/>
        </p:spPr>
      </p:pic>
      <p:sp>
        <p:nvSpPr>
          <p:cNvPr id="18" name="Zaoblený obdélník 17"/>
          <p:cNvSpPr/>
          <p:nvPr/>
        </p:nvSpPr>
        <p:spPr>
          <a:xfrm>
            <a:off x="683568" y="1916832"/>
            <a:ext cx="1224136" cy="43204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BOWL</a:t>
            </a:r>
            <a:endParaRPr lang="cs-CZ" sz="24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2411760" y="1916832"/>
            <a:ext cx="1224136" cy="43204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OVEN</a:t>
            </a:r>
            <a:endParaRPr lang="cs-CZ" sz="2400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4139952" y="1916832"/>
            <a:ext cx="1224136" cy="43204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SAUCEPAN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868144" y="1916832"/>
            <a:ext cx="1224136" cy="43204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FRYING PAN</a:t>
            </a:r>
            <a:endParaRPr lang="cs-CZ" sz="16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7452320" y="1916832"/>
            <a:ext cx="1224136" cy="432048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KETTLE</a:t>
            </a:r>
            <a:endParaRPr lang="cs-CZ" sz="2400" b="1" dirty="0"/>
          </a:p>
        </p:txBody>
      </p:sp>
      <p:sp>
        <p:nvSpPr>
          <p:cNvPr id="23" name="Zaoblený obdélník 22"/>
          <p:cNvSpPr/>
          <p:nvPr/>
        </p:nvSpPr>
        <p:spPr>
          <a:xfrm>
            <a:off x="179512" y="4077072"/>
            <a:ext cx="1224136" cy="43204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MIX</a:t>
            </a:r>
            <a:endParaRPr lang="cs-CZ" sz="24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179512" y="2564904"/>
            <a:ext cx="1224136" cy="43204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PEEL</a:t>
            </a:r>
            <a:endParaRPr lang="cs-CZ" sz="24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179512" y="3284984"/>
            <a:ext cx="1224136" cy="43204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SLICE</a:t>
            </a:r>
            <a:endParaRPr lang="cs-CZ" sz="2400" b="1" dirty="0"/>
          </a:p>
        </p:txBody>
      </p:sp>
      <p:sp>
        <p:nvSpPr>
          <p:cNvPr id="26" name="Zaoblený obdélník 25"/>
          <p:cNvSpPr/>
          <p:nvPr/>
        </p:nvSpPr>
        <p:spPr>
          <a:xfrm>
            <a:off x="251520" y="6425952"/>
            <a:ext cx="1224136" cy="43204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ROAST</a:t>
            </a:r>
            <a:endParaRPr lang="cs-CZ" sz="2400" b="1" dirty="0"/>
          </a:p>
        </p:txBody>
      </p:sp>
      <p:pic>
        <p:nvPicPr>
          <p:cNvPr id="5136" name="Picture 16" descr="C:\Users\Jirka\AppData\Local\Microsoft\Windows\Temporary Internet Files\Content.IE5\10G6IFUN\MP90043314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064388" y="3837045"/>
            <a:ext cx="881742" cy="672075"/>
          </a:xfrm>
          <a:prstGeom prst="rect">
            <a:avLst/>
          </a:prstGeom>
          <a:noFill/>
        </p:spPr>
      </p:pic>
      <p:sp>
        <p:nvSpPr>
          <p:cNvPr id="28" name="Zaoblený obdélník 27"/>
          <p:cNvSpPr/>
          <p:nvPr/>
        </p:nvSpPr>
        <p:spPr>
          <a:xfrm>
            <a:off x="179512" y="4869160"/>
            <a:ext cx="1224136" cy="43204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BOIL</a:t>
            </a:r>
            <a:endParaRPr lang="cs-CZ" sz="2400" b="1" dirty="0"/>
          </a:p>
        </p:txBody>
      </p:sp>
      <p:pic>
        <p:nvPicPr>
          <p:cNvPr id="5137" name="Picture 17" descr="C:\Users\Jirka\AppData\Local\Microsoft\Windows\Temporary Internet Files\Content.IE5\FXSV0B40\MP90017794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064388" y="4557125"/>
            <a:ext cx="873166" cy="672075"/>
          </a:xfrm>
          <a:prstGeom prst="rect">
            <a:avLst/>
          </a:prstGeom>
          <a:noFill/>
        </p:spPr>
      </p:pic>
      <p:pic>
        <p:nvPicPr>
          <p:cNvPr id="5138" name="Picture 18" descr="C:\Users\Jirka\AppData\Local\Microsoft\Windows\Temporary Internet Files\Content.IE5\FXSV0B40\MP900424373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884368" y="2456892"/>
            <a:ext cx="1124744" cy="648072"/>
          </a:xfrm>
          <a:prstGeom prst="rect">
            <a:avLst/>
          </a:prstGeom>
          <a:noFill/>
        </p:spPr>
      </p:pic>
      <p:sp>
        <p:nvSpPr>
          <p:cNvPr id="31" name="Zaoblený obdélník 30"/>
          <p:cNvSpPr/>
          <p:nvPr/>
        </p:nvSpPr>
        <p:spPr>
          <a:xfrm>
            <a:off x="251520" y="5661248"/>
            <a:ext cx="1224136" cy="43204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FRY</a:t>
            </a:r>
            <a:endParaRPr lang="cs-CZ" sz="2400" b="1" dirty="0"/>
          </a:p>
        </p:txBody>
      </p:sp>
      <p:pic>
        <p:nvPicPr>
          <p:cNvPr id="2050" name="Picture 2" descr="C:\Users\richterova\AppData\Local\Microsoft\Windows\Temporary Internet Files\Content.IE5\6K7MWNC6\MP90038295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380" y="6093296"/>
            <a:ext cx="1016732" cy="629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3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3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8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0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1" dur="3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3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4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5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3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3000" fill="hold"/>
                                        <p:tgtEl>
                                          <p:spTgt spid="51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48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0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1" dur="3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3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6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3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4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5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6" dur="3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7" dur="3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78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8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-0.73229 -0.31505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615" y="-1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0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10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327 -0.01204 C -0.07934 -0.01273 -0.08542 -0.01227 -0.09132 -0.01389 C -0.09323 -0.01435 -0.09427 -0.0169 -0.09601 -0.01806 C -0.10191 -0.02199 -0.11025 -0.02361 -0.11563 -0.02824 C -0.11841 -0.03056 -0.12031 -0.03426 -0.12327 -0.03611 C -0.13212 -0.0419 -0.14271 -0.04421 -0.15191 -0.04838 C -0.15834 -0.05648 -0.17865 -0.06343 -0.18837 -0.06644 C -0.19861 -0.07477 -0.20729 -0.07361 -0.21719 -0.08056 C -0.22847 -0.08843 -0.22292 -0.08611 -0.23386 -0.08866 C -0.24045 -0.09468 -0.2474 -0.10046 -0.25504 -0.10278 C -0.26511 -0.1132 -0.27552 -0.11991 -0.28681 -0.12708 C -0.29167 -0.13357 -0.30625 -0.14468 -0.31268 -0.14722 C -0.31511 -0.14931 -0.31736 -0.15208 -0.32014 -0.15347 C -0.32257 -0.15486 -0.32552 -0.1537 -0.32778 -0.15532 C -0.32934 -0.15648 -0.32934 -0.15995 -0.33073 -0.16157 C -0.33195 -0.16296 -0.33368 -0.16273 -0.33525 -0.16343 C -0.33681 -0.16551 -0.33802 -0.16782 -0.33993 -0.16945 C -0.34375 -0.17269 -0.35191 -0.17755 -0.35191 -0.17732 C -0.36337 -0.19745 -0.35052 -0.17824 -0.36111 -0.18773 C -0.36806 -0.19398 -0.37031 -0.19884 -0.37934 -0.20185 C -0.3908 -0.21759 -0.40608 -0.22708 -0.42014 -0.2382 C -0.43611 -0.2507 -0.45139 -0.26551 -0.46719 -0.2787 C -0.4757 -0.28565 -0.48334 -0.29769 -0.49288 -0.30093 C -0.50504 -0.31713 -0.52275 -0.32269 -0.53681 -0.33519 C -0.54202 -0.33982 -0.55226 -0.35162 -0.55799 -0.35532 C -0.57761 -0.36806 -0.60174 -0.38287 -0.62327 -0.38773 C -0.64045 -0.39884 -0.65677 -0.40232 -0.67466 -0.40995 C -0.68889 -0.41597 -0.70243 -0.42292 -0.71719 -0.42616 C -0.72327 -0.42894 -0.73056 -0.43426 -0.73681 -0.43426 " pathEditMode="relative" rAng="0" ptsTypes="ffffffffffffffffffffffffffffA">
                                      <p:cBhvr>
                                        <p:cTn id="10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77" y="-21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1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7.77778E-6 L -0.72448 0.11552 " pathEditMode="relative" ptsTypes="AA">
                                      <p:cBhvr>
                                        <p:cTn id="118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1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5.55556E-6 L -0.73229 0.11552 " pathEditMode="relative" ptsTypes="AA">
                                      <p:cBhvr>
                                        <p:cTn id="129" dur="2000" fill="hold"/>
                                        <p:tgtEl>
                                          <p:spTgt spid="5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1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1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1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7.40741E-7 L -0.71667 0.45138 " pathEditMode="relative" ptsTypes="AA">
                                      <p:cBhvr>
                                        <p:cTn id="140" dur="2000" fill="hold"/>
                                        <p:tgtEl>
                                          <p:spTgt spid="51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1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14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14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7.40741E-7 L -0.71649 0.13634 " pathEditMode="relative" ptsTypes="AA">
                                      <p:cBhvr>
                                        <p:cTn id="151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3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539552" y="404664"/>
            <a:ext cx="3096344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cut</a:t>
            </a:r>
            <a:r>
              <a:rPr lang="cs-CZ" sz="2000" b="1" dirty="0" smtClean="0">
                <a:solidFill>
                  <a:srgbClr val="FF0000"/>
                </a:solidFill>
              </a:rPr>
              <a:t>/chop</a:t>
            </a:r>
            <a:r>
              <a:rPr lang="cs-CZ" sz="2000" b="1" dirty="0" smtClean="0">
                <a:solidFill>
                  <a:schemeClr val="tx1"/>
                </a:solidFill>
              </a:rPr>
              <a:t>  </a:t>
            </a:r>
            <a:r>
              <a:rPr lang="cs-CZ" sz="2000" b="1" dirty="0" err="1" smtClean="0">
                <a:solidFill>
                  <a:schemeClr val="tx1"/>
                </a:solidFill>
              </a:rPr>
              <a:t>vegetable</a:t>
            </a:r>
            <a:r>
              <a:rPr lang="cs-CZ" sz="2000" b="1" dirty="0" smtClean="0">
                <a:solidFill>
                  <a:schemeClr val="tx1"/>
                </a:solidFill>
              </a:rPr>
              <a:t> by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508104" y="404664"/>
            <a:ext cx="3096344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stir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soup</a:t>
            </a:r>
            <a:r>
              <a:rPr lang="cs-CZ" sz="2000" b="1" dirty="0" smtClean="0">
                <a:solidFill>
                  <a:schemeClr val="tx1"/>
                </a:solidFill>
              </a:rPr>
              <a:t> by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259632" y="908720"/>
            <a:ext cx="1944216" cy="43204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A KNIFE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228184" y="908720"/>
            <a:ext cx="1944216" cy="432048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A SPOON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7" name="Picture 3" descr="C:\Users\Jirka\AppData\Local\Microsoft\Windows\Temporary Internet Files\Content.IE5\RFHPYBEQ\MP900341713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340768"/>
            <a:ext cx="512456" cy="718396"/>
          </a:xfrm>
          <a:prstGeom prst="rect">
            <a:avLst/>
          </a:prstGeom>
          <a:noFill/>
        </p:spPr>
      </p:pic>
      <p:pic>
        <p:nvPicPr>
          <p:cNvPr id="6149" name="Picture 5" descr="C:\Users\Jirka\AppData\Local\Microsoft\Windows\Temporary Internet Files\Content.IE5\10G6IFUN\MP9001754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19664" y="1340768"/>
            <a:ext cx="820688" cy="545758"/>
          </a:xfrm>
          <a:prstGeom prst="rect">
            <a:avLst/>
          </a:prstGeom>
          <a:noFill/>
        </p:spPr>
      </p:pic>
      <p:sp>
        <p:nvSpPr>
          <p:cNvPr id="16" name="Zaoblený obdélník 15"/>
          <p:cNvSpPr/>
          <p:nvPr/>
        </p:nvSpPr>
        <p:spPr>
          <a:xfrm>
            <a:off x="2451558" y="2348880"/>
            <a:ext cx="4680520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First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we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heat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up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oven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492168" y="2996952"/>
            <a:ext cx="4680520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Then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we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beat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eggs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507227" y="4293096"/>
            <a:ext cx="4680520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add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spices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450133" y="3645024"/>
            <a:ext cx="4680520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melt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butter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492168" y="5055216"/>
            <a:ext cx="4680520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pour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milk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519772" y="5761085"/>
            <a:ext cx="4680520" cy="50405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bake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for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twenty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minutes</a:t>
            </a:r>
            <a:r>
              <a:rPr lang="cs-CZ" sz="2000" b="1" dirty="0" smtClean="0">
                <a:solidFill>
                  <a:schemeClr val="tx1"/>
                </a:solidFill>
              </a:rPr>
              <a:t>.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451558" y="2348880"/>
            <a:ext cx="4680520" cy="5040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Nejprve </a:t>
            </a:r>
            <a:r>
              <a:rPr lang="cs-CZ" sz="2000" b="1" dirty="0" smtClean="0">
                <a:solidFill>
                  <a:srgbClr val="FF0000"/>
                </a:solidFill>
              </a:rPr>
              <a:t>rozehřejeme</a:t>
            </a:r>
            <a:r>
              <a:rPr lang="cs-CZ" sz="2000" b="1" dirty="0" smtClean="0">
                <a:solidFill>
                  <a:srgbClr val="FFC000"/>
                </a:solidFill>
              </a:rPr>
              <a:t> troubu.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496480" y="2996952"/>
            <a:ext cx="4680520" cy="5040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Poté n</a:t>
            </a:r>
            <a:r>
              <a:rPr lang="cs-CZ" sz="2000" b="1" dirty="0" smtClean="0">
                <a:solidFill>
                  <a:srgbClr val="FF0000"/>
                </a:solidFill>
              </a:rPr>
              <a:t>ašleháme</a:t>
            </a:r>
            <a:r>
              <a:rPr lang="cs-CZ" sz="2000" b="1" dirty="0" smtClean="0">
                <a:solidFill>
                  <a:srgbClr val="FFC000"/>
                </a:solidFill>
              </a:rPr>
              <a:t> vajíčka.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451558" y="3645024"/>
            <a:ext cx="4680520" cy="5040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Roztopíme</a:t>
            </a:r>
            <a:r>
              <a:rPr lang="cs-CZ" sz="2000" b="1" dirty="0" smtClean="0">
                <a:solidFill>
                  <a:srgbClr val="FFC000"/>
                </a:solidFill>
              </a:rPr>
              <a:t> máslo.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492168" y="4293096"/>
            <a:ext cx="4680520" cy="5040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Přidáme</a:t>
            </a:r>
            <a:r>
              <a:rPr lang="cs-CZ" sz="2000" b="1" dirty="0" smtClean="0">
                <a:solidFill>
                  <a:srgbClr val="FFC000"/>
                </a:solidFill>
              </a:rPr>
              <a:t> koření. 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492168" y="5055216"/>
            <a:ext cx="4680520" cy="5040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Nalijeme</a:t>
            </a:r>
            <a:r>
              <a:rPr lang="cs-CZ" sz="2000" b="1" dirty="0" smtClean="0">
                <a:solidFill>
                  <a:srgbClr val="FFC000"/>
                </a:solidFill>
              </a:rPr>
              <a:t> mléko. 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507227" y="5761085"/>
            <a:ext cx="4680520" cy="50405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Pečeme</a:t>
            </a:r>
            <a:r>
              <a:rPr lang="cs-CZ" sz="2000" b="1" dirty="0" smtClean="0">
                <a:solidFill>
                  <a:srgbClr val="FFC000"/>
                </a:solidFill>
              </a:rPr>
              <a:t> dvacet minut. 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2" name="Vlna 1"/>
          <p:cNvSpPr/>
          <p:nvPr/>
        </p:nvSpPr>
        <p:spPr>
          <a:xfrm>
            <a:off x="3491880" y="1340768"/>
            <a:ext cx="2304256" cy="718396"/>
          </a:xfrm>
          <a:prstGeom prst="wave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0000"/>
                </a:solidFill>
              </a:rPr>
              <a:t>Translate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5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" accel="5000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22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Quantities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sp>
        <p:nvSpPr>
          <p:cNvPr id="4" name="Elipsa 3"/>
          <p:cNvSpPr/>
          <p:nvPr/>
        </p:nvSpPr>
        <p:spPr>
          <a:xfrm>
            <a:off x="179512" y="1124744"/>
            <a:ext cx="1584176" cy="720080"/>
          </a:xfrm>
          <a:prstGeom prst="ellipse">
            <a:avLst/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BAG 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979712" y="1124744"/>
            <a:ext cx="1584176" cy="720080"/>
          </a:xfrm>
          <a:prstGeom prst="ellipse">
            <a:avLst/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BAR 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707904" y="1196752"/>
            <a:ext cx="1584176" cy="720080"/>
          </a:xfrm>
          <a:prstGeom prst="ellipse">
            <a:avLst/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BOTTLE 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508104" y="1196752"/>
            <a:ext cx="1584176" cy="720080"/>
          </a:xfrm>
          <a:prstGeom prst="ellipse">
            <a:avLst/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BOX 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7236296" y="1196752"/>
            <a:ext cx="1584176" cy="720080"/>
          </a:xfrm>
          <a:prstGeom prst="ellipse">
            <a:avLst/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CAN 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79512" y="2996952"/>
            <a:ext cx="1584176" cy="720080"/>
          </a:xfrm>
          <a:prstGeom prst="ellipse">
            <a:avLst/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C000"/>
                </a:solidFill>
              </a:rPr>
              <a:t>CARTOON </a:t>
            </a:r>
            <a:endParaRPr lang="cs-CZ" sz="1600" b="1" dirty="0">
              <a:solidFill>
                <a:srgbClr val="FFC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979712" y="3068960"/>
            <a:ext cx="1584176" cy="720080"/>
          </a:xfrm>
          <a:prstGeom prst="ellipse">
            <a:avLst/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GLASS 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707904" y="2996952"/>
            <a:ext cx="1584176" cy="720080"/>
          </a:xfrm>
          <a:prstGeom prst="ellipse">
            <a:avLst/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JAR 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580112" y="2996952"/>
            <a:ext cx="1584176" cy="720080"/>
          </a:xfrm>
          <a:prstGeom prst="ellipse">
            <a:avLst/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LOAF 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7380312" y="2924944"/>
            <a:ext cx="1584176" cy="720080"/>
          </a:xfrm>
          <a:prstGeom prst="ellipse">
            <a:avLst/>
          </a:prstGeom>
          <a:solidFill>
            <a:srgbClr val="F11B6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SLICE </a:t>
            </a:r>
            <a:endParaRPr lang="cs-CZ" sz="2800" b="1" dirty="0">
              <a:solidFill>
                <a:srgbClr val="FFC000"/>
              </a:solidFill>
            </a:endParaRPr>
          </a:p>
        </p:txBody>
      </p:sp>
      <p:pic>
        <p:nvPicPr>
          <p:cNvPr id="7170" name="Picture 2" descr="C:\Users\Jirka\AppData\Local\Microsoft\Windows\Temporary Internet Files\Content.IE5\10G6IFUN\MC90041190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5661248"/>
            <a:ext cx="1074350" cy="1019291"/>
          </a:xfrm>
          <a:prstGeom prst="rect">
            <a:avLst/>
          </a:prstGeom>
          <a:noFill/>
        </p:spPr>
      </p:pic>
      <p:pic>
        <p:nvPicPr>
          <p:cNvPr id="7171" name="Picture 3" descr="C:\Users\Jirka\AppData\Local\Microsoft\Windows\Temporary Internet Files\Content.IE5\FXSV0B40\MP9004483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360" y="5805264"/>
            <a:ext cx="1007604" cy="671736"/>
          </a:xfrm>
          <a:prstGeom prst="rect">
            <a:avLst/>
          </a:prstGeom>
          <a:noFill/>
        </p:spPr>
      </p:pic>
      <p:pic>
        <p:nvPicPr>
          <p:cNvPr id="7172" name="Picture 4" descr="C:\Users\Jirka\AppData\Local\Microsoft\Windows\Temporary Internet Files\Content.IE5\FXSV0B40\MC90027853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4005064"/>
            <a:ext cx="1080120" cy="1030311"/>
          </a:xfrm>
          <a:prstGeom prst="rect">
            <a:avLst/>
          </a:prstGeom>
          <a:noFill/>
        </p:spPr>
      </p:pic>
      <p:pic>
        <p:nvPicPr>
          <p:cNvPr id="7173" name="Picture 5" descr="C:\Users\Jirka\AppData\Local\Microsoft\Windows\Temporary Internet Files\Content.IE5\NOYXYRP2\MC9004136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5517232"/>
            <a:ext cx="1063788" cy="1068007"/>
          </a:xfrm>
          <a:prstGeom prst="rect">
            <a:avLst/>
          </a:prstGeom>
          <a:noFill/>
        </p:spPr>
      </p:pic>
      <p:pic>
        <p:nvPicPr>
          <p:cNvPr id="7174" name="Picture 6" descr="C:\Users\Jirka\AppData\Local\Microsoft\Windows\Temporary Internet Files\Content.IE5\RFHPYBEQ\MC90043476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736" y="4005064"/>
            <a:ext cx="1274326" cy="936104"/>
          </a:xfrm>
          <a:prstGeom prst="rect">
            <a:avLst/>
          </a:prstGeom>
          <a:noFill/>
        </p:spPr>
      </p:pic>
      <p:pic>
        <p:nvPicPr>
          <p:cNvPr id="7175" name="Picture 7" descr="C:\Users\Jirka\AppData\Local\Microsoft\Windows\Temporary Internet Files\Content.IE5\10G6IFUN\MC90044175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23728" y="5517232"/>
            <a:ext cx="1155576" cy="1155576"/>
          </a:xfrm>
          <a:prstGeom prst="rect">
            <a:avLst/>
          </a:prstGeom>
          <a:noFill/>
        </p:spPr>
      </p:pic>
      <p:pic>
        <p:nvPicPr>
          <p:cNvPr id="7176" name="Picture 8" descr="C:\Users\Jirka\AppData\Local\Microsoft\Windows\Temporary Internet Files\Content.IE5\10G6IFUN\MC90044175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5589240"/>
            <a:ext cx="1011560" cy="1011560"/>
          </a:xfrm>
          <a:prstGeom prst="rect">
            <a:avLst/>
          </a:prstGeom>
          <a:noFill/>
        </p:spPr>
      </p:pic>
      <p:pic>
        <p:nvPicPr>
          <p:cNvPr id="7178" name="Picture 10" descr="C:\Users\Jirka\AppData\Local\Microsoft\Windows\Temporary Internet Files\Content.IE5\RFHPYBEQ\MC900331477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40352" y="3933056"/>
            <a:ext cx="853959" cy="1075389"/>
          </a:xfrm>
          <a:prstGeom prst="rect">
            <a:avLst/>
          </a:prstGeom>
          <a:noFill/>
        </p:spPr>
      </p:pic>
      <p:pic>
        <p:nvPicPr>
          <p:cNvPr id="7180" name="Picture 12" descr="C:\Users\Jirka\AppData\Local\Microsoft\Windows\Temporary Internet Files\Content.IE5\FXSV0B40\MC90041338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5536" y="4077072"/>
            <a:ext cx="1148457" cy="946033"/>
          </a:xfrm>
          <a:prstGeom prst="rect">
            <a:avLst/>
          </a:prstGeom>
          <a:noFill/>
        </p:spPr>
      </p:pic>
      <p:pic>
        <p:nvPicPr>
          <p:cNvPr id="7181" name="Picture 13" descr="C:\Users\Jirka\AppData\Local\Microsoft\Windows\Temporary Internet Files\Content.IE5\RFHPYBEQ\MC900441778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012160" y="3861048"/>
            <a:ext cx="1155576" cy="1155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44444E-6 L -0.62205 -0.55648 " pathEditMode="relative" ptsTypes="AA">
                                      <p:cBhvr>
                                        <p:cTn id="19" dur="2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11111E-6 2.59259E-6 L -0.62206 -0.57755 " pathEditMode="relative" ptsTypes="AA">
                                      <p:cBhvr>
                                        <p:cTn id="28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38778E-17 L -5.55556E-7 -0.30463 " pathEditMode="relative" ptsTypes="AA">
                                      <p:cBhvr>
                                        <p:cTn id="37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2.22222E-6 L 0.57484 -0.51435 " pathEditMode="relative" ptsTypes="AA">
                                      <p:cBhvr>
                                        <p:cTn id="46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1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7 L 0.56701 -0.31504 " pathEditMode="relative" ptsTypes="AA">
                                      <p:cBhvr>
                                        <p:cTn id="55" dur="2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9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0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-7.40741E-7 L -0.19688 -0.25185 " pathEditMode="relative" ptsTypes="AA">
                                      <p:cBhvr>
                                        <p:cTn id="64" dur="2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8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9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1.11111E-6 L -0.20469 -0.25209 " pathEditMode="relative" ptsTypes="AA">
                                      <p:cBhvr>
                                        <p:cTn id="73" dur="2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7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8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40937 -0.04213 " pathEditMode="relative" ptsTypes="AA">
                                      <p:cBhvr>
                                        <p:cTn id="82" dur="2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86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87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8.51852E-6 L 0.58281 -0.05255 " pathEditMode="relative" ptsTypes="AA">
                                      <p:cBhvr>
                                        <p:cTn id="91" dur="200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95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96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7.40741E-7 L 0.16545 -0.03148 " pathEditMode="relative" ptsTypes="AA">
                                      <p:cBhvr>
                                        <p:cTn id="100" dur="20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smtClean="0"/>
              <a:t>In a </a:t>
            </a:r>
            <a:r>
              <a:rPr lang="cs-CZ" b="1" u="sng" dirty="0" smtClean="0"/>
              <a:t>Restaurant </a:t>
            </a:r>
            <a:r>
              <a:rPr lang="cs-CZ" b="1" u="sng" dirty="0" smtClean="0"/>
              <a:t>…</a:t>
            </a:r>
            <a:endParaRPr lang="cs-CZ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1331640" y="1196752"/>
            <a:ext cx="1440160" cy="6480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STARTER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196752"/>
            <a:ext cx="1440160" cy="6480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F0000"/>
                </a:solidFill>
              </a:rPr>
              <a:t>MAIN COURSE/DISH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868144" y="1196752"/>
            <a:ext cx="1440160" cy="6480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DESSERT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8196" name="Picture 4" descr="C:\Users\Jirka\AppData\Local\Microsoft\Windows\Temporary Internet Files\Content.IE5\10G6IFUN\MP9004005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322810" cy="1340768"/>
          </a:xfrm>
          <a:prstGeom prst="rect">
            <a:avLst/>
          </a:prstGeom>
          <a:noFill/>
        </p:spPr>
      </p:pic>
      <p:pic>
        <p:nvPicPr>
          <p:cNvPr id="8197" name="Picture 5" descr="C:\Users\Jirka\AppData\Local\Microsoft\Windows\Temporary Internet Files\Content.IE5\FXSV0B40\MP9004018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95844" y="0"/>
            <a:ext cx="1248156" cy="122413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331640" y="1196752"/>
            <a:ext cx="1440160" cy="6480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PŘEDKRM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35896" y="1196752"/>
            <a:ext cx="1440160" cy="6480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HLAVNÍ JÍDLO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68144" y="1196752"/>
            <a:ext cx="1440160" cy="64807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DEZERT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8198" name="Picture 6" descr="C:\Users\Jirka\AppData\Local\Microsoft\Windows\Temporary Internet Files\Content.IE5\FXSV0B40\MP9004393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1475656" y="1844824"/>
            <a:ext cx="1190629" cy="774592"/>
          </a:xfrm>
          <a:prstGeom prst="rect">
            <a:avLst/>
          </a:prstGeom>
          <a:noFill/>
        </p:spPr>
      </p:pic>
      <p:pic>
        <p:nvPicPr>
          <p:cNvPr id="8199" name="Picture 7" descr="C:\Users\Jirka\AppData\Local\Microsoft\Windows\Temporary Internet Files\Content.IE5\10G6IFUN\MC9002334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1844824"/>
            <a:ext cx="1097228" cy="843588"/>
          </a:xfrm>
          <a:prstGeom prst="rect">
            <a:avLst/>
          </a:prstGeom>
          <a:noFill/>
        </p:spPr>
      </p:pic>
      <p:pic>
        <p:nvPicPr>
          <p:cNvPr id="8201" name="Picture 9" descr="C:\Users\Jirka\AppData\Local\Microsoft\Windows\Temporary Internet Files\Content.IE5\NOYXYRP2\MC90043777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1844824"/>
            <a:ext cx="1080120" cy="736680"/>
          </a:xfrm>
          <a:prstGeom prst="rect">
            <a:avLst/>
          </a:prstGeom>
          <a:noFill/>
        </p:spPr>
      </p:pic>
      <p:pic>
        <p:nvPicPr>
          <p:cNvPr id="8203" name="Picture 11" descr="C:\Users\Jirka\AppData\Local\Microsoft\Windows\Temporary Internet Files\Content.IE5\FXSV0B40\MC90021650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3068960"/>
            <a:ext cx="1795882" cy="1811426"/>
          </a:xfrm>
          <a:prstGeom prst="rect">
            <a:avLst/>
          </a:prstGeom>
          <a:noFill/>
        </p:spPr>
      </p:pic>
      <p:pic>
        <p:nvPicPr>
          <p:cNvPr id="8208" name="Picture 16" descr="C:\Users\Jirka\AppData\Local\Microsoft\Windows\Temporary Internet Files\Content.IE5\10G6IFUN\MC90043011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3212976"/>
            <a:ext cx="1080120" cy="1117736"/>
          </a:xfrm>
          <a:prstGeom prst="rect">
            <a:avLst/>
          </a:prstGeom>
          <a:noFill/>
        </p:spPr>
      </p:pic>
      <p:pic>
        <p:nvPicPr>
          <p:cNvPr id="8209" name="Picture 17" descr="C:\Users\Jirka\AppData\Local\Microsoft\Windows\Temporary Internet Files\Content.IE5\NOYXYRP2\MC90042994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843808" y="3429000"/>
            <a:ext cx="1008112" cy="1004587"/>
          </a:xfrm>
          <a:prstGeom prst="rect">
            <a:avLst/>
          </a:prstGeom>
          <a:noFill/>
        </p:spPr>
      </p:pic>
      <p:pic>
        <p:nvPicPr>
          <p:cNvPr id="8213" name="Picture 21" descr="C:\Users\Jirka\AppData\Local\Microsoft\Windows\Temporary Internet Files\Content.IE5\RFHPYBEQ\MC90034704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847856" y="5469074"/>
            <a:ext cx="1296144" cy="1388926"/>
          </a:xfrm>
          <a:prstGeom prst="rect">
            <a:avLst/>
          </a:prstGeom>
          <a:noFill/>
        </p:spPr>
      </p:pic>
      <p:sp>
        <p:nvSpPr>
          <p:cNvPr id="32" name="Oválný popisek 31"/>
          <p:cNvSpPr/>
          <p:nvPr/>
        </p:nvSpPr>
        <p:spPr>
          <a:xfrm>
            <a:off x="5940152" y="2996952"/>
            <a:ext cx="2952328" cy="1152128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Good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evening</a:t>
            </a:r>
            <a:r>
              <a:rPr lang="cs-CZ" sz="2000" b="1" dirty="0" smtClean="0">
                <a:solidFill>
                  <a:schemeClr val="tx1"/>
                </a:solidFill>
              </a:rPr>
              <a:t>. Are </a:t>
            </a:r>
            <a:r>
              <a:rPr lang="cs-CZ" sz="2000" b="1" dirty="0" err="1" smtClean="0">
                <a:solidFill>
                  <a:schemeClr val="tx1"/>
                </a:solidFill>
              </a:rPr>
              <a:t>you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ready</a:t>
            </a:r>
            <a:r>
              <a:rPr lang="cs-CZ" sz="2000" b="1" dirty="0" smtClean="0">
                <a:solidFill>
                  <a:schemeClr val="tx1"/>
                </a:solidFill>
              </a:rPr>
              <a:t> to ____? </a:t>
            </a:r>
            <a:r>
              <a:rPr lang="cs-CZ" sz="2000" b="1" dirty="0" err="1" smtClean="0">
                <a:solidFill>
                  <a:schemeClr val="tx1"/>
                </a:solidFill>
              </a:rPr>
              <a:t>Here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is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the</a:t>
            </a:r>
            <a:r>
              <a:rPr lang="cs-CZ" sz="2000" b="1" dirty="0" smtClean="0">
                <a:solidFill>
                  <a:schemeClr val="tx1"/>
                </a:solidFill>
              </a:rPr>
              <a:t> ______.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7308304" y="3861048"/>
            <a:ext cx="864096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menu</a:t>
            </a:r>
            <a:endParaRPr lang="cs-CZ" b="1" dirty="0"/>
          </a:p>
        </p:txBody>
      </p:sp>
      <p:sp>
        <p:nvSpPr>
          <p:cNvPr id="34" name="Obdélník 33"/>
          <p:cNvSpPr/>
          <p:nvPr/>
        </p:nvSpPr>
        <p:spPr>
          <a:xfrm>
            <a:off x="6372200" y="3573016"/>
            <a:ext cx="72008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order</a:t>
            </a:r>
            <a:endParaRPr lang="cs-CZ" b="1" dirty="0"/>
          </a:p>
        </p:txBody>
      </p:sp>
      <p:sp>
        <p:nvSpPr>
          <p:cNvPr id="35" name="Oválný popisek 34"/>
          <p:cNvSpPr/>
          <p:nvPr/>
        </p:nvSpPr>
        <p:spPr>
          <a:xfrm>
            <a:off x="0" y="2780928"/>
            <a:ext cx="2808312" cy="1008112"/>
          </a:xfrm>
          <a:prstGeom prst="wedgeEllipseCallout">
            <a:avLst>
              <a:gd name="adj1" fmla="val 61449"/>
              <a:gd name="adj2" fmla="val 70746"/>
            </a:avLst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I‘</a:t>
            </a:r>
            <a:r>
              <a:rPr lang="cs-CZ" b="1" dirty="0" err="1" smtClean="0">
                <a:solidFill>
                  <a:schemeClr val="tx1"/>
                </a:solidFill>
              </a:rPr>
              <a:t>ll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have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steak </a:t>
            </a:r>
            <a:r>
              <a:rPr lang="cs-CZ" b="1" dirty="0" err="1" smtClean="0">
                <a:solidFill>
                  <a:schemeClr val="tx1"/>
                </a:solidFill>
              </a:rPr>
              <a:t>with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mashed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potatoes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Oválný popisek 35"/>
          <p:cNvSpPr/>
          <p:nvPr/>
        </p:nvSpPr>
        <p:spPr>
          <a:xfrm>
            <a:off x="4932040" y="2564904"/>
            <a:ext cx="2304256" cy="648072"/>
          </a:xfrm>
          <a:prstGeom prst="wedgeEllipseCallout">
            <a:avLst>
              <a:gd name="adj1" fmla="val -32162"/>
              <a:gd name="adj2" fmla="val 134147"/>
            </a:avLst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_________ </a:t>
            </a:r>
            <a:r>
              <a:rPr lang="cs-CZ" b="1" dirty="0" err="1" smtClean="0">
                <a:solidFill>
                  <a:schemeClr val="tx1"/>
                </a:solidFill>
              </a:rPr>
              <a:t>for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me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796136" y="2564904"/>
            <a:ext cx="864096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same</a:t>
            </a:r>
            <a:endParaRPr lang="cs-CZ" b="1" dirty="0"/>
          </a:p>
        </p:txBody>
      </p:sp>
      <p:pic>
        <p:nvPicPr>
          <p:cNvPr id="8215" name="Picture 23" descr="C:\Users\Jirka\AppData\Local\Microsoft\Windows\Temporary Internet Files\Content.IE5\FXSV0B40\MC90023928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380312" y="6031830"/>
            <a:ext cx="944893" cy="826170"/>
          </a:xfrm>
          <a:prstGeom prst="rect">
            <a:avLst/>
          </a:prstGeom>
          <a:noFill/>
        </p:spPr>
      </p:pic>
      <p:sp>
        <p:nvSpPr>
          <p:cNvPr id="41" name="Oválný popisek 40"/>
          <p:cNvSpPr/>
          <p:nvPr/>
        </p:nvSpPr>
        <p:spPr>
          <a:xfrm>
            <a:off x="899592" y="5229200"/>
            <a:ext cx="3096344" cy="864096"/>
          </a:xfrm>
          <a:prstGeom prst="wedgeEllipseCallout">
            <a:avLst>
              <a:gd name="adj1" fmla="val 98137"/>
              <a:gd name="adj2" fmla="val -10530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Here</a:t>
            </a:r>
            <a:r>
              <a:rPr lang="cs-CZ" b="1" dirty="0" smtClean="0">
                <a:solidFill>
                  <a:schemeClr val="tx1"/>
                </a:solidFill>
              </a:rPr>
              <a:t>‘s </a:t>
            </a:r>
            <a:r>
              <a:rPr lang="cs-CZ" b="1" dirty="0" err="1" smtClean="0">
                <a:solidFill>
                  <a:schemeClr val="tx1"/>
                </a:solidFill>
              </a:rPr>
              <a:t>your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meal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r>
              <a:rPr lang="cs-CZ" b="1" dirty="0" err="1" smtClean="0">
                <a:solidFill>
                  <a:schemeClr val="tx1"/>
                </a:solidFill>
              </a:rPr>
              <a:t>What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would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like</a:t>
            </a:r>
            <a:r>
              <a:rPr lang="cs-CZ" b="1" dirty="0" smtClean="0">
                <a:solidFill>
                  <a:schemeClr val="tx1"/>
                </a:solidFill>
              </a:rPr>
              <a:t> to __________?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1979712" y="5805264"/>
            <a:ext cx="1152128" cy="2160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drink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3" name="Oválný popisek 42"/>
          <p:cNvSpPr/>
          <p:nvPr/>
        </p:nvSpPr>
        <p:spPr>
          <a:xfrm>
            <a:off x="4860032" y="2564904"/>
            <a:ext cx="2376264" cy="648072"/>
          </a:xfrm>
          <a:prstGeom prst="wedgeEllipseCallout">
            <a:avLst>
              <a:gd name="adj1" fmla="val -26880"/>
              <a:gd name="adj2" fmla="val 12498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 </a:t>
            </a:r>
            <a:r>
              <a:rPr lang="cs-CZ" b="1" dirty="0" err="1" smtClean="0">
                <a:solidFill>
                  <a:schemeClr val="tx1"/>
                </a:solidFill>
              </a:rPr>
              <a:t>glass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beer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thanks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Oválný popisek 43"/>
          <p:cNvSpPr/>
          <p:nvPr/>
        </p:nvSpPr>
        <p:spPr>
          <a:xfrm>
            <a:off x="899592" y="5229200"/>
            <a:ext cx="3096344" cy="864096"/>
          </a:xfrm>
          <a:prstGeom prst="wedgeEllipseCallout">
            <a:avLst>
              <a:gd name="adj1" fmla="val 98137"/>
              <a:gd name="adj2" fmla="val -10530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________ </a:t>
            </a:r>
            <a:r>
              <a:rPr lang="cs-CZ" b="1" dirty="0" err="1" smtClean="0">
                <a:solidFill>
                  <a:schemeClr val="tx1"/>
                </a:solidFill>
              </a:rPr>
              <a:t>for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, Madam?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051720" y="5301208"/>
            <a:ext cx="1008112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same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Oválný popisek 45"/>
          <p:cNvSpPr/>
          <p:nvPr/>
        </p:nvSpPr>
        <p:spPr>
          <a:xfrm>
            <a:off x="0" y="2780928"/>
            <a:ext cx="2771800" cy="936104"/>
          </a:xfrm>
          <a:prstGeom prst="wedgeEllipseCallout">
            <a:avLst>
              <a:gd name="adj1" fmla="val 57399"/>
              <a:gd name="adj2" fmla="val 7366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No, I don‘t drink </a:t>
            </a:r>
            <a:r>
              <a:rPr lang="cs-CZ" sz="1400" b="1" dirty="0" err="1" smtClean="0">
                <a:solidFill>
                  <a:schemeClr val="tx1"/>
                </a:solidFill>
              </a:rPr>
              <a:t>beer</a:t>
            </a:r>
            <a:r>
              <a:rPr lang="cs-CZ" sz="1400" b="1" dirty="0" smtClean="0">
                <a:solidFill>
                  <a:schemeClr val="tx1"/>
                </a:solidFill>
              </a:rPr>
              <a:t>. </a:t>
            </a:r>
            <a:r>
              <a:rPr lang="cs-CZ" sz="1400" b="1" dirty="0" err="1" smtClean="0">
                <a:solidFill>
                  <a:schemeClr val="tx1"/>
                </a:solidFill>
              </a:rPr>
              <a:t>Could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you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bring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me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the</a:t>
            </a:r>
            <a:r>
              <a:rPr lang="cs-CZ" sz="1400" b="1" dirty="0" smtClean="0">
                <a:solidFill>
                  <a:schemeClr val="tx1"/>
                </a:solidFill>
              </a:rPr>
              <a:t> _______ list, </a:t>
            </a:r>
            <a:r>
              <a:rPr lang="cs-CZ" sz="1400" b="1" dirty="0" err="1" smtClean="0">
                <a:solidFill>
                  <a:schemeClr val="tx1"/>
                </a:solidFill>
              </a:rPr>
              <a:t>please</a:t>
            </a:r>
            <a:r>
              <a:rPr lang="cs-CZ" sz="1400" b="1" dirty="0" smtClean="0">
                <a:solidFill>
                  <a:schemeClr val="tx1"/>
                </a:solidFill>
              </a:rPr>
              <a:t>?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67544" y="3356992"/>
            <a:ext cx="792088" cy="21602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wine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Oválný popisek 47"/>
          <p:cNvSpPr/>
          <p:nvPr/>
        </p:nvSpPr>
        <p:spPr>
          <a:xfrm>
            <a:off x="899592" y="5229200"/>
            <a:ext cx="3096344" cy="864096"/>
          </a:xfrm>
          <a:prstGeom prst="wedgeEllipseCallout">
            <a:avLst>
              <a:gd name="adj1" fmla="val 98137"/>
              <a:gd name="adj2" fmla="val -10530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on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table, in front </a:t>
            </a:r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you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Oválný popisek 48"/>
          <p:cNvSpPr/>
          <p:nvPr/>
        </p:nvSpPr>
        <p:spPr>
          <a:xfrm>
            <a:off x="0" y="2780928"/>
            <a:ext cx="2771800" cy="936104"/>
          </a:xfrm>
          <a:prstGeom prst="wedgeEllipseCallout">
            <a:avLst>
              <a:gd name="adj1" fmla="val 57399"/>
              <a:gd name="adj2" fmla="val 7366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err="1" smtClean="0">
                <a:solidFill>
                  <a:schemeClr val="tx1"/>
                </a:solidFill>
              </a:rPr>
              <a:t>Oh</a:t>
            </a:r>
            <a:r>
              <a:rPr lang="cs-CZ" sz="1400" b="1" dirty="0" smtClean="0">
                <a:solidFill>
                  <a:schemeClr val="tx1"/>
                </a:solidFill>
              </a:rPr>
              <a:t>, </a:t>
            </a:r>
            <a:r>
              <a:rPr lang="cs-CZ" sz="1400" b="1" dirty="0" err="1" smtClean="0">
                <a:solidFill>
                  <a:schemeClr val="tx1"/>
                </a:solidFill>
              </a:rPr>
              <a:t>you</a:t>
            </a:r>
            <a:r>
              <a:rPr lang="cs-CZ" sz="1400" b="1" dirty="0" smtClean="0">
                <a:solidFill>
                  <a:schemeClr val="tx1"/>
                </a:solidFill>
              </a:rPr>
              <a:t>‘re </a:t>
            </a:r>
            <a:r>
              <a:rPr lang="cs-CZ" sz="1400" b="1" dirty="0" err="1" smtClean="0">
                <a:solidFill>
                  <a:schemeClr val="tx1"/>
                </a:solidFill>
              </a:rPr>
              <a:t>right</a:t>
            </a:r>
            <a:r>
              <a:rPr lang="cs-CZ" sz="1400" b="1" dirty="0" smtClean="0">
                <a:solidFill>
                  <a:schemeClr val="tx1"/>
                </a:solidFill>
              </a:rPr>
              <a:t>. </a:t>
            </a:r>
            <a:r>
              <a:rPr lang="cs-CZ" sz="1400" b="1" dirty="0" err="1" smtClean="0">
                <a:solidFill>
                  <a:schemeClr val="tx1"/>
                </a:solidFill>
              </a:rPr>
              <a:t>Well</a:t>
            </a:r>
            <a:r>
              <a:rPr lang="cs-CZ" sz="1400" b="1" dirty="0" smtClean="0">
                <a:solidFill>
                  <a:schemeClr val="tx1"/>
                </a:solidFill>
              </a:rPr>
              <a:t>, </a:t>
            </a:r>
            <a:r>
              <a:rPr lang="cs-CZ" sz="1400" b="1" dirty="0" err="1" smtClean="0">
                <a:solidFill>
                  <a:schemeClr val="tx1"/>
                </a:solidFill>
              </a:rPr>
              <a:t>so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bring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me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bottle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of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red</a:t>
            </a:r>
            <a:r>
              <a:rPr lang="cs-CZ" sz="1400" b="1" dirty="0" smtClean="0">
                <a:solidFill>
                  <a:schemeClr val="tx1"/>
                </a:solidFill>
              </a:rPr>
              <a:t> </a:t>
            </a:r>
            <a:r>
              <a:rPr lang="cs-CZ" sz="1400" b="1" dirty="0" err="1" smtClean="0">
                <a:solidFill>
                  <a:schemeClr val="tx1"/>
                </a:solidFill>
              </a:rPr>
              <a:t>wine</a:t>
            </a:r>
            <a:r>
              <a:rPr lang="cs-CZ" sz="1400" b="1" dirty="0" smtClean="0">
                <a:solidFill>
                  <a:schemeClr val="tx1"/>
                </a:solidFill>
              </a:rPr>
              <a:t>, </a:t>
            </a:r>
            <a:r>
              <a:rPr lang="cs-CZ" sz="1400" b="1" dirty="0" err="1" smtClean="0">
                <a:solidFill>
                  <a:schemeClr val="tx1"/>
                </a:solidFill>
              </a:rPr>
              <a:t>please</a:t>
            </a:r>
            <a:r>
              <a:rPr lang="cs-CZ" sz="1400" b="1" dirty="0" smtClean="0">
                <a:solidFill>
                  <a:schemeClr val="tx1"/>
                </a:solidFill>
              </a:rPr>
              <a:t>. </a:t>
            </a:r>
            <a:endParaRPr lang="cs-CZ" sz="1400" b="1" dirty="0">
              <a:solidFill>
                <a:schemeClr val="tx1"/>
              </a:solidFill>
            </a:endParaRPr>
          </a:p>
        </p:txBody>
      </p:sp>
      <p:pic>
        <p:nvPicPr>
          <p:cNvPr id="8218" name="Picture 26" descr="C:\Users\Jirka\AppData\Local\Microsoft\Windows\Temporary Internet Files\Content.IE5\NOYXYRP2\MC900239877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-252536" y="5479995"/>
            <a:ext cx="864096" cy="1378005"/>
          </a:xfrm>
          <a:prstGeom prst="rect">
            <a:avLst/>
          </a:prstGeom>
          <a:noFill/>
        </p:spPr>
      </p:pic>
      <p:sp>
        <p:nvSpPr>
          <p:cNvPr id="54" name="Zástupný symbol pro obsah 5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8" name="Zaoblený obdélník 37"/>
          <p:cNvSpPr/>
          <p:nvPr/>
        </p:nvSpPr>
        <p:spPr>
          <a:xfrm>
            <a:off x="3707904" y="3212976"/>
            <a:ext cx="2232248" cy="129614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man has just </a:t>
            </a:r>
            <a:r>
              <a:rPr lang="cs-CZ" sz="2800" b="1" dirty="0" err="1" smtClean="0">
                <a:solidFill>
                  <a:srgbClr val="FF0000"/>
                </a:solidFill>
              </a:rPr>
              <a:t>left</a:t>
            </a:r>
            <a:r>
              <a:rPr lang="cs-CZ" sz="2800" b="1" dirty="0" smtClean="0">
                <a:solidFill>
                  <a:srgbClr val="FF0000"/>
                </a:solidFill>
              </a:rPr>
              <a:t> 5 </a:t>
            </a:r>
            <a:r>
              <a:rPr lang="cs-CZ" sz="2800" b="1" dirty="0" err="1" smtClean="0">
                <a:solidFill>
                  <a:srgbClr val="FF0000"/>
                </a:solidFill>
              </a:rPr>
              <a:t>pounds</a:t>
            </a:r>
            <a:r>
              <a:rPr lang="cs-CZ" sz="2800" b="1" dirty="0" smtClean="0">
                <a:solidFill>
                  <a:srgbClr val="FF0000"/>
                </a:solidFill>
              </a:rPr>
              <a:t> a s 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9" name="Oválný popisek 38"/>
          <p:cNvSpPr/>
          <p:nvPr/>
        </p:nvSpPr>
        <p:spPr>
          <a:xfrm>
            <a:off x="4716016" y="2492896"/>
            <a:ext cx="2664296" cy="792088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Can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we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have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the</a:t>
            </a:r>
            <a:r>
              <a:rPr lang="cs-CZ" b="1" dirty="0" smtClean="0">
                <a:solidFill>
                  <a:schemeClr val="tx1"/>
                </a:solidFill>
              </a:rPr>
              <a:t> ________, </a:t>
            </a:r>
            <a:r>
              <a:rPr lang="cs-CZ" b="1" dirty="0" err="1" smtClean="0">
                <a:solidFill>
                  <a:schemeClr val="tx1"/>
                </a:solidFill>
              </a:rPr>
              <a:t>please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580112" y="2708920"/>
            <a:ext cx="1080120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bill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Oválný popisek 49"/>
          <p:cNvSpPr/>
          <p:nvPr/>
        </p:nvSpPr>
        <p:spPr>
          <a:xfrm>
            <a:off x="899592" y="5229200"/>
            <a:ext cx="3096344" cy="864096"/>
          </a:xfrm>
          <a:prstGeom prst="wedgeEllipseCallout">
            <a:avLst>
              <a:gd name="adj1" fmla="val 100711"/>
              <a:gd name="adj2" fmla="val -10802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Of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course</a:t>
            </a:r>
            <a:r>
              <a:rPr lang="cs-CZ" b="1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here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r>
              <a:rPr lang="cs-CZ" b="1" dirty="0" err="1" smtClean="0">
                <a:solidFill>
                  <a:schemeClr val="tx1"/>
                </a:solidFill>
              </a:rPr>
              <a:t>It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is</a:t>
            </a:r>
            <a:r>
              <a:rPr lang="cs-CZ" b="1" dirty="0" smtClean="0">
                <a:solidFill>
                  <a:schemeClr val="tx1"/>
                </a:solidFill>
              </a:rPr>
              <a:t> 30 </a:t>
            </a:r>
            <a:r>
              <a:rPr lang="cs-CZ" b="1" dirty="0" err="1" smtClean="0">
                <a:solidFill>
                  <a:schemeClr val="tx1"/>
                </a:solidFill>
              </a:rPr>
              <a:t>pounds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1" name="Oválný popisek 50"/>
          <p:cNvSpPr/>
          <p:nvPr/>
        </p:nvSpPr>
        <p:spPr>
          <a:xfrm>
            <a:off x="4716016" y="2492896"/>
            <a:ext cx="2664296" cy="792088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Ok. </a:t>
            </a:r>
            <a:r>
              <a:rPr lang="cs-CZ" b="1" dirty="0" err="1" smtClean="0">
                <a:solidFill>
                  <a:schemeClr val="tx1"/>
                </a:solidFill>
              </a:rPr>
              <a:t>Here</a:t>
            </a:r>
            <a:r>
              <a:rPr lang="cs-CZ" b="1" dirty="0" smtClean="0">
                <a:solidFill>
                  <a:schemeClr val="tx1"/>
                </a:solidFill>
              </a:rPr>
              <a:t> are 35 </a:t>
            </a:r>
            <a:r>
              <a:rPr lang="cs-CZ" b="1" dirty="0" err="1" smtClean="0">
                <a:solidFill>
                  <a:schemeClr val="tx1"/>
                </a:solidFill>
              </a:rPr>
              <a:t>pounds</a:t>
            </a:r>
            <a:r>
              <a:rPr lang="cs-CZ" b="1" dirty="0" smtClean="0">
                <a:solidFill>
                  <a:schemeClr val="tx1"/>
                </a:solidFill>
              </a:rPr>
              <a:t>.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3" name="Zaoblený obdélník 52"/>
          <p:cNvSpPr/>
          <p:nvPr/>
        </p:nvSpPr>
        <p:spPr>
          <a:xfrm>
            <a:off x="3707904" y="3212976"/>
            <a:ext cx="2232248" cy="129614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TIP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82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83 -0.00139 C -0.08386 0.00995 -0.10452 0.01065 -0.11632 0.01366 C -0.12518 0.01273 -0.13507 0.01296 -0.14341 0.0081 C -0.15104 0.0037 -0.15573 -0.00555 -0.16337 -0.00903 C -0.1717 -0.01967 -0.16841 -0.01528 -0.17344 -0.02245 C -0.17396 -0.0243 -0.17414 -0.02639 -0.17483 -0.02824 C -0.1757 -0.03079 -0.17709 -0.0331 -0.17778 -0.03565 C -0.18195 -0.05231 -0.18455 -0.07014 -0.18768 -0.08727 C -0.1882 -0.11782 -0.18837 -0.14815 -0.18924 -0.1787 C -0.18941 -0.18704 -0.19184 -0.1956 -0.19636 -0.20139 C -0.20018 -0.21736 -0.20764 -0.22592 -0.21632 -0.23773 C -0.21962 -0.24213 -0.22917 -0.24537 -0.22917 -0.24537 C -0.25348 -0.24097 -0.27361 -0.23958 -0.29914 -0.23958 " pathEditMode="relative" ptsTypes="ffffffffffffA">
                                      <p:cBhvr>
                                        <p:cTn id="72" dur="20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82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48148E-6 C -0.01285 0.01135 -0.03837 -0.00277 -0.05139 -0.01134 C -0.05556 -0.01713 -0.06094 -0.01944 -0.06563 -0.02477 C -0.07552 -0.03634 -0.0875 -0.04514 -0.09844 -0.05532 C -0.10434 -0.0706 -0.10938 -0.08703 -0.11702 -0.10092 C -0.11893 -0.11736 -0.12014 -0.13495 -0.12431 -0.15046 C -0.12552 -0.16828 -0.12639 -0.18773 -0.13282 -0.2037 C -0.13455 -0.21597 -0.13716 -0.2331 -0.14427 -0.24189 C -0.14723 -0.25 -0.15 -0.25208 -0.15417 -0.25902 C -0.15521 -0.26088 -0.15573 -0.26342 -0.15712 -0.26481 C -0.15868 -0.2662 -0.16094 -0.26597 -0.16285 -0.26666 C -0.17743 -0.2824 -0.19393 -0.28842 -0.21285 -0.29143 C -0.23334 -0.30046 -0.25677 -0.29514 -0.27848 -0.29514 " pathEditMode="relative" ptsTypes="ffffffffffffA">
                                      <p:cBhvr>
                                        <p:cTn id="119" dur="2000" fill="hold"/>
                                        <p:tgtEl>
                                          <p:spTgt spid="82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8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896 0.00532 C 0.05694 0.01227 0.05052 0.00787 0.06458 0.01088 C 0.07378 0.01296 0.08281 0.01736 0.09184 0.02037 C 0.10243 0.02754 0.11458 0.03009 0.12604 0.03379 C 0.13368 0.0331 0.14132 0.03287 0.14896 0.03194 C 0.16371 0.02986 0.16823 -0.00301 0.17031 -0.0176 C 0.16944 -0.04861 0.1592 -0.13287 0.17465 -0.15278 C 0.17864 -0.1632 0.18455 -0.16667 0.19184 -0.17199 C 0.19965 -0.17778 0.20903 -0.18218 0.21614 -0.18912 C 0.21962 -0.1926 0.22326 -0.19676 0.2276 -0.19861 C 0.23177 -0.20047 0.23611 -0.20093 0.24045 -0.20232 C 0.24514 -0.20903 0.25121 -0.21065 0.25746 -0.21389 C 0.25885 -0.2132 0.26041 -0.21111 0.2618 -0.21181 C 0.27135 -0.21598 0.27535 -0.22963 0.28316 -0.23658 C 0.28611 -0.24213 0.28715 -0.24885 0.29184 -0.25185 " pathEditMode="relative" ptsTypes="ffffffffffffffA">
                                      <p:cBhvr>
                                        <p:cTn id="184" dur="2000" fill="hold"/>
                                        <p:tgtEl>
                                          <p:spTgt spid="82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  <p:bldP spid="14" grpId="0" animBg="1"/>
      <p:bldP spid="15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38" grpId="0" animBg="1"/>
      <p:bldP spid="39" grpId="0" animBg="1"/>
      <p:bldP spid="40" grpId="0" animBg="1"/>
      <p:bldP spid="50" grpId="0" animBg="1"/>
      <p:bldP spid="51" grpId="0" animBg="1"/>
      <p:bldP spid="5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Phrases</a:t>
            </a:r>
            <a:r>
              <a:rPr lang="cs-CZ" b="1" u="sng" dirty="0" smtClean="0"/>
              <a:t> …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9492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611560" y="836712"/>
            <a:ext cx="2160240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11B6D"/>
                </a:solidFill>
              </a:rPr>
              <a:t>TO COOK A MEAL</a:t>
            </a:r>
            <a:endParaRPr lang="cs-CZ" sz="2400" b="1" dirty="0">
              <a:solidFill>
                <a:srgbClr val="F11B6D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3275856" y="836712"/>
            <a:ext cx="2160240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11B6D"/>
                </a:solidFill>
              </a:rPr>
              <a:t>HEALTHY FOOD</a:t>
            </a:r>
            <a:endParaRPr lang="cs-CZ" sz="2400" b="1" dirty="0">
              <a:solidFill>
                <a:srgbClr val="F11B6D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5940152" y="908720"/>
            <a:ext cx="2160240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11B6D"/>
                </a:solidFill>
              </a:rPr>
              <a:t>TO LOSE WEIGHT</a:t>
            </a:r>
            <a:endParaRPr lang="cs-CZ" sz="2000" b="1" dirty="0">
              <a:solidFill>
                <a:srgbClr val="F11B6D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683568" y="1700808"/>
            <a:ext cx="2160240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rgbClr val="F11B6D"/>
                </a:solidFill>
              </a:rPr>
              <a:t>DO THE WASHING-UP </a:t>
            </a:r>
            <a:endParaRPr lang="cs-CZ" sz="1600" b="1" dirty="0">
              <a:solidFill>
                <a:srgbClr val="F11B6D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3419872" y="1772816"/>
            <a:ext cx="2160240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11B6D"/>
                </a:solidFill>
              </a:rPr>
              <a:t>TO LAY THE TABLE</a:t>
            </a:r>
            <a:endParaRPr lang="cs-CZ" sz="2000" b="1" dirty="0">
              <a:solidFill>
                <a:srgbClr val="F11B6D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6300192" y="1772816"/>
            <a:ext cx="2160240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11B6D"/>
                </a:solidFill>
              </a:rPr>
              <a:t>TO LEAVE A TIP</a:t>
            </a:r>
            <a:endParaRPr lang="cs-CZ" b="1" dirty="0">
              <a:solidFill>
                <a:srgbClr val="F11B6D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611560" y="836712"/>
            <a:ext cx="2160240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UVAŘIT JÍDLO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683568" y="1700808"/>
            <a:ext cx="2160240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UMÝT NÁDOBÍ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3275856" y="836712"/>
            <a:ext cx="2160240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ZDRAVÉ JÍDLO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3419872" y="1772816"/>
            <a:ext cx="2160240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PROSTŘÍT STŮL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5940152" y="908720"/>
            <a:ext cx="2160240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ZHUBNOUT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6300192" y="1772816"/>
            <a:ext cx="2160240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NECHAT SPROPITNÉ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39552" y="2708920"/>
            <a:ext cx="7848872" cy="504056"/>
          </a:xfrm>
          <a:prstGeom prst="rect">
            <a:avLst/>
          </a:prstGeom>
        </p:spPr>
        <p:style>
          <a:lnRef idx="0">
            <a:schemeClr val="accent5"/>
          </a:lnRef>
          <a:fillRef idx="1002">
            <a:schemeClr val="lt1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„</a:t>
            </a:r>
            <a:r>
              <a:rPr lang="cs-CZ" sz="2000" b="1" dirty="0" smtClean="0">
                <a:solidFill>
                  <a:schemeClr val="tx1"/>
                </a:solidFill>
              </a:rPr>
              <a:t>Just </a:t>
            </a:r>
            <a:r>
              <a:rPr lang="cs-CZ" sz="2000" b="1" dirty="0" err="1" smtClean="0">
                <a:solidFill>
                  <a:schemeClr val="tx1"/>
                </a:solidFill>
              </a:rPr>
              <a:t>take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this</a:t>
            </a:r>
            <a:r>
              <a:rPr lang="cs-CZ" sz="2000" b="1" dirty="0" smtClean="0">
                <a:solidFill>
                  <a:schemeClr val="tx1"/>
                </a:solidFill>
              </a:rPr>
              <a:t> cheesburger.“ „</a:t>
            </a:r>
            <a:r>
              <a:rPr lang="cs-CZ" sz="2000" b="1" dirty="0" err="1" smtClean="0">
                <a:solidFill>
                  <a:schemeClr val="tx1"/>
                </a:solidFill>
              </a:rPr>
              <a:t>Thanks</a:t>
            </a:r>
            <a:r>
              <a:rPr lang="cs-CZ" sz="2000" b="1" dirty="0" smtClean="0">
                <a:solidFill>
                  <a:schemeClr val="tx1"/>
                </a:solidFill>
              </a:rPr>
              <a:t>, </a:t>
            </a:r>
            <a:r>
              <a:rPr lang="cs-CZ" sz="2000" b="1" dirty="0" err="1" smtClean="0">
                <a:solidFill>
                  <a:schemeClr val="tx1"/>
                </a:solidFill>
              </a:rPr>
              <a:t>but</a:t>
            </a:r>
            <a:r>
              <a:rPr lang="cs-CZ" sz="2000" b="1" dirty="0" smtClean="0">
                <a:solidFill>
                  <a:schemeClr val="tx1"/>
                </a:solidFill>
              </a:rPr>
              <a:t> I </a:t>
            </a:r>
            <a:r>
              <a:rPr lang="cs-CZ" sz="2000" b="1" dirty="0" err="1" smtClean="0">
                <a:solidFill>
                  <a:schemeClr val="tx1"/>
                </a:solidFill>
              </a:rPr>
              <a:t>can</a:t>
            </a:r>
            <a:r>
              <a:rPr lang="cs-CZ" sz="2000" b="1" dirty="0" smtClean="0">
                <a:solidFill>
                  <a:schemeClr val="tx1"/>
                </a:solidFill>
              </a:rPr>
              <a:t>‘</a:t>
            </a:r>
            <a:r>
              <a:rPr lang="cs-CZ" sz="2000" b="1" dirty="0" err="1" smtClean="0">
                <a:solidFill>
                  <a:schemeClr val="tx1"/>
                </a:solidFill>
              </a:rPr>
              <a:t>t</a:t>
            </a:r>
            <a:r>
              <a:rPr lang="cs-CZ" sz="2000" b="1" dirty="0" smtClean="0">
                <a:solidFill>
                  <a:schemeClr val="tx1"/>
                </a:solidFill>
              </a:rPr>
              <a:t>. I‘m on a ________.“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39552" y="3429000"/>
            <a:ext cx="7848872" cy="504056"/>
          </a:xfrm>
          <a:prstGeom prst="rect">
            <a:avLst/>
          </a:prstGeom>
        </p:spPr>
        <p:style>
          <a:lnRef idx="0">
            <a:schemeClr val="accent5"/>
          </a:lnRef>
          <a:fillRef idx="1002">
            <a:schemeClr val="lt1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„John, </a:t>
            </a:r>
            <a:r>
              <a:rPr lang="cs-CZ" sz="2000" b="1" dirty="0" err="1" smtClean="0">
                <a:solidFill>
                  <a:srgbClr val="FF0000"/>
                </a:solidFill>
              </a:rPr>
              <a:t>we</a:t>
            </a:r>
            <a:r>
              <a:rPr lang="cs-CZ" sz="2000" b="1" dirty="0" smtClean="0">
                <a:solidFill>
                  <a:srgbClr val="FF0000"/>
                </a:solidFill>
              </a:rPr>
              <a:t>‘re </a:t>
            </a:r>
            <a:r>
              <a:rPr lang="cs-CZ" sz="2000" b="1" dirty="0" err="1" smtClean="0">
                <a:solidFill>
                  <a:srgbClr val="FF0000"/>
                </a:solidFill>
              </a:rPr>
              <a:t>going</a:t>
            </a:r>
            <a:r>
              <a:rPr lang="cs-CZ" sz="2000" b="1" dirty="0" smtClean="0">
                <a:solidFill>
                  <a:srgbClr val="FF0000"/>
                </a:solidFill>
              </a:rPr>
              <a:t> to </a:t>
            </a:r>
            <a:r>
              <a:rPr lang="cs-CZ" sz="2000" b="1" dirty="0" err="1" smtClean="0">
                <a:solidFill>
                  <a:srgbClr val="FF0000"/>
                </a:solidFill>
              </a:rPr>
              <a:t>the</a:t>
            </a:r>
            <a:r>
              <a:rPr lang="cs-CZ" sz="2000" b="1" dirty="0" smtClean="0">
                <a:solidFill>
                  <a:srgbClr val="FF0000"/>
                </a:solidFill>
              </a:rPr>
              <a:t> restaurant </a:t>
            </a:r>
            <a:r>
              <a:rPr lang="cs-CZ" sz="2000" b="1" dirty="0" err="1" smtClean="0">
                <a:solidFill>
                  <a:srgbClr val="FF0000"/>
                </a:solidFill>
              </a:rPr>
              <a:t>at</a:t>
            </a:r>
            <a:r>
              <a:rPr lang="cs-CZ" sz="2000" b="1" dirty="0" smtClean="0">
                <a:solidFill>
                  <a:srgbClr val="FF0000"/>
                </a:solidFill>
              </a:rPr>
              <a:t> 6. I‘ve just ___________ a table.“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39552" y="4077072"/>
            <a:ext cx="7848872" cy="504056"/>
          </a:xfrm>
          <a:prstGeom prst="rect">
            <a:avLst/>
          </a:prstGeom>
        </p:spPr>
        <p:style>
          <a:lnRef idx="0">
            <a:schemeClr val="accent5"/>
          </a:lnRef>
          <a:fillRef idx="1002">
            <a:schemeClr val="lt1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„</a:t>
            </a:r>
            <a:r>
              <a:rPr lang="cs-CZ" sz="2000" b="1" dirty="0" smtClean="0">
                <a:solidFill>
                  <a:srgbClr val="002060"/>
                </a:solidFill>
              </a:rPr>
              <a:t>I </a:t>
            </a:r>
            <a:r>
              <a:rPr lang="cs-CZ" sz="2000" b="1" dirty="0" err="1" smtClean="0">
                <a:solidFill>
                  <a:srgbClr val="002060"/>
                </a:solidFill>
              </a:rPr>
              <a:t>hate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Christmas</a:t>
            </a:r>
            <a:r>
              <a:rPr lang="cs-CZ" sz="2000" b="1" dirty="0" smtClean="0">
                <a:solidFill>
                  <a:srgbClr val="002060"/>
                </a:solidFill>
              </a:rPr>
              <a:t>! I </a:t>
            </a:r>
            <a:r>
              <a:rPr lang="cs-CZ" sz="2000" b="1" dirty="0" err="1" smtClean="0">
                <a:solidFill>
                  <a:srgbClr val="002060"/>
                </a:solidFill>
              </a:rPr>
              <a:t>always</a:t>
            </a:r>
            <a:r>
              <a:rPr lang="cs-CZ" sz="2000" b="1" dirty="0" smtClean="0">
                <a:solidFill>
                  <a:srgbClr val="002060"/>
                </a:solidFill>
              </a:rPr>
              <a:t> put ____ </a:t>
            </a:r>
            <a:r>
              <a:rPr lang="cs-CZ" sz="2000" b="1" dirty="0" err="1" smtClean="0">
                <a:solidFill>
                  <a:srgbClr val="002060"/>
                </a:solidFill>
              </a:rPr>
              <a:t>weight</a:t>
            </a:r>
            <a:r>
              <a:rPr lang="cs-CZ" sz="2000" b="1" dirty="0" smtClean="0">
                <a:solidFill>
                  <a:srgbClr val="002060"/>
                </a:solidFill>
              </a:rPr>
              <a:t>. Look </a:t>
            </a:r>
            <a:r>
              <a:rPr lang="cs-CZ" sz="2000" b="1" dirty="0" err="1" smtClean="0">
                <a:solidFill>
                  <a:srgbClr val="002060"/>
                </a:solidFill>
              </a:rPr>
              <a:t>at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me</a:t>
            </a:r>
            <a:r>
              <a:rPr lang="cs-CZ" sz="2000" b="1" dirty="0" smtClean="0">
                <a:solidFill>
                  <a:srgbClr val="002060"/>
                </a:solidFill>
              </a:rPr>
              <a:t>, I‘m </a:t>
            </a:r>
            <a:r>
              <a:rPr lang="cs-CZ" sz="2000" b="1" dirty="0" err="1" smtClean="0">
                <a:solidFill>
                  <a:srgbClr val="002060"/>
                </a:solidFill>
              </a:rPr>
              <a:t>so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fat</a:t>
            </a:r>
            <a:r>
              <a:rPr lang="cs-CZ" sz="2000" b="1" dirty="0" smtClean="0">
                <a:solidFill>
                  <a:srgbClr val="002060"/>
                </a:solidFill>
              </a:rPr>
              <a:t>!“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39552" y="4797152"/>
            <a:ext cx="7848872" cy="504056"/>
          </a:xfrm>
          <a:prstGeom prst="rect">
            <a:avLst/>
          </a:prstGeom>
        </p:spPr>
        <p:style>
          <a:lnRef idx="0">
            <a:schemeClr val="accent5"/>
          </a:lnRef>
          <a:fillRef idx="1002">
            <a:schemeClr val="lt1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3300"/>
                </a:solidFill>
              </a:rPr>
              <a:t>„</a:t>
            </a:r>
            <a:r>
              <a:rPr lang="cs-CZ" sz="2000" b="1" dirty="0" err="1" smtClean="0">
                <a:solidFill>
                  <a:srgbClr val="003300"/>
                </a:solidFill>
              </a:rPr>
              <a:t>We</a:t>
            </a:r>
            <a:r>
              <a:rPr lang="cs-CZ" sz="2000" b="1" dirty="0" smtClean="0">
                <a:solidFill>
                  <a:srgbClr val="003300"/>
                </a:solidFill>
              </a:rPr>
              <a:t> </a:t>
            </a:r>
            <a:r>
              <a:rPr lang="cs-CZ" sz="2000" b="1" dirty="0" err="1" smtClean="0">
                <a:solidFill>
                  <a:srgbClr val="003300"/>
                </a:solidFill>
              </a:rPr>
              <a:t>have</a:t>
            </a:r>
            <a:r>
              <a:rPr lang="cs-CZ" sz="2000" b="1" dirty="0" smtClean="0">
                <a:solidFill>
                  <a:srgbClr val="003300"/>
                </a:solidFill>
              </a:rPr>
              <a:t> just </a:t>
            </a:r>
            <a:r>
              <a:rPr lang="cs-CZ" sz="2000" b="1" dirty="0" err="1" smtClean="0">
                <a:solidFill>
                  <a:srgbClr val="003300"/>
                </a:solidFill>
              </a:rPr>
              <a:t>finished</a:t>
            </a:r>
            <a:r>
              <a:rPr lang="cs-CZ" sz="2000" b="1" dirty="0" smtClean="0">
                <a:solidFill>
                  <a:srgbClr val="003300"/>
                </a:solidFill>
              </a:rPr>
              <a:t> </a:t>
            </a:r>
            <a:r>
              <a:rPr lang="cs-CZ" sz="2000" b="1" dirty="0" err="1" smtClean="0">
                <a:solidFill>
                  <a:srgbClr val="003300"/>
                </a:solidFill>
              </a:rPr>
              <a:t>the</a:t>
            </a:r>
            <a:r>
              <a:rPr lang="cs-CZ" sz="2000" b="1" dirty="0" smtClean="0">
                <a:solidFill>
                  <a:srgbClr val="003300"/>
                </a:solidFill>
              </a:rPr>
              <a:t> </a:t>
            </a:r>
            <a:r>
              <a:rPr lang="cs-CZ" sz="2000" b="1" dirty="0" err="1" smtClean="0">
                <a:solidFill>
                  <a:srgbClr val="003300"/>
                </a:solidFill>
              </a:rPr>
              <a:t>supper</a:t>
            </a:r>
            <a:r>
              <a:rPr lang="cs-CZ" sz="2000" b="1" dirty="0" smtClean="0">
                <a:solidFill>
                  <a:srgbClr val="003300"/>
                </a:solidFill>
              </a:rPr>
              <a:t>. </a:t>
            </a:r>
            <a:r>
              <a:rPr lang="cs-CZ" sz="2000" b="1" dirty="0" err="1" smtClean="0">
                <a:solidFill>
                  <a:srgbClr val="003300"/>
                </a:solidFill>
              </a:rPr>
              <a:t>Can</a:t>
            </a:r>
            <a:r>
              <a:rPr lang="cs-CZ" sz="2000" b="1" dirty="0" smtClean="0">
                <a:solidFill>
                  <a:srgbClr val="003300"/>
                </a:solidFill>
              </a:rPr>
              <a:t> </a:t>
            </a:r>
            <a:r>
              <a:rPr lang="cs-CZ" sz="2000" b="1" dirty="0" err="1" smtClean="0">
                <a:solidFill>
                  <a:srgbClr val="003300"/>
                </a:solidFill>
              </a:rPr>
              <a:t>you</a:t>
            </a:r>
            <a:r>
              <a:rPr lang="cs-CZ" sz="2000" b="1" dirty="0" smtClean="0">
                <a:solidFill>
                  <a:srgbClr val="003300"/>
                </a:solidFill>
              </a:rPr>
              <a:t> </a:t>
            </a:r>
            <a:r>
              <a:rPr lang="cs-CZ" sz="2000" b="1" dirty="0" err="1" smtClean="0">
                <a:solidFill>
                  <a:srgbClr val="003300"/>
                </a:solidFill>
              </a:rPr>
              <a:t>please</a:t>
            </a:r>
            <a:r>
              <a:rPr lang="cs-CZ" sz="2000" b="1" dirty="0" smtClean="0">
                <a:solidFill>
                  <a:srgbClr val="003300"/>
                </a:solidFill>
              </a:rPr>
              <a:t> ________ </a:t>
            </a:r>
            <a:r>
              <a:rPr lang="cs-CZ" sz="2000" b="1" dirty="0" err="1" smtClean="0">
                <a:solidFill>
                  <a:srgbClr val="003300"/>
                </a:solidFill>
              </a:rPr>
              <a:t>the</a:t>
            </a:r>
            <a:r>
              <a:rPr lang="cs-CZ" sz="2000" b="1" dirty="0" smtClean="0">
                <a:solidFill>
                  <a:srgbClr val="003300"/>
                </a:solidFill>
              </a:rPr>
              <a:t> table?“</a:t>
            </a:r>
            <a:endParaRPr lang="cs-CZ" sz="2000" b="1" dirty="0">
              <a:solidFill>
                <a:srgbClr val="0033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39552" y="5445224"/>
            <a:ext cx="7848872" cy="576064"/>
          </a:xfrm>
          <a:prstGeom prst="rect">
            <a:avLst/>
          </a:prstGeom>
        </p:spPr>
        <p:style>
          <a:lnRef idx="0">
            <a:schemeClr val="accent5"/>
          </a:lnRef>
          <a:fillRef idx="1002">
            <a:schemeClr val="lt1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C000"/>
                </a:solidFill>
              </a:rPr>
              <a:t>You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eat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only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at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McDonald</a:t>
            </a:r>
            <a:r>
              <a:rPr lang="cs-CZ" sz="2000" b="1" dirty="0" smtClean="0">
                <a:solidFill>
                  <a:srgbClr val="FFC000"/>
                </a:solidFill>
              </a:rPr>
              <a:t>‘s </a:t>
            </a:r>
            <a:r>
              <a:rPr lang="cs-CZ" sz="2000" b="1" dirty="0" err="1" smtClean="0">
                <a:solidFill>
                  <a:srgbClr val="FFC000"/>
                </a:solidFill>
              </a:rPr>
              <a:t>and</a:t>
            </a:r>
            <a:r>
              <a:rPr lang="cs-CZ" sz="2000" b="1" dirty="0" smtClean="0">
                <a:solidFill>
                  <a:srgbClr val="FFC000"/>
                </a:solidFill>
              </a:rPr>
              <a:t> KFC! </a:t>
            </a:r>
            <a:r>
              <a:rPr lang="cs-CZ" sz="2000" b="1" dirty="0" err="1" smtClean="0">
                <a:solidFill>
                  <a:srgbClr val="FFC000"/>
                </a:solidFill>
              </a:rPr>
              <a:t>You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should</a:t>
            </a:r>
            <a:r>
              <a:rPr lang="cs-CZ" sz="2000" b="1" dirty="0" smtClean="0">
                <a:solidFill>
                  <a:srgbClr val="FFC000"/>
                </a:solidFill>
              </a:rPr>
              <a:t> start </a:t>
            </a:r>
            <a:r>
              <a:rPr lang="cs-CZ" sz="2000" b="1" dirty="0" err="1" smtClean="0">
                <a:solidFill>
                  <a:srgbClr val="FFC000"/>
                </a:solidFill>
              </a:rPr>
              <a:t>eating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something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different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from</a:t>
            </a:r>
            <a:r>
              <a:rPr lang="cs-CZ" sz="2000" b="1" dirty="0" smtClean="0">
                <a:solidFill>
                  <a:srgbClr val="FFC000"/>
                </a:solidFill>
              </a:rPr>
              <a:t> ______ </a:t>
            </a:r>
            <a:r>
              <a:rPr lang="cs-CZ" sz="2000" b="1" dirty="0" err="1" smtClean="0">
                <a:solidFill>
                  <a:srgbClr val="FFC000"/>
                </a:solidFill>
              </a:rPr>
              <a:t>food</a:t>
            </a:r>
            <a:r>
              <a:rPr lang="cs-CZ" sz="2000" b="1" dirty="0" smtClean="0">
                <a:solidFill>
                  <a:srgbClr val="FFC000"/>
                </a:solidFill>
              </a:rPr>
              <a:t>.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39552" y="6093296"/>
            <a:ext cx="7848872" cy="504056"/>
          </a:xfrm>
          <a:prstGeom prst="rect">
            <a:avLst/>
          </a:prstGeom>
        </p:spPr>
        <p:style>
          <a:lnRef idx="0">
            <a:schemeClr val="accent5"/>
          </a:lnRef>
          <a:fillRef idx="1002">
            <a:schemeClr val="lt1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7030A0"/>
                </a:solidFill>
              </a:rPr>
              <a:t>My sister </a:t>
            </a:r>
            <a:r>
              <a:rPr lang="cs-CZ" sz="2000" b="1" dirty="0" err="1" smtClean="0">
                <a:solidFill>
                  <a:srgbClr val="7030A0"/>
                </a:solidFill>
              </a:rPr>
              <a:t>is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anorexic</a:t>
            </a:r>
            <a:r>
              <a:rPr lang="cs-CZ" sz="2000" b="1" dirty="0" smtClean="0">
                <a:solidFill>
                  <a:srgbClr val="7030A0"/>
                </a:solidFill>
              </a:rPr>
              <a:t>. </a:t>
            </a:r>
            <a:r>
              <a:rPr lang="cs-CZ" sz="2000" b="1" dirty="0" err="1" smtClean="0">
                <a:solidFill>
                  <a:srgbClr val="7030A0"/>
                </a:solidFill>
              </a:rPr>
              <a:t>She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only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eats</a:t>
            </a:r>
            <a:r>
              <a:rPr lang="cs-CZ" sz="2000" b="1" dirty="0" smtClean="0">
                <a:solidFill>
                  <a:srgbClr val="7030A0"/>
                </a:solidFill>
              </a:rPr>
              <a:t> _____ </a:t>
            </a:r>
            <a:r>
              <a:rPr lang="cs-CZ" sz="2000" b="1" dirty="0" err="1" smtClean="0">
                <a:solidFill>
                  <a:srgbClr val="7030A0"/>
                </a:solidFill>
              </a:rPr>
              <a:t>calories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food</a:t>
            </a:r>
            <a:r>
              <a:rPr lang="cs-CZ" sz="2000" b="1" dirty="0" smtClean="0">
                <a:solidFill>
                  <a:srgbClr val="7030A0"/>
                </a:solidFill>
              </a:rPr>
              <a:t>. 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876256" y="2780928"/>
            <a:ext cx="1080120" cy="36004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diet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940152" y="3501008"/>
            <a:ext cx="1368152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booked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139952" y="4149080"/>
            <a:ext cx="576064" cy="50405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on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012160" y="4869160"/>
            <a:ext cx="1008112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3300"/>
                </a:solidFill>
              </a:rPr>
              <a:t>clear</a:t>
            </a:r>
            <a:endParaRPr lang="cs-CZ" sz="2400" b="1" dirty="0">
              <a:solidFill>
                <a:srgbClr val="0033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499992" y="5661248"/>
            <a:ext cx="79208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C000"/>
                </a:solidFill>
              </a:rPr>
              <a:t>junk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220072" y="6165304"/>
            <a:ext cx="720080" cy="36004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7030A0"/>
                </a:solidFill>
              </a:rPr>
              <a:t>low</a:t>
            </a:r>
            <a:endParaRPr lang="cs-CZ" sz="24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 tmFilter="0,0; .5, 1; 1, 1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 tmFilter="0,0; .5, 1; 1, 1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 tmFilter="0,0; .5, 1; 1, 1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 tmFilter="0,0; .5, 1; 1, 1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5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Sources</a:t>
            </a:r>
            <a:r>
              <a:rPr lang="cs-CZ" b="1" u="sng" dirty="0" smtClean="0"/>
              <a:t>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lvl="0"/>
            <a:r>
              <a:rPr lang="cs-CZ" dirty="0" smtClean="0"/>
              <a:t>Klipart Microsoft PowerPoint </a:t>
            </a:r>
            <a:r>
              <a:rPr lang="cs-CZ" dirty="0" err="1" smtClean="0"/>
              <a:t>Presentation</a:t>
            </a:r>
            <a:r>
              <a:rPr lang="cs-CZ" dirty="0" smtClean="0"/>
              <a:t> 2007, 2010</a:t>
            </a:r>
          </a:p>
          <a:p>
            <a:pPr lvl="0"/>
            <a:r>
              <a:rPr lang="cs-CZ" dirty="0" smtClean="0"/>
              <a:t>HASTINGS, Bob. </a:t>
            </a:r>
            <a:r>
              <a:rPr lang="cs-CZ" i="1" dirty="0" smtClean="0"/>
              <a:t>Maturita </a:t>
            </a:r>
            <a:r>
              <a:rPr lang="cs-CZ" i="1" dirty="0" err="1" smtClean="0"/>
              <a:t>activator</a:t>
            </a:r>
            <a:r>
              <a:rPr lang="cs-CZ" i="1" dirty="0" smtClean="0"/>
              <a:t>: intenzivní příprava k maturitě : anglický jazyk - základní úroveň obtížnosti</a:t>
            </a:r>
            <a:r>
              <a:rPr lang="cs-CZ" dirty="0" smtClean="0"/>
              <a:t>. </a:t>
            </a:r>
            <a:r>
              <a:rPr lang="cs-CZ" dirty="0" err="1" smtClean="0"/>
              <a:t>Warszawa</a:t>
            </a:r>
            <a:r>
              <a:rPr lang="cs-CZ" dirty="0" smtClean="0"/>
              <a:t>: </a:t>
            </a:r>
            <a:r>
              <a:rPr lang="cs-CZ" dirty="0" err="1" smtClean="0"/>
              <a:t>Pearson</a:t>
            </a:r>
            <a:r>
              <a:rPr lang="cs-CZ" dirty="0" smtClean="0"/>
              <a:t> </a:t>
            </a:r>
            <a:r>
              <a:rPr lang="cs-CZ" dirty="0" err="1" smtClean="0"/>
              <a:t>Education</a:t>
            </a:r>
            <a:r>
              <a:rPr lang="cs-CZ" dirty="0" smtClean="0"/>
              <a:t> Polska, 2009, 215 s. ISBN 978-83-7600-055-8.</a:t>
            </a:r>
          </a:p>
          <a:p>
            <a:pPr lvl="0"/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bridge</a:t>
            </a:r>
            <a:r>
              <a:rPr lang="cs-CZ" u="sng" dirty="0" smtClean="0">
                <a:hlinkClick r:id="rId2"/>
              </a:rPr>
              <a:t>-online.</a:t>
            </a:r>
            <a:r>
              <a:rPr lang="cs-CZ" u="sng" dirty="0" err="1" smtClean="0">
                <a:hlinkClick r:id="rId2"/>
              </a:rPr>
              <a:t>cz</a:t>
            </a:r>
            <a:r>
              <a:rPr lang="cs-CZ" u="sng" dirty="0" smtClean="0">
                <a:hlinkClick r:id="rId2"/>
              </a:rPr>
              <a:t>/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bridge</a:t>
            </a:r>
            <a:r>
              <a:rPr lang="cs-CZ" dirty="0" smtClean="0">
                <a:hlinkClick r:id="rId3"/>
              </a:rPr>
              <a:t>-online.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aitom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upload</a:t>
            </a:r>
            <a:r>
              <a:rPr lang="cs-CZ" dirty="0" smtClean="0">
                <a:hlinkClick r:id="rId3"/>
              </a:rPr>
              <a:t>/maturita/karty/05_</a:t>
            </a:r>
            <a:r>
              <a:rPr lang="cs-CZ" dirty="0" err="1" smtClean="0">
                <a:hlinkClick r:id="rId3"/>
              </a:rPr>
              <a:t>food.pdf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bridge</a:t>
            </a:r>
            <a:r>
              <a:rPr lang="cs-CZ" dirty="0" smtClean="0">
                <a:hlinkClick r:id="rId4"/>
              </a:rPr>
              <a:t>-online.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aitom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upload</a:t>
            </a:r>
            <a:r>
              <a:rPr lang="cs-CZ" dirty="0" smtClean="0">
                <a:hlinkClick r:id="rId4"/>
              </a:rPr>
              <a:t>/maturita/karty/04_</a:t>
            </a:r>
            <a:r>
              <a:rPr lang="cs-CZ" dirty="0" err="1" smtClean="0">
                <a:hlinkClick r:id="rId4"/>
              </a:rPr>
              <a:t>shopping.pdf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703</TotalTime>
  <Words>1422</Words>
  <Application>Microsoft Office PowerPoint</Application>
  <PresentationFormat>Předvádění na obrazovce (4:3)</PresentationFormat>
  <Paragraphs>415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sady Office</vt:lpstr>
      <vt:lpstr>Shopping, Food and Services</vt:lpstr>
      <vt:lpstr>Types of Shops</vt:lpstr>
      <vt:lpstr>Prezentace aplikace PowerPoint</vt:lpstr>
      <vt:lpstr>Guess the Shop</vt:lpstr>
      <vt:lpstr>In a Shop …</vt:lpstr>
      <vt:lpstr>Services</vt:lpstr>
      <vt:lpstr>Where can you have your …?</vt:lpstr>
      <vt:lpstr>Advertising … </vt:lpstr>
      <vt:lpstr>Bargains …</vt:lpstr>
      <vt:lpstr>Paying …</vt:lpstr>
      <vt:lpstr>WRITING: FORMAL LETTER</vt:lpstr>
      <vt:lpstr>Prezentace aplikace PowerPoint</vt:lpstr>
      <vt:lpstr>In a Clothes Shop … </vt:lpstr>
      <vt:lpstr>In the Shop …</vt:lpstr>
      <vt:lpstr>Food …</vt:lpstr>
      <vt:lpstr>Tell the Name of the Food</vt:lpstr>
      <vt:lpstr>Prezentace aplikace PowerPoint</vt:lpstr>
      <vt:lpstr>Drinks …</vt:lpstr>
      <vt:lpstr>Additives …</vt:lpstr>
      <vt:lpstr>Which Taste Does It Have?</vt:lpstr>
      <vt:lpstr>Preparing Food …</vt:lpstr>
      <vt:lpstr>Prezentace aplikace PowerPoint</vt:lpstr>
      <vt:lpstr>Quantities …</vt:lpstr>
      <vt:lpstr>In a Restaurant …</vt:lpstr>
      <vt:lpstr>Phrases …</vt:lpstr>
      <vt:lpstr>Sources: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Shopping, Services and Food</dc:title>
  <dc:creator>Nemcovi</dc:creator>
  <cp:lastModifiedBy>Richterová Veronika</cp:lastModifiedBy>
  <cp:revision>267</cp:revision>
  <dcterms:created xsi:type="dcterms:W3CDTF">2012-12-31T16:10:07Z</dcterms:created>
  <dcterms:modified xsi:type="dcterms:W3CDTF">2013-04-14T00:25:46Z</dcterms:modified>
</cp:coreProperties>
</file>