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7" r:id="rId2"/>
    <p:sldId id="258" r:id="rId3"/>
    <p:sldId id="259" r:id="rId4"/>
    <p:sldId id="261" r:id="rId5"/>
    <p:sldId id="262" r:id="rId6"/>
    <p:sldId id="263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6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D23AAA"/>
    <a:srgbClr val="FFFF66"/>
    <a:srgbClr val="FF6699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9B5CBF-3614-4E1A-8EEE-2A04576BDB45}" type="datetimeFigureOut">
              <a:rPr lang="cs-CZ" smtClean="0"/>
              <a:t>18. 4. 2013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116EB7-905E-4B65-845A-4DF987D3B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0496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116EB7-905E-4B65-845A-4DF987D3BFA6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010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18. 4. 2013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18. 4. 2013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18. 4. 2013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hasCustomPrompt="1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>
            <a:lvl1pPr>
              <a:defRPr sz="3600" baseline="0"/>
            </a:lvl1pPr>
          </a:lstStyle>
          <a:p>
            <a:r>
              <a:rPr lang="cs-CZ" dirty="0" smtClean="0"/>
              <a:t>Kliknutím vložte název prezentace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 hasCustomPrompt="1"/>
          </p:nvPr>
        </p:nvSpPr>
        <p:spPr>
          <a:xfrm>
            <a:off x="683568" y="3886200"/>
            <a:ext cx="7776864" cy="1126976"/>
          </a:xfrm>
        </p:spPr>
        <p:txBody>
          <a:bodyPr>
            <a:normAutofit/>
          </a:bodyPr>
          <a:lstStyle>
            <a:lvl1pPr marL="0" indent="0" algn="ctr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vložte tematickou oblast</a:t>
            </a:r>
            <a:endParaRPr lang="cs-CZ" dirty="0"/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13" hasCustomPrompt="1"/>
          </p:nvPr>
        </p:nvSpPr>
        <p:spPr>
          <a:xfrm>
            <a:off x="0" y="6021288"/>
            <a:ext cx="5180926" cy="432048"/>
          </a:xfrm>
        </p:spPr>
        <p:txBody>
          <a:bodyPr>
            <a:noAutofit/>
          </a:bodyPr>
          <a:lstStyle>
            <a:lvl1pPr marL="0" indent="0">
              <a:buNone/>
              <a:defRPr sz="140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cs-CZ" dirty="0" smtClean="0"/>
              <a:t>Kliknutím  vložte kód přílohy – viz nápověda v informacích</a:t>
            </a:r>
            <a:endParaRPr lang="cs-CZ" dirty="0"/>
          </a:p>
        </p:txBody>
      </p:sp>
      <p:sp>
        <p:nvSpPr>
          <p:cNvPr id="18" name="TextovéPole 17"/>
          <p:cNvSpPr txBox="1"/>
          <p:nvPr userDrawn="1"/>
        </p:nvSpPr>
        <p:spPr>
          <a:xfrm>
            <a:off x="4572000" y="6021288"/>
            <a:ext cx="4572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400" kern="12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rPr>
              <a:t>Projekt: CZ.1.07/1.5.00/34.0859</a:t>
            </a:r>
            <a:endParaRPr lang="cs-CZ" sz="1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920" y="1268760"/>
            <a:ext cx="3726160" cy="812303"/>
          </a:xfrm>
          <a:prstGeom prst="rect">
            <a:avLst/>
          </a:prstGeom>
        </p:spPr>
      </p:pic>
      <p:sp>
        <p:nvSpPr>
          <p:cNvPr id="22" name="Zástupný symbol pro text 21"/>
          <p:cNvSpPr>
            <a:spLocks noGrp="1"/>
          </p:cNvSpPr>
          <p:nvPr>
            <p:ph type="body" sz="quarter" idx="14" hasCustomPrompt="1"/>
          </p:nvPr>
        </p:nvSpPr>
        <p:spPr>
          <a:xfrm>
            <a:off x="2375756" y="5376050"/>
            <a:ext cx="4392488" cy="432486"/>
          </a:xfrm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cs-CZ" dirty="0" smtClean="0"/>
              <a:t>Kliknutím vložte autora</a:t>
            </a:r>
            <a:endParaRPr lang="cs-CZ" dirty="0"/>
          </a:p>
        </p:txBody>
      </p:sp>
      <p:sp>
        <p:nvSpPr>
          <p:cNvPr id="23" name="TextovéPole 22"/>
          <p:cNvSpPr txBox="1"/>
          <p:nvPr userDrawn="1"/>
        </p:nvSpPr>
        <p:spPr>
          <a:xfrm>
            <a:off x="4036504" y="5013176"/>
            <a:ext cx="1070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Autor: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3074" y="179509"/>
            <a:ext cx="1217852" cy="801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08404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99">
            <a:alpha val="5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11" Type="http://schemas.openxmlformats.org/officeDocument/2006/relationships/image" Target="../media/image18.jpeg"/><Relationship Id="rId5" Type="http://schemas.openxmlformats.org/officeDocument/2006/relationships/image" Target="../media/image12.jpeg"/><Relationship Id="rId10" Type="http://schemas.openxmlformats.org/officeDocument/2006/relationships/image" Target="../media/image17.wmf"/><Relationship Id="rId4" Type="http://schemas.openxmlformats.org/officeDocument/2006/relationships/image" Target="../media/image11.png"/><Relationship Id="rId9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3.wmf"/><Relationship Id="rId7" Type="http://schemas.openxmlformats.org/officeDocument/2006/relationships/image" Target="../media/image27.jpe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5" Type="http://schemas.openxmlformats.org/officeDocument/2006/relationships/image" Target="../media/image25.jpeg"/><Relationship Id="rId4" Type="http://schemas.openxmlformats.org/officeDocument/2006/relationships/image" Target="../media/image24.wmf"/><Relationship Id="rId9" Type="http://schemas.openxmlformats.org/officeDocument/2006/relationships/image" Target="../media/image2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3" Type="http://schemas.openxmlformats.org/officeDocument/2006/relationships/image" Target="../media/image39.wmf"/><Relationship Id="rId7" Type="http://schemas.openxmlformats.org/officeDocument/2006/relationships/image" Target="../media/image43.jpeg"/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wmf"/><Relationship Id="rId5" Type="http://schemas.openxmlformats.org/officeDocument/2006/relationships/image" Target="../media/image41.jpeg"/><Relationship Id="rId4" Type="http://schemas.openxmlformats.org/officeDocument/2006/relationships/image" Target="../media/image40.jpeg"/><Relationship Id="rId9" Type="http://schemas.openxmlformats.org/officeDocument/2006/relationships/image" Target="../media/image45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wmf"/><Relationship Id="rId2" Type="http://schemas.openxmlformats.org/officeDocument/2006/relationships/image" Target="../media/image46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wmf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acaulay_Culkin_1991_B.jpg?uselang=cs" TargetMode="External"/><Relationship Id="rId2" Type="http://schemas.openxmlformats.org/officeDocument/2006/relationships/hyperlink" Target="http://www.bridge-online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Hobbit_Hole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err="1" smtClean="0"/>
              <a:t>Culture</a:t>
            </a:r>
            <a:endParaRPr lang="cs-CZ" b="1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General</a:t>
            </a:r>
            <a:r>
              <a:rPr lang="cs-CZ" dirty="0" smtClean="0"/>
              <a:t> </a:t>
            </a:r>
            <a:r>
              <a:rPr lang="cs-CZ" dirty="0" err="1" smtClean="0"/>
              <a:t>Topics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New Maturita </a:t>
            </a:r>
            <a:r>
              <a:rPr lang="cs-CZ" dirty="0" err="1" smtClean="0"/>
              <a:t>Exam</a:t>
            </a:r>
            <a:endParaRPr lang="cs-CZ" dirty="0"/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cs-CZ" dirty="0" smtClean="0"/>
              <a:t>VY_32_INOVACE_43-13_VP_Culture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cs-CZ" dirty="0" smtClean="0"/>
              <a:t>Mgr. Veronika Richterová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4977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b="1" u="sng" dirty="0" smtClean="0"/>
              <a:t>General </a:t>
            </a:r>
            <a:r>
              <a:rPr lang="cs-CZ" b="1" u="sng" dirty="0" err="1"/>
              <a:t>T</a:t>
            </a:r>
            <a:r>
              <a:rPr lang="cs-CZ" b="1" u="sng" dirty="0" err="1" smtClean="0"/>
              <a:t>erms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2" name="Mrak 11"/>
          <p:cNvSpPr/>
          <p:nvPr/>
        </p:nvSpPr>
        <p:spPr>
          <a:xfrm>
            <a:off x="899592" y="3429000"/>
            <a:ext cx="2016224" cy="864096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RECENZE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7cípá hvězda 12"/>
          <p:cNvSpPr/>
          <p:nvPr/>
        </p:nvSpPr>
        <p:spPr>
          <a:xfrm>
            <a:off x="3283740" y="2636912"/>
            <a:ext cx="2880320" cy="2016224"/>
          </a:xfrm>
          <a:prstGeom prst="star7">
            <a:avLst/>
          </a:prstGeom>
          <a:solidFill>
            <a:srgbClr val="FFC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ACTING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Mrak 13"/>
          <p:cNvSpPr/>
          <p:nvPr/>
        </p:nvSpPr>
        <p:spPr>
          <a:xfrm>
            <a:off x="3622816" y="1315050"/>
            <a:ext cx="2016224" cy="864096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UMĚLEC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Mrak 14"/>
          <p:cNvSpPr/>
          <p:nvPr/>
        </p:nvSpPr>
        <p:spPr>
          <a:xfrm>
            <a:off x="6375354" y="1988840"/>
            <a:ext cx="2016224" cy="864096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HLAVNÍ POSTAVA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Mrak 15"/>
          <p:cNvSpPr/>
          <p:nvPr/>
        </p:nvSpPr>
        <p:spPr>
          <a:xfrm>
            <a:off x="6530909" y="3429000"/>
            <a:ext cx="2016224" cy="864096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TVOŘIT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Mrak 16"/>
          <p:cNvSpPr/>
          <p:nvPr/>
        </p:nvSpPr>
        <p:spPr>
          <a:xfrm>
            <a:off x="3588924" y="5282511"/>
            <a:ext cx="2016224" cy="864096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HRDINA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Mrak 17"/>
          <p:cNvSpPr/>
          <p:nvPr/>
        </p:nvSpPr>
        <p:spPr>
          <a:xfrm>
            <a:off x="842089" y="1899498"/>
            <a:ext cx="2304256" cy="864096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DOPORUČIT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9" name="Mrak 18"/>
          <p:cNvSpPr/>
          <p:nvPr/>
        </p:nvSpPr>
        <p:spPr>
          <a:xfrm>
            <a:off x="770678" y="4850463"/>
            <a:ext cx="2016224" cy="864096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ZÁPLETKA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1" name="Mrak 20"/>
          <p:cNvSpPr/>
          <p:nvPr/>
        </p:nvSpPr>
        <p:spPr>
          <a:xfrm>
            <a:off x="3622816" y="1315050"/>
            <a:ext cx="2016224" cy="864096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ARTIST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6260802" y="1988840"/>
            <a:ext cx="2245328" cy="864096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MAIN CHARACTER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6530909" y="3440863"/>
            <a:ext cx="2016224" cy="864096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CREATE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6375354" y="4850463"/>
            <a:ext cx="2016224" cy="864096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ZÁBAVA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3426830" y="5282511"/>
            <a:ext cx="2212210" cy="864096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HERO/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HEROINE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Mrak 25"/>
          <p:cNvSpPr/>
          <p:nvPr/>
        </p:nvSpPr>
        <p:spPr>
          <a:xfrm>
            <a:off x="770678" y="4850463"/>
            <a:ext cx="2016224" cy="864096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PLOT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Mrak 26"/>
          <p:cNvSpPr/>
          <p:nvPr/>
        </p:nvSpPr>
        <p:spPr>
          <a:xfrm>
            <a:off x="911424" y="3427900"/>
            <a:ext cx="2016224" cy="864096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REVIEW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" name="Mrak 27"/>
          <p:cNvSpPr/>
          <p:nvPr/>
        </p:nvSpPr>
        <p:spPr>
          <a:xfrm>
            <a:off x="758187" y="1818362"/>
            <a:ext cx="2604120" cy="945232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RECOMMEND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richterova\AppData\Local\Microsoft\Windows\Temporary Internet Files\Content.IE5\KHLWT3WF\MC9003341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0685" y="0"/>
            <a:ext cx="1298442" cy="1366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ichterova\AppData\Local\Microsoft\Windows\Temporary Internet Files\Content.IE5\A87V3WKD\MC9001497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75845"/>
            <a:ext cx="1778790" cy="1490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Mrak 29"/>
          <p:cNvSpPr/>
          <p:nvPr/>
        </p:nvSpPr>
        <p:spPr>
          <a:xfrm>
            <a:off x="6375354" y="4850463"/>
            <a:ext cx="2016224" cy="864096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ENTERTAINMENT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1558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3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741368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Svislý svitek 3"/>
          <p:cNvSpPr/>
          <p:nvPr/>
        </p:nvSpPr>
        <p:spPr>
          <a:xfrm>
            <a:off x="0" y="0"/>
            <a:ext cx="9324528" cy="6858000"/>
          </a:xfrm>
          <a:prstGeom prst="vertic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cs-CZ" sz="2400" dirty="0" err="1" smtClean="0">
                <a:latin typeface="Arial Black" pitchFamily="34" charset="0"/>
              </a:rPr>
              <a:t>If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you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like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fun</a:t>
            </a:r>
            <a:r>
              <a:rPr lang="cs-CZ" sz="2400" dirty="0" smtClean="0">
                <a:latin typeface="Arial Black" pitchFamily="34" charset="0"/>
              </a:rPr>
              <a:t> and _____________________, </a:t>
            </a:r>
            <a:r>
              <a:rPr lang="cs-CZ" sz="2400" dirty="0" err="1" smtClean="0">
                <a:latin typeface="Arial Black" pitchFamily="34" charset="0"/>
              </a:rPr>
              <a:t>we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can</a:t>
            </a:r>
            <a:r>
              <a:rPr lang="cs-CZ" sz="2400" dirty="0" smtClean="0">
                <a:latin typeface="Arial Black" pitchFamily="34" charset="0"/>
              </a:rPr>
              <a:t> _______________________ </a:t>
            </a:r>
            <a:r>
              <a:rPr lang="cs-CZ" sz="2400" dirty="0" err="1" smtClean="0">
                <a:latin typeface="Arial Black" pitchFamily="34" charset="0"/>
              </a:rPr>
              <a:t>you</a:t>
            </a:r>
            <a:r>
              <a:rPr lang="cs-CZ" sz="2400" dirty="0" smtClean="0">
                <a:latin typeface="Arial Black" pitchFamily="34" charset="0"/>
              </a:rPr>
              <a:t> to </a:t>
            </a:r>
            <a:r>
              <a:rPr lang="cs-CZ" sz="2400" dirty="0" err="1" smtClean="0">
                <a:latin typeface="Arial Black" pitchFamily="34" charset="0"/>
              </a:rPr>
              <a:t>watch</a:t>
            </a:r>
            <a:r>
              <a:rPr lang="cs-CZ" sz="2400" dirty="0" smtClean="0">
                <a:latin typeface="Arial Black" pitchFamily="34" charset="0"/>
              </a:rPr>
              <a:t> a </a:t>
            </a:r>
            <a:r>
              <a:rPr lang="cs-CZ" sz="2400" dirty="0" err="1" smtClean="0">
                <a:latin typeface="Arial Black" pitchFamily="34" charset="0"/>
              </a:rPr>
              <a:t>brilliant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American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comedy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called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Home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Alone</a:t>
            </a:r>
            <a:r>
              <a:rPr lang="cs-CZ" sz="2400" dirty="0" smtClean="0">
                <a:latin typeface="Arial Black" pitchFamily="34" charset="0"/>
              </a:rPr>
              <a:t>. </a:t>
            </a:r>
          </a:p>
          <a:p>
            <a:pPr algn="just"/>
            <a:endParaRPr lang="cs-CZ" sz="2400" dirty="0" smtClean="0">
              <a:latin typeface="Arial Black" pitchFamily="34" charset="0"/>
            </a:endParaRPr>
          </a:p>
          <a:p>
            <a:pPr algn="just"/>
            <a:r>
              <a:rPr lang="cs-CZ" sz="2400" dirty="0" err="1" smtClean="0">
                <a:latin typeface="Arial Black" pitchFamily="34" charset="0"/>
              </a:rPr>
              <a:t>The</a:t>
            </a:r>
            <a:r>
              <a:rPr lang="cs-CZ" sz="2400" dirty="0" smtClean="0">
                <a:latin typeface="Arial Black" pitchFamily="34" charset="0"/>
              </a:rPr>
              <a:t> ______</a:t>
            </a:r>
            <a:r>
              <a:rPr lang="cs-CZ" sz="2400" dirty="0" err="1" smtClean="0">
                <a:latin typeface="Arial Black" pitchFamily="34" charset="0"/>
              </a:rPr>
              <a:t>is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witty</a:t>
            </a:r>
            <a:r>
              <a:rPr lang="cs-CZ" sz="2400" dirty="0" smtClean="0">
                <a:latin typeface="Arial Black" pitchFamily="34" charset="0"/>
              </a:rPr>
              <a:t> and </a:t>
            </a:r>
            <a:r>
              <a:rPr lang="cs-CZ" sz="2400" dirty="0" err="1" smtClean="0">
                <a:latin typeface="Arial Black" pitchFamily="34" charset="0"/>
              </a:rPr>
              <a:t>funny</a:t>
            </a:r>
            <a:r>
              <a:rPr lang="cs-CZ" sz="2400" dirty="0" smtClean="0">
                <a:latin typeface="Arial Black" pitchFamily="34" charset="0"/>
              </a:rPr>
              <a:t>. </a:t>
            </a:r>
            <a:r>
              <a:rPr lang="cs-CZ" sz="2400" dirty="0" err="1" smtClean="0">
                <a:latin typeface="Arial Black" pitchFamily="34" charset="0"/>
              </a:rPr>
              <a:t>The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>
                <a:latin typeface="Arial Black" pitchFamily="34" charset="0"/>
              </a:rPr>
              <a:t>main</a:t>
            </a:r>
            <a:r>
              <a:rPr lang="cs-CZ" sz="2400" dirty="0">
                <a:latin typeface="Arial Black" pitchFamily="34" charset="0"/>
              </a:rPr>
              <a:t> ____________ </a:t>
            </a:r>
            <a:r>
              <a:rPr lang="cs-CZ" sz="2400" dirty="0" err="1">
                <a:latin typeface="Arial Black" pitchFamily="34" charset="0"/>
              </a:rPr>
              <a:t>is</a:t>
            </a:r>
            <a:r>
              <a:rPr lang="cs-CZ" sz="2400" dirty="0">
                <a:latin typeface="Arial Black" pitchFamily="34" charset="0"/>
              </a:rPr>
              <a:t> Kevin </a:t>
            </a:r>
            <a:r>
              <a:rPr lang="cs-CZ" sz="2400" dirty="0" err="1" smtClean="0">
                <a:latin typeface="Arial Black" pitchFamily="34" charset="0"/>
              </a:rPr>
              <a:t>McCallister</a:t>
            </a:r>
            <a:r>
              <a:rPr lang="cs-CZ" sz="2400" dirty="0" smtClean="0">
                <a:latin typeface="Arial Black" pitchFamily="34" charset="0"/>
              </a:rPr>
              <a:t>, a </a:t>
            </a:r>
            <a:r>
              <a:rPr lang="cs-CZ" sz="2400" dirty="0" err="1" smtClean="0">
                <a:latin typeface="Arial Black" pitchFamily="34" charset="0"/>
              </a:rPr>
              <a:t>young</a:t>
            </a:r>
            <a:r>
              <a:rPr lang="cs-CZ" sz="2400" dirty="0" smtClean="0">
                <a:latin typeface="Arial Black" pitchFamily="34" charset="0"/>
              </a:rPr>
              <a:t> boy </a:t>
            </a:r>
            <a:r>
              <a:rPr lang="cs-CZ" sz="2400" dirty="0" err="1">
                <a:latin typeface="Arial Black" pitchFamily="34" charset="0"/>
              </a:rPr>
              <a:t>who</a:t>
            </a:r>
            <a:r>
              <a:rPr lang="cs-CZ" sz="2400" dirty="0">
                <a:latin typeface="Arial Black" pitchFamily="34" charset="0"/>
              </a:rPr>
              <a:t> </a:t>
            </a:r>
            <a:r>
              <a:rPr lang="cs-CZ" sz="2400" dirty="0" err="1">
                <a:latin typeface="Arial Black" pitchFamily="34" charset="0"/>
              </a:rPr>
              <a:t>is</a:t>
            </a:r>
            <a:r>
              <a:rPr lang="cs-CZ" sz="2400" dirty="0">
                <a:latin typeface="Arial Black" pitchFamily="34" charset="0"/>
              </a:rPr>
              <a:t> </a:t>
            </a:r>
            <a:r>
              <a:rPr lang="cs-CZ" sz="2400" dirty="0" err="1">
                <a:latin typeface="Arial Black" pitchFamily="34" charset="0"/>
              </a:rPr>
              <a:t>left</a:t>
            </a:r>
            <a:r>
              <a:rPr lang="cs-CZ" sz="2400" dirty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home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alone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>
                <a:latin typeface="Arial Black" pitchFamily="34" charset="0"/>
              </a:rPr>
              <a:t>by </a:t>
            </a:r>
            <a:r>
              <a:rPr lang="cs-CZ" sz="2400" dirty="0" err="1">
                <a:latin typeface="Arial Black" pitchFamily="34" charset="0"/>
              </a:rPr>
              <a:t>chance</a:t>
            </a:r>
            <a:r>
              <a:rPr lang="cs-CZ" sz="2400" dirty="0">
                <a:latin typeface="Arial Black" pitchFamily="34" charset="0"/>
              </a:rPr>
              <a:t>. </a:t>
            </a:r>
            <a:r>
              <a:rPr lang="cs-CZ" sz="2400" dirty="0" smtClean="0">
                <a:latin typeface="Arial Black" pitchFamily="34" charset="0"/>
              </a:rPr>
              <a:t>His house </a:t>
            </a:r>
            <a:r>
              <a:rPr lang="cs-CZ" sz="2400" dirty="0" err="1" smtClean="0">
                <a:latin typeface="Arial Black" pitchFamily="34" charset="0"/>
              </a:rPr>
              <a:t>is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going</a:t>
            </a:r>
            <a:r>
              <a:rPr lang="cs-CZ" sz="2400" dirty="0" smtClean="0">
                <a:latin typeface="Arial Black" pitchFamily="34" charset="0"/>
              </a:rPr>
              <a:t> to </a:t>
            </a:r>
            <a:r>
              <a:rPr lang="cs-CZ" sz="2400" dirty="0" err="1" smtClean="0">
                <a:latin typeface="Arial Black" pitchFamily="34" charset="0"/>
              </a:rPr>
              <a:t>be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robbed</a:t>
            </a:r>
            <a:r>
              <a:rPr lang="cs-CZ" sz="2400" dirty="0" smtClean="0">
                <a:latin typeface="Arial Black" pitchFamily="34" charset="0"/>
              </a:rPr>
              <a:t> by </a:t>
            </a:r>
            <a:r>
              <a:rPr lang="cs-CZ" sz="2400" dirty="0" err="1" smtClean="0">
                <a:latin typeface="Arial Black" pitchFamily="34" charset="0"/>
              </a:rPr>
              <a:t>two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robbers</a:t>
            </a:r>
            <a:r>
              <a:rPr lang="cs-CZ" sz="2400" dirty="0" smtClean="0">
                <a:latin typeface="Arial Black" pitchFamily="34" charset="0"/>
              </a:rPr>
              <a:t> but he </a:t>
            </a:r>
            <a:r>
              <a:rPr lang="cs-CZ" sz="2400" dirty="0" err="1" smtClean="0">
                <a:latin typeface="Arial Black" pitchFamily="34" charset="0"/>
              </a:rPr>
              <a:t>makes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them</a:t>
            </a:r>
            <a:r>
              <a:rPr lang="cs-CZ" sz="2400" dirty="0" smtClean="0">
                <a:latin typeface="Arial Black" pitchFamily="34" charset="0"/>
              </a:rPr>
              <a:t> run </a:t>
            </a:r>
            <a:r>
              <a:rPr lang="cs-CZ" sz="2400" dirty="0" err="1" smtClean="0">
                <a:latin typeface="Arial Black" pitchFamily="34" charset="0"/>
              </a:rPr>
              <a:t>away</a:t>
            </a:r>
            <a:r>
              <a:rPr lang="cs-CZ" sz="2400" dirty="0" smtClean="0">
                <a:latin typeface="Arial Black" pitchFamily="34" charset="0"/>
              </a:rPr>
              <a:t> by many </a:t>
            </a:r>
            <a:r>
              <a:rPr lang="cs-CZ" sz="2400" dirty="0" err="1" smtClean="0">
                <a:latin typeface="Arial Black" pitchFamily="34" charset="0"/>
              </a:rPr>
              <a:t>clever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traps</a:t>
            </a:r>
            <a:r>
              <a:rPr lang="cs-CZ" sz="2400" dirty="0" smtClean="0">
                <a:latin typeface="Arial Black" pitchFamily="34" charset="0"/>
              </a:rPr>
              <a:t>.</a:t>
            </a:r>
          </a:p>
          <a:p>
            <a:pPr algn="just"/>
            <a:endParaRPr lang="cs-CZ" sz="2400" dirty="0">
              <a:latin typeface="Arial Black" pitchFamily="34" charset="0"/>
            </a:endParaRPr>
          </a:p>
          <a:p>
            <a:pPr algn="just"/>
            <a:r>
              <a:rPr lang="cs-CZ" sz="2400" dirty="0" err="1" smtClean="0">
                <a:latin typeface="Arial Black" pitchFamily="34" charset="0"/>
              </a:rPr>
              <a:t>The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movie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was</a:t>
            </a:r>
            <a:r>
              <a:rPr lang="cs-CZ" sz="2400" dirty="0" smtClean="0">
                <a:latin typeface="Arial Black" pitchFamily="34" charset="0"/>
              </a:rPr>
              <a:t> _________ by a </a:t>
            </a:r>
            <a:r>
              <a:rPr lang="cs-CZ" sz="2400" dirty="0" err="1" smtClean="0">
                <a:latin typeface="Arial Black" pitchFamily="34" charset="0"/>
              </a:rPr>
              <a:t>famous</a:t>
            </a:r>
            <a:r>
              <a:rPr lang="cs-CZ" sz="2400" dirty="0" smtClean="0">
                <a:latin typeface="Arial Black" pitchFamily="34" charset="0"/>
              </a:rPr>
              <a:t> _________ in 1990 and </a:t>
            </a:r>
            <a:r>
              <a:rPr lang="cs-CZ" sz="2400" dirty="0" err="1" smtClean="0">
                <a:latin typeface="Arial Black" pitchFamily="34" charset="0"/>
              </a:rPr>
              <a:t>got</a:t>
            </a:r>
            <a:r>
              <a:rPr lang="cs-CZ" sz="2400" dirty="0" smtClean="0">
                <a:latin typeface="Arial Black" pitchFamily="34" charset="0"/>
              </a:rPr>
              <a:t> many positive ____________.  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1026" name="Picture 2" descr="C:\Users\richterova\Desktop\98px-Macaulay_Culkin_1991_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8582" y="20630"/>
            <a:ext cx="645418" cy="790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1672773" y="-1"/>
            <a:ext cx="6048672" cy="734407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err="1" smtClean="0"/>
              <a:t>Home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Alone</a:t>
            </a:r>
            <a:endParaRPr lang="cs-CZ" sz="5400" b="1" dirty="0"/>
          </a:p>
        </p:txBody>
      </p:sp>
      <p:sp>
        <p:nvSpPr>
          <p:cNvPr id="6" name="Obdélník 5"/>
          <p:cNvSpPr/>
          <p:nvPr/>
        </p:nvSpPr>
        <p:spPr>
          <a:xfrm>
            <a:off x="4324106" y="810938"/>
            <a:ext cx="3330624" cy="45782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665458" y="1268760"/>
            <a:ext cx="3698629" cy="45782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665458" y="2541443"/>
            <a:ext cx="989856" cy="45782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971600" y="3022726"/>
            <a:ext cx="1800200" cy="45782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95936" y="5157192"/>
            <a:ext cx="1800200" cy="45782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45378" y="5615014"/>
            <a:ext cx="1440160" cy="45782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971600" y="6072836"/>
            <a:ext cx="1800200" cy="45782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336535" y="810938"/>
            <a:ext cx="3330624" cy="45782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entertainment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647621" y="1268760"/>
            <a:ext cx="3716466" cy="45782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recommend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683029" y="2564904"/>
            <a:ext cx="1088771" cy="45782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plot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983254" y="3022726"/>
            <a:ext cx="1828292" cy="45782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character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967844" y="5157192"/>
            <a:ext cx="1828292" cy="45782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created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945378" y="5615014"/>
            <a:ext cx="1440160" cy="45782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artist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983254" y="6072836"/>
            <a:ext cx="1788546" cy="45782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reviews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6700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u="sng" dirty="0" err="1" smtClean="0"/>
              <a:t>Translate</a:t>
            </a:r>
            <a:r>
              <a:rPr lang="cs-CZ" b="1" u="sng" dirty="0" smtClean="0"/>
              <a:t>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143000" y="188640"/>
            <a:ext cx="9001000" cy="6669360"/>
          </a:xfrm>
          <a:prstGeom prst="horizontalScroll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164138" y="3127276"/>
            <a:ext cx="7560840" cy="792088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Zápletka je komplikovaná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1164138" y="1196752"/>
            <a:ext cx="7560840" cy="792088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Jakou knihu mi můžeš doporučit?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164138" y="2132856"/>
            <a:ext cx="7560840" cy="792088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Můžu ti doporučit knihu Stmívání od Stephanie </a:t>
            </a:r>
            <a:r>
              <a:rPr lang="cs-CZ" sz="2400" b="1" dirty="0" err="1" smtClean="0">
                <a:solidFill>
                  <a:srgbClr val="C00000"/>
                </a:solidFill>
              </a:rPr>
              <a:t>Meyers</a:t>
            </a:r>
            <a:r>
              <a:rPr lang="cs-CZ" sz="2400" b="1" dirty="0" smtClean="0">
                <a:solidFill>
                  <a:srgbClr val="C00000"/>
                </a:solidFill>
              </a:rPr>
              <a:t>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172522" y="5013176"/>
            <a:ext cx="7560840" cy="792088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Kniha získala pozitivní kritiku.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187508" y="4077072"/>
            <a:ext cx="7560840" cy="792088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Hlavními postavami je hrdina Edward a hrdinka Bella.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richterova\AppData\Local\Microsoft\Windows\Temporary Internet Files\Content.IE5\KHLWT3WF\MP9004490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439"/>
            <a:ext cx="1219811" cy="1202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richterova\AppData\Local\Microsoft\Windows\Temporary Internet Files\Content.IE5\YITN6Z8Y\MC9003832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7224" y="5805264"/>
            <a:ext cx="836776" cy="10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aoblený obdélník 12"/>
          <p:cNvSpPr/>
          <p:nvPr/>
        </p:nvSpPr>
        <p:spPr>
          <a:xfrm>
            <a:off x="1187508" y="1196752"/>
            <a:ext cx="7560840" cy="792088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C00000"/>
                </a:solidFill>
              </a:rPr>
              <a:t>Which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book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can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you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u="sng" dirty="0" err="1" smtClean="0">
                <a:solidFill>
                  <a:schemeClr val="tx1"/>
                </a:solidFill>
              </a:rPr>
              <a:t>recommend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me</a:t>
            </a:r>
            <a:r>
              <a:rPr lang="cs-CZ" sz="2400" b="1" dirty="0" smtClean="0">
                <a:solidFill>
                  <a:srgbClr val="C00000"/>
                </a:solidFill>
              </a:rPr>
              <a:t>?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164138" y="2132856"/>
            <a:ext cx="7560840" cy="792088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I </a:t>
            </a:r>
            <a:r>
              <a:rPr lang="cs-CZ" sz="2400" b="1" dirty="0" err="1" smtClean="0">
                <a:solidFill>
                  <a:srgbClr val="C00000"/>
                </a:solidFill>
              </a:rPr>
              <a:t>can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u="sng" dirty="0" err="1" smtClean="0">
                <a:solidFill>
                  <a:schemeClr val="tx1"/>
                </a:solidFill>
              </a:rPr>
              <a:t>recommend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you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the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book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Twilight</a:t>
            </a:r>
            <a:r>
              <a:rPr lang="cs-CZ" sz="2400" b="1" dirty="0" smtClean="0">
                <a:solidFill>
                  <a:srgbClr val="C00000"/>
                </a:solidFill>
              </a:rPr>
              <a:t> by Stephanie </a:t>
            </a:r>
            <a:r>
              <a:rPr lang="cs-CZ" sz="2400" b="1" dirty="0" err="1" smtClean="0">
                <a:solidFill>
                  <a:srgbClr val="C00000"/>
                </a:solidFill>
              </a:rPr>
              <a:t>Meyers</a:t>
            </a:r>
            <a:r>
              <a:rPr lang="cs-CZ" sz="2400" b="1" dirty="0" smtClean="0">
                <a:solidFill>
                  <a:srgbClr val="C00000"/>
                </a:solidFill>
              </a:rPr>
              <a:t>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164138" y="3127276"/>
            <a:ext cx="7560840" cy="792088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C00000"/>
                </a:solidFill>
              </a:rPr>
              <a:t>The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u="sng" dirty="0" smtClean="0">
                <a:solidFill>
                  <a:schemeClr val="tx1"/>
                </a:solidFill>
              </a:rPr>
              <a:t>plo</a:t>
            </a:r>
            <a:r>
              <a:rPr lang="cs-CZ" sz="2400" b="1" dirty="0" smtClean="0">
                <a:solidFill>
                  <a:schemeClr val="tx1"/>
                </a:solidFill>
              </a:rPr>
              <a:t>t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is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complicated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1164138" y="4077072"/>
            <a:ext cx="7560840" cy="792088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C00000"/>
                </a:solidFill>
              </a:rPr>
              <a:t>The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u="sng" dirty="0" err="1" smtClean="0">
                <a:solidFill>
                  <a:schemeClr val="tx1"/>
                </a:solidFill>
              </a:rPr>
              <a:t>main</a:t>
            </a:r>
            <a:r>
              <a:rPr lang="cs-CZ" sz="2400" b="1" u="sng" dirty="0" smtClean="0">
                <a:solidFill>
                  <a:schemeClr val="tx1"/>
                </a:solidFill>
              </a:rPr>
              <a:t> </a:t>
            </a:r>
            <a:r>
              <a:rPr lang="cs-CZ" sz="2400" b="1" u="sng" dirty="0" err="1" smtClean="0">
                <a:solidFill>
                  <a:schemeClr val="tx1"/>
                </a:solidFill>
              </a:rPr>
              <a:t>characters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are a </a:t>
            </a:r>
            <a:r>
              <a:rPr lang="cs-CZ" sz="2400" b="1" u="sng" dirty="0" err="1" smtClean="0">
                <a:solidFill>
                  <a:schemeClr val="tx1"/>
                </a:solidFill>
              </a:rPr>
              <a:t>hero</a:t>
            </a:r>
            <a:r>
              <a:rPr lang="cs-CZ" sz="2400" b="1" dirty="0" smtClean="0">
                <a:solidFill>
                  <a:srgbClr val="C00000"/>
                </a:solidFill>
              </a:rPr>
              <a:t> Edward and a </a:t>
            </a:r>
            <a:r>
              <a:rPr lang="cs-CZ" sz="2400" b="1" u="sng" dirty="0" smtClean="0">
                <a:solidFill>
                  <a:schemeClr val="tx1"/>
                </a:solidFill>
              </a:rPr>
              <a:t>heroine</a:t>
            </a:r>
            <a:r>
              <a:rPr lang="cs-CZ" sz="2400" b="1" dirty="0" smtClean="0">
                <a:solidFill>
                  <a:srgbClr val="C00000"/>
                </a:solidFill>
              </a:rPr>
              <a:t> Bella.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164138" y="5013176"/>
            <a:ext cx="7560840" cy="792088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C00000"/>
                </a:solidFill>
              </a:rPr>
              <a:t>The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book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got</a:t>
            </a:r>
            <a:r>
              <a:rPr lang="cs-CZ" sz="2400" b="1" dirty="0" smtClean="0">
                <a:solidFill>
                  <a:srgbClr val="C00000"/>
                </a:solidFill>
              </a:rPr>
              <a:t> positive </a:t>
            </a:r>
            <a:r>
              <a:rPr lang="cs-CZ" sz="2400" b="1" u="sng" dirty="0" err="1" smtClean="0">
                <a:solidFill>
                  <a:schemeClr val="tx1"/>
                </a:solidFill>
              </a:rPr>
              <a:t>reviews</a:t>
            </a:r>
            <a:r>
              <a:rPr lang="cs-CZ" sz="2400" b="1" dirty="0" smtClean="0">
                <a:solidFill>
                  <a:srgbClr val="C00000"/>
                </a:solidFill>
              </a:rPr>
              <a:t>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588224" y="2132856"/>
            <a:ext cx="432048" cy="39604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by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7" name="Picture 5" descr="C:\Users\richterova\AppData\Local\Microsoft\Windows\Temporary Internet Files\Content.IE5\A87V3WKD\MC9003049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4653" y="-99392"/>
            <a:ext cx="1825142" cy="1026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5432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800" decel="100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800" decel="100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800" decel="100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8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8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8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800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800" decel="100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8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8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8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80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800" decel="100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8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8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8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-8.88889E-6 C -0.00383 0.01944 -0.00712 0.05023 -0.01511 0.06666 C -0.02015 0.09259 -0.04028 0.12013 -0.05903 0.12939 C -0.06771 0.13356 -0.0764 0.13657 -0.0849 0.14143 C -0.09185 0.14536 -0.09949 0.14884 -0.10608 0.1537 C -0.10921 0.15601 -0.11164 0.16041 -0.11511 0.1618 C -0.11824 0.16319 -0.12431 0.16573 -0.12431 0.16573 C -0.13108 0.17476 -0.14046 0.17939 -0.14688 0.18796 C -0.14949 0.19143 -0.15192 0.19467 -0.15452 0.19814 C -0.15556 0.19953 -0.15765 0.20208 -0.15765 0.20208 C -0.16112 0.21666 -0.15886 0.21064 -0.16355 0.22036 C -0.16754 0.24583 -0.16962 0.26874 -0.17119 0.29513 C -0.17258 0.31805 -0.1757 0.34328 -0.1941 0.35161 C -0.19601 0.35509 -0.19775 0.35902 -0.20001 0.3618 C -0.2014 0.36319 -0.2033 0.36226 -0.20469 0.36365 C -0.20591 0.36527 -0.20626 0.36828 -0.20765 0.3699 C -0.21129 0.37407 -0.21528 0.37731 -0.2198 0.37986 C -0.22205 0.38124 -0.22483 0.38101 -0.22726 0.38194 C -0.23924 0.38657 -0.25122 0.38958 -0.26355 0.39212 C -0.27275 0.3912 -0.2856 0.39073 -0.29549 0.38796 C -0.29775 0.38726 -0.30209 0.38448 -0.30452 0.38402 C -0.31615 0.38217 -0.33942 0.37986 -0.33942 0.37986 C -0.3566 0.38124 -0.36528 0.38217 -0.38039 0.38587 C -0.3856 0.38958 -0.38907 0.39374 -0.39393 0.39814 C -0.39567 0.40717 -0.39914 0.41273 -0.40296 0.42036 C -0.40799 0.44583 -0.40105 0.41319 -0.40765 0.43448 C -0.41181 0.44722 -0.41372 0.46249 -0.42119 0.47291 C -0.42379 0.48263 -0.42813 0.49004 -0.43178 0.49907 C -0.43542 0.5081 -0.43803 0.52083 -0.44237 0.52939 C -0.44723 0.53911 -0.45435 0.54745 -0.45903 0.55763 C -0.46737 0.57592 -0.47674 0.60393 -0.49237 0.61435 C -0.51268 0.628 -0.53785 0.61944 -0.5606 0.62036 C -0.57692 0.62198 -0.59202 0.62407 -0.60765 0.63032 C -0.61476 0.64027 -0.60487 0.62777 -0.61962 0.63842 C -0.6224 0.6405 -0.62449 0.64421 -0.62726 0.64652 C -0.62935 0.64814 -0.6316 0.64884 -0.63334 0.65069 C -0.64202 0.65948 -0.6481 0.67245 -0.65765 0.67893 C -0.65921 0.68171 -0.66094 0.68402 -0.66216 0.68703 C -0.66337 0.69004 -0.66355 0.69398 -0.66511 0.69698 C -0.66719 0.70092 -0.67275 0.70717 -0.67275 0.70717 C -0.67709 0.71898 -0.68247 0.73032 -0.68942 0.73958 C -0.69254 0.74791 -0.69515 0.75323 -0.70001 0.75972 C -0.70765 0.78935 -0.7389 0.78981 -0.75765 0.79398 C -0.76511 0.7956 -0.77153 0.79953 -0.77883 0.80208 C -0.79862 0.82175 -0.7724 0.79745 -0.79098 0.81018 C -0.79219 0.81111 -0.79271 0.81342 -0.79393 0.81435 C -0.79532 0.8155 -0.79688 0.8155 -0.79844 0.8162 C -0.80608 0.81388 -0.81233 0.80925 -0.81962 0.80624 C -0.82379 0.80254 -0.8257 0.80138 -0.82883 0.79606 C -0.83212 0.79027 -0.83386 0.78286 -0.83785 0.77777 C -0.84046 0.77453 -0.84549 0.76782 -0.84549 0.76782 " pathEditMode="relative" ptsTypes="ffffffffffffffffffffffffffffffffffffffffffffffffffA">
                                      <p:cBhvr>
                                        <p:cTn id="125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58428"/>
          </a:xfrm>
        </p:spPr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rgbClr val="7030A0"/>
                </a:solidFill>
              </a:rPr>
              <a:t>Music</a:t>
            </a:r>
            <a:endParaRPr lang="cs-CZ" sz="6000" b="1" u="sng" dirty="0">
              <a:solidFill>
                <a:srgbClr val="7030A0"/>
              </a:solidFill>
            </a:endParaRPr>
          </a:p>
        </p:txBody>
      </p:sp>
      <p:pic>
        <p:nvPicPr>
          <p:cNvPr id="4098" name="Picture 2" descr="C:\Users\richterova\AppData\Local\Microsoft\Windows\Temporary Internet Files\Content.IE5\KHLWT3WF\MC9000193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4598" y="0"/>
            <a:ext cx="1479402" cy="1158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richterova\AppData\Local\Microsoft\Windows\Temporary Internet Files\Content.IE5\YITN6Z8Y\MP9004387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347240" cy="1001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odorovný svitek 3"/>
          <p:cNvSpPr/>
          <p:nvPr/>
        </p:nvSpPr>
        <p:spPr>
          <a:xfrm>
            <a:off x="2987824" y="3068960"/>
            <a:ext cx="3168352" cy="1008112"/>
          </a:xfrm>
          <a:prstGeom prst="horizontalScroll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MUSICAL INSTRUMENTS</a:t>
            </a:r>
            <a:endParaRPr lang="cs-CZ" sz="2800" b="1" dirty="0">
              <a:solidFill>
                <a:srgbClr val="7030A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4572000" y="2204864"/>
            <a:ext cx="0" cy="864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6300192" y="3579765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587343" y="4157673"/>
            <a:ext cx="0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1835696" y="3612766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178785" y="4348158"/>
            <a:ext cx="638289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3014045" y="2483768"/>
            <a:ext cx="803029" cy="5806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5292080" y="2483768"/>
            <a:ext cx="648072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5301297" y="4270606"/>
            <a:ext cx="854879" cy="5816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4100" name="Picture 4" descr="C:\Users\richterova\AppData\Local\Microsoft\Windows\Temporary Internet Files\Content.IE5\ODETEJ0Z\MC90044178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246" y="802259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Vodorovný svitek 26"/>
          <p:cNvSpPr/>
          <p:nvPr/>
        </p:nvSpPr>
        <p:spPr>
          <a:xfrm>
            <a:off x="3633408" y="981487"/>
            <a:ext cx="1863322" cy="936104"/>
          </a:xfrm>
          <a:prstGeom prst="horizontalScroll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PIANO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4101" name="Picture 5" descr="C:\Users\richterova\AppData\Local\Microsoft\Windows\Temporary Internet Files\Content.IE5\ODETEJ0Z\MP9003827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3328" y="1548893"/>
            <a:ext cx="972548" cy="694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Vodorovný svitek 38"/>
          <p:cNvSpPr/>
          <p:nvPr/>
        </p:nvSpPr>
        <p:spPr>
          <a:xfrm>
            <a:off x="5992011" y="1436812"/>
            <a:ext cx="1863322" cy="936104"/>
          </a:xfrm>
          <a:prstGeom prst="horizontalScroll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VIOLIN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4102" name="Picture 6" descr="C:\Users\richterova\AppData\Local\Microsoft\Windows\Temporary Internet Files\Content.IE5\A87V3WKD\MP90031566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2286" y="5736552"/>
            <a:ext cx="970761" cy="692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richterova\AppData\Local\Microsoft\Windows\Temporary Internet Files\Content.IE5\ODETEJ0Z\MC90044130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3047" y="3988118"/>
            <a:ext cx="866637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Vodorovný svitek 41"/>
          <p:cNvSpPr/>
          <p:nvPr/>
        </p:nvSpPr>
        <p:spPr>
          <a:xfrm>
            <a:off x="7251386" y="3144714"/>
            <a:ext cx="1863322" cy="936104"/>
          </a:xfrm>
          <a:prstGeom prst="horizontalScroll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GUITAR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3" name="Vodorovný svitek 42"/>
          <p:cNvSpPr/>
          <p:nvPr/>
        </p:nvSpPr>
        <p:spPr>
          <a:xfrm>
            <a:off x="6002510" y="4871943"/>
            <a:ext cx="1863322" cy="936104"/>
          </a:xfrm>
          <a:prstGeom prst="horizontalScroll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DRUMS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4104" name="Picture 8" descr="C:\Users\richterova\AppData\Local\Microsoft\Windows\Temporary Internet Files\Content.IE5\YITN6Z8Y\MP900382773[1].jpg"/>
          <p:cNvPicPr>
            <a:picLocks noGrp="1" noChangeAspect="1" noChangeArrowheads="1"/>
          </p:cNvPicPr>
          <p:nvPr>
            <p:ph idx="1"/>
          </p:nvPr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5818" y="5824894"/>
            <a:ext cx="520111" cy="728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richterova\AppData\Local\Microsoft\Windows\Temporary Internet Files\Content.IE5\KHLWT3WF\MC90041605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547" y="2612860"/>
            <a:ext cx="710352" cy="758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richterova\AppData\Local\Microsoft\Windows\Temporary Internet Files\Content.IE5\A87V3WKD\MC90019749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3146" y="6000307"/>
            <a:ext cx="854878" cy="843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richterova\AppData\Local\Microsoft\Windows\Temporary Internet Files\Content.IE5\ODETEJ0Z\MP900385296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8453" y="767962"/>
            <a:ext cx="557808" cy="780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8" name="Vodorovný svitek 47"/>
          <p:cNvSpPr/>
          <p:nvPr/>
        </p:nvSpPr>
        <p:spPr>
          <a:xfrm>
            <a:off x="3708924" y="5085361"/>
            <a:ext cx="1863322" cy="936104"/>
          </a:xfrm>
          <a:prstGeom prst="horizontalScroll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7030A0"/>
                </a:solidFill>
              </a:rPr>
              <a:t>ACCORDION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49" name="Vodorovný svitek 48"/>
          <p:cNvSpPr/>
          <p:nvPr/>
        </p:nvSpPr>
        <p:spPr>
          <a:xfrm>
            <a:off x="0" y="3238830"/>
            <a:ext cx="1863322" cy="936104"/>
          </a:xfrm>
          <a:prstGeom prst="horizontalScroll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FLUTE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50" name="Vodorovný svitek 49"/>
          <p:cNvSpPr/>
          <p:nvPr/>
        </p:nvSpPr>
        <p:spPr>
          <a:xfrm>
            <a:off x="1150723" y="1469469"/>
            <a:ext cx="1863322" cy="936104"/>
          </a:xfrm>
          <a:prstGeom prst="horizontalScroll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7030A0"/>
                </a:solidFill>
              </a:rPr>
              <a:t>SAXOPHONE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51" name="Vodorovný svitek 50"/>
          <p:cNvSpPr/>
          <p:nvPr/>
        </p:nvSpPr>
        <p:spPr>
          <a:xfrm>
            <a:off x="1438243" y="4888790"/>
            <a:ext cx="1863322" cy="936104"/>
          </a:xfrm>
          <a:prstGeom prst="horizontalScroll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TRUMPET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8" name="Stužka dolů 27"/>
          <p:cNvSpPr/>
          <p:nvPr/>
        </p:nvSpPr>
        <p:spPr>
          <a:xfrm>
            <a:off x="125334" y="872580"/>
            <a:ext cx="8892480" cy="4732500"/>
          </a:xfrm>
          <a:prstGeom prst="ribbon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ATTENTION!!!</a:t>
            </a:r>
          </a:p>
          <a:p>
            <a:pPr algn="ctr"/>
            <a:r>
              <a:rPr lang="cs-CZ" sz="2400" b="1" dirty="0" smtClean="0"/>
              <a:t>THEY SAY: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PLAY A/AN MUSICAL INSTRUMENT!!!</a:t>
            </a:r>
          </a:p>
          <a:p>
            <a:pPr algn="ctr"/>
            <a:r>
              <a:rPr lang="cs-CZ" sz="2400" b="1" dirty="0" err="1" smtClean="0"/>
              <a:t>Without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preposition</a:t>
            </a:r>
            <a:endParaRPr lang="cs-CZ" sz="2400" b="1" dirty="0" smtClean="0"/>
          </a:p>
          <a:p>
            <a:pPr algn="ctr"/>
            <a:endParaRPr lang="cs-CZ" sz="2400" b="1" dirty="0"/>
          </a:p>
          <a:p>
            <a:pPr algn="ctr"/>
            <a:r>
              <a:rPr lang="cs-CZ" sz="2400" b="1" dirty="0" smtClean="0"/>
              <a:t>I </a:t>
            </a:r>
            <a:r>
              <a:rPr lang="cs-CZ" sz="2400" b="1" dirty="0" smtClean="0">
                <a:solidFill>
                  <a:srgbClr val="FF0000"/>
                </a:solidFill>
              </a:rPr>
              <a:t>play </a:t>
            </a:r>
            <a:r>
              <a:rPr lang="cs-CZ" sz="2400" b="1" dirty="0" err="1" smtClean="0">
                <a:solidFill>
                  <a:srgbClr val="FF0000"/>
                </a:solidFill>
              </a:rPr>
              <a:t>the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/>
              <a:t>piano.</a:t>
            </a:r>
          </a:p>
          <a:p>
            <a:pPr algn="ctr"/>
            <a:r>
              <a:rPr lang="cs-CZ" sz="2400" b="1" dirty="0" err="1" smtClean="0"/>
              <a:t>She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plays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the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/>
              <a:t>saxophone</a:t>
            </a:r>
            <a:r>
              <a:rPr lang="cs-CZ" sz="2400" b="1" dirty="0" smtClean="0"/>
              <a:t>.</a:t>
            </a:r>
          </a:p>
          <a:p>
            <a:pPr algn="ctr"/>
            <a:r>
              <a:rPr lang="cs-CZ" sz="2400" b="1" dirty="0" smtClean="0"/>
              <a:t>Do </a:t>
            </a:r>
            <a:r>
              <a:rPr lang="cs-CZ" sz="2400" b="1" dirty="0" err="1" smtClean="0"/>
              <a:t>you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play </a:t>
            </a:r>
            <a:r>
              <a:rPr lang="cs-CZ" sz="2400" b="1" dirty="0" err="1" smtClean="0">
                <a:solidFill>
                  <a:srgbClr val="FF0000"/>
                </a:solidFill>
              </a:rPr>
              <a:t>any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/>
              <a:t>musical instrument?</a:t>
            </a:r>
          </a:p>
        </p:txBody>
      </p:sp>
    </p:spTree>
    <p:extLst>
      <p:ext uri="{BB962C8B-B14F-4D97-AF65-F5344CB8AC3E}">
        <p14:creationId xmlns:p14="http://schemas.microsoft.com/office/powerpoint/2010/main" val="3221641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1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27" grpId="0" animBg="1"/>
      <p:bldP spid="39" grpId="0" animBg="1"/>
      <p:bldP spid="42" grpId="0" animBg="1"/>
      <p:bldP spid="43" grpId="0" animBg="1"/>
      <p:bldP spid="48" grpId="0" animBg="1"/>
      <p:bldP spid="49" grpId="0" animBg="1"/>
      <p:bldP spid="50" grpId="0" animBg="1"/>
      <p:bldP spid="51" grpId="0" animBg="1"/>
      <p:bldP spid="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b="1" u="sng" dirty="0" err="1" smtClean="0"/>
              <a:t>Complete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/>
              <a:t>C</a:t>
            </a:r>
            <a:r>
              <a:rPr lang="cs-CZ" b="1" u="sng" dirty="0" err="1" smtClean="0"/>
              <a:t>rossword</a:t>
            </a:r>
            <a:endParaRPr lang="cs-CZ" b="1" u="sng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3225089"/>
              </p:ext>
            </p:extLst>
          </p:nvPr>
        </p:nvGraphicFramePr>
        <p:xfrm>
          <a:off x="899592" y="908720"/>
          <a:ext cx="6912763" cy="223225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628433"/>
                <a:gridCol w="628433"/>
                <a:gridCol w="628433"/>
                <a:gridCol w="628433"/>
                <a:gridCol w="628433"/>
                <a:gridCol w="628433"/>
                <a:gridCol w="628433"/>
                <a:gridCol w="628433"/>
                <a:gridCol w="628433"/>
                <a:gridCol w="628433"/>
                <a:gridCol w="628433"/>
              </a:tblGrid>
              <a:tr h="44645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54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lgDashDot"/>
                      <a:round/>
                      <a:headEnd type="none" w="med" len="med"/>
                      <a:tailEnd type="none" w="med" len="med"/>
                    </a:lnR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lg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lg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lgDashDot"/>
                      <a:round/>
                      <a:headEnd type="none" w="med" len="med"/>
                      <a:tailEnd type="none" w="med" len="med"/>
                    </a:lnT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lgDashDot"/>
                      <a:round/>
                      <a:headEnd type="none" w="med" len="med"/>
                      <a:tailEnd type="none" w="med" len="med"/>
                    </a:lnL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6699"/>
                    </a:solidFill>
                  </a:tcPr>
                </a:tc>
              </a:tr>
              <a:tr h="44645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C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66C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66C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66C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lgDashDot"/>
                      <a:round/>
                      <a:headEnd type="none" w="med" len="med"/>
                      <a:tailEnd type="none" w="med" len="med"/>
                    </a:lnR>
                    <a:solidFill>
                      <a:srgbClr val="FF66C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lg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lgDashDot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lgDashDot"/>
                      <a:round/>
                      <a:headEnd type="none" w="med" len="med"/>
                      <a:tailEnd type="none" w="med" len="med"/>
                    </a:lnL>
                    <a:solidFill>
                      <a:srgbClr val="FF66C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66C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66C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66C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rgbClr val="FF66CC">
                        <a:alpha val="20000"/>
                      </a:srgbClr>
                    </a:solidFill>
                  </a:tcPr>
                </a:tc>
              </a:tr>
              <a:tr h="44645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lgDashDot"/>
                      <a:round/>
                      <a:headEnd type="none" w="med" len="med"/>
                      <a:tailEnd type="none" w="med" len="med"/>
                    </a:lnR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lg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lgDash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lgDashDot"/>
                      <a:round/>
                      <a:headEnd type="none" w="med" len="med"/>
                      <a:tailEnd type="none" w="med" len="med"/>
                    </a:lnL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44645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rgbClr val="FF66C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  <a:solidFill>
                      <a:srgbClr val="FF66C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66C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66C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lgDashDot"/>
                      <a:round/>
                      <a:headEnd type="none" w="med" len="med"/>
                      <a:tailEnd type="none" w="med" len="med"/>
                    </a:lnR>
                    <a:solidFill>
                      <a:srgbClr val="FF66C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lg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lgDashDot"/>
                      <a:round/>
                      <a:headEnd type="none" w="med" len="med"/>
                      <a:tailEnd type="none" w="med" len="med"/>
                    </a:lnR>
                    <a:solidFill>
                      <a:srgbClr val="FFC00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lgDashDot"/>
                      <a:round/>
                      <a:headEnd type="none" w="med" len="med"/>
                      <a:tailEnd type="none" w="med" len="med"/>
                    </a:lnL>
                    <a:solidFill>
                      <a:srgbClr val="FF66C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66C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rgbClr val="FF66C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66C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66CC">
                        <a:alpha val="20000"/>
                      </a:srgbClr>
                    </a:solidFill>
                  </a:tcPr>
                </a:tc>
              </a:tr>
              <a:tr h="44645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lgDashDot"/>
                      <a:round/>
                      <a:headEnd type="none" w="med" len="med"/>
                      <a:tailEnd type="none" w="med" len="med"/>
                    </a:lnR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lgDash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lgDashDot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lgDashDot"/>
                      <a:round/>
                      <a:headEnd type="none" w="med" len="med"/>
                      <a:tailEnd type="none" w="med" len="med"/>
                    </a:lnL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66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8769927" y="4599709"/>
          <a:ext cx="208280" cy="365760"/>
        </p:xfrm>
        <a:graphic>
          <a:graphicData uri="http://schemas.openxmlformats.org/drawingml/2006/table">
            <a:tbl>
              <a:tblPr/>
              <a:tblGrid>
                <a:gridCol w="208280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7" name="Zaoblený obdélník 6"/>
          <p:cNvSpPr/>
          <p:nvPr/>
        </p:nvSpPr>
        <p:spPr>
          <a:xfrm>
            <a:off x="1115616" y="3356992"/>
            <a:ext cx="7344816" cy="50405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6699"/>
                </a:solidFill>
              </a:rPr>
              <a:t>A person </a:t>
            </a:r>
            <a:r>
              <a:rPr lang="cs-CZ" sz="3200" b="1" dirty="0" err="1" smtClean="0">
                <a:solidFill>
                  <a:srgbClr val="FF6699"/>
                </a:solidFill>
              </a:rPr>
              <a:t>who</a:t>
            </a:r>
            <a:r>
              <a:rPr lang="cs-CZ" sz="3200" b="1" dirty="0" smtClean="0">
                <a:solidFill>
                  <a:srgbClr val="FF6699"/>
                </a:solidFill>
              </a:rPr>
              <a:t> </a:t>
            </a:r>
            <a:r>
              <a:rPr lang="cs-CZ" sz="3200" b="1" dirty="0" err="1" smtClean="0">
                <a:solidFill>
                  <a:srgbClr val="FF6699"/>
                </a:solidFill>
              </a:rPr>
              <a:t>writes</a:t>
            </a:r>
            <a:r>
              <a:rPr lang="cs-CZ" sz="3200" b="1" dirty="0" smtClean="0">
                <a:solidFill>
                  <a:srgbClr val="FF6699"/>
                </a:solidFill>
              </a:rPr>
              <a:t> music.</a:t>
            </a:r>
            <a:endParaRPr lang="cs-CZ" sz="3200" b="1" dirty="0">
              <a:solidFill>
                <a:srgbClr val="FF6699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115616" y="4086289"/>
            <a:ext cx="7344816" cy="50405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6699"/>
                </a:solidFill>
              </a:rPr>
              <a:t>A person </a:t>
            </a:r>
            <a:r>
              <a:rPr lang="cs-CZ" sz="3200" b="1" dirty="0" err="1" smtClean="0">
                <a:solidFill>
                  <a:srgbClr val="FF6699"/>
                </a:solidFill>
              </a:rPr>
              <a:t>who</a:t>
            </a:r>
            <a:r>
              <a:rPr lang="cs-CZ" sz="3200" b="1" dirty="0" smtClean="0">
                <a:solidFill>
                  <a:srgbClr val="FF6699"/>
                </a:solidFill>
              </a:rPr>
              <a:t> </a:t>
            </a:r>
            <a:r>
              <a:rPr lang="cs-CZ" sz="3200" b="1" dirty="0" err="1" smtClean="0">
                <a:solidFill>
                  <a:srgbClr val="FF6699"/>
                </a:solidFill>
              </a:rPr>
              <a:t>manages</a:t>
            </a:r>
            <a:r>
              <a:rPr lang="cs-CZ" sz="3200" b="1" dirty="0" smtClean="0">
                <a:solidFill>
                  <a:srgbClr val="FF6699"/>
                </a:solidFill>
              </a:rPr>
              <a:t> </a:t>
            </a:r>
            <a:r>
              <a:rPr lang="cs-CZ" sz="3200" b="1" dirty="0" err="1" smtClean="0">
                <a:solidFill>
                  <a:srgbClr val="FF6699"/>
                </a:solidFill>
              </a:rPr>
              <a:t>the</a:t>
            </a:r>
            <a:r>
              <a:rPr lang="cs-CZ" sz="3200" b="1" dirty="0" smtClean="0">
                <a:solidFill>
                  <a:srgbClr val="FF6699"/>
                </a:solidFill>
              </a:rPr>
              <a:t> </a:t>
            </a:r>
            <a:r>
              <a:rPr lang="cs-CZ" sz="3200" b="1" dirty="0" err="1" smtClean="0">
                <a:solidFill>
                  <a:srgbClr val="FF6699"/>
                </a:solidFill>
              </a:rPr>
              <a:t>orchestra</a:t>
            </a:r>
            <a:r>
              <a:rPr lang="cs-CZ" sz="3200" b="1" dirty="0" smtClean="0">
                <a:solidFill>
                  <a:srgbClr val="FF6699"/>
                </a:solidFill>
              </a:rPr>
              <a:t>.</a:t>
            </a:r>
            <a:endParaRPr lang="cs-CZ" sz="3200" b="1" dirty="0">
              <a:solidFill>
                <a:srgbClr val="FF6699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115616" y="4822603"/>
            <a:ext cx="7344816" cy="50405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6699"/>
                </a:solidFill>
              </a:rPr>
              <a:t>To </a:t>
            </a:r>
            <a:r>
              <a:rPr lang="cs-CZ" sz="2800" b="1" dirty="0" err="1" smtClean="0">
                <a:solidFill>
                  <a:srgbClr val="FF6699"/>
                </a:solidFill>
              </a:rPr>
              <a:t>get</a:t>
            </a:r>
            <a:r>
              <a:rPr lang="cs-CZ" sz="2800" b="1" dirty="0" smtClean="0">
                <a:solidFill>
                  <a:srgbClr val="FF6699"/>
                </a:solidFill>
              </a:rPr>
              <a:t> </a:t>
            </a:r>
            <a:r>
              <a:rPr lang="cs-CZ" sz="2800" b="1" dirty="0" err="1" smtClean="0">
                <a:solidFill>
                  <a:srgbClr val="FF6699"/>
                </a:solidFill>
              </a:rPr>
              <a:t>the</a:t>
            </a:r>
            <a:r>
              <a:rPr lang="cs-CZ" sz="2800" b="1" dirty="0" smtClean="0">
                <a:solidFill>
                  <a:srgbClr val="FF6699"/>
                </a:solidFill>
              </a:rPr>
              <a:t> album/single </a:t>
            </a:r>
            <a:r>
              <a:rPr lang="cs-CZ" sz="2800" b="1" dirty="0" err="1" smtClean="0">
                <a:solidFill>
                  <a:srgbClr val="FF6699"/>
                </a:solidFill>
              </a:rPr>
              <a:t>out</a:t>
            </a:r>
            <a:r>
              <a:rPr lang="cs-CZ" sz="2800" b="1" dirty="0" smtClean="0">
                <a:solidFill>
                  <a:srgbClr val="FF6699"/>
                </a:solidFill>
              </a:rPr>
              <a:t> </a:t>
            </a:r>
            <a:r>
              <a:rPr lang="cs-CZ" sz="2800" b="1" dirty="0" err="1" smtClean="0">
                <a:solidFill>
                  <a:srgbClr val="FF6699"/>
                </a:solidFill>
              </a:rPr>
              <a:t>for</a:t>
            </a:r>
            <a:r>
              <a:rPr lang="cs-CZ" sz="2800" b="1" dirty="0" smtClean="0">
                <a:solidFill>
                  <a:srgbClr val="FF6699"/>
                </a:solidFill>
              </a:rPr>
              <a:t> </a:t>
            </a:r>
            <a:r>
              <a:rPr lang="cs-CZ" sz="2800" b="1" dirty="0" err="1" smtClean="0">
                <a:solidFill>
                  <a:srgbClr val="FF6699"/>
                </a:solidFill>
              </a:rPr>
              <a:t>the</a:t>
            </a:r>
            <a:r>
              <a:rPr lang="cs-CZ" sz="2800" b="1" dirty="0" smtClean="0">
                <a:solidFill>
                  <a:srgbClr val="FF6699"/>
                </a:solidFill>
              </a:rPr>
              <a:t> </a:t>
            </a:r>
            <a:r>
              <a:rPr lang="cs-CZ" sz="2800" b="1" dirty="0" err="1" smtClean="0">
                <a:solidFill>
                  <a:srgbClr val="FF6699"/>
                </a:solidFill>
              </a:rPr>
              <a:t>first</a:t>
            </a:r>
            <a:r>
              <a:rPr lang="cs-CZ" sz="2800" b="1" dirty="0" smtClean="0">
                <a:solidFill>
                  <a:srgbClr val="FF6699"/>
                </a:solidFill>
              </a:rPr>
              <a:t> </a:t>
            </a:r>
            <a:r>
              <a:rPr lang="cs-CZ" sz="2800" b="1" dirty="0" err="1" smtClean="0">
                <a:solidFill>
                  <a:srgbClr val="FF6699"/>
                </a:solidFill>
              </a:rPr>
              <a:t>time</a:t>
            </a:r>
            <a:r>
              <a:rPr lang="cs-CZ" sz="2800" b="1" dirty="0" smtClean="0">
                <a:solidFill>
                  <a:srgbClr val="FF6699"/>
                </a:solidFill>
              </a:rPr>
              <a:t>.</a:t>
            </a:r>
            <a:endParaRPr lang="cs-CZ" sz="2800" b="1" dirty="0">
              <a:solidFill>
                <a:srgbClr val="FF6699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157777" y="5589360"/>
            <a:ext cx="7344816" cy="50405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6699"/>
                </a:solidFill>
              </a:rPr>
              <a:t>The</a:t>
            </a:r>
            <a:r>
              <a:rPr lang="cs-CZ" sz="3200" b="1" dirty="0" smtClean="0">
                <a:solidFill>
                  <a:srgbClr val="FF6699"/>
                </a:solidFill>
              </a:rPr>
              <a:t> text </a:t>
            </a:r>
            <a:r>
              <a:rPr lang="cs-CZ" sz="3200" b="1" dirty="0" err="1" smtClean="0">
                <a:solidFill>
                  <a:srgbClr val="FF6699"/>
                </a:solidFill>
              </a:rPr>
              <a:t>of</a:t>
            </a:r>
            <a:r>
              <a:rPr lang="cs-CZ" sz="3200" b="1" dirty="0" smtClean="0">
                <a:solidFill>
                  <a:srgbClr val="FF6699"/>
                </a:solidFill>
              </a:rPr>
              <a:t> a song.</a:t>
            </a:r>
            <a:endParaRPr lang="cs-CZ" sz="3200" b="1" dirty="0">
              <a:solidFill>
                <a:srgbClr val="FF6699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157777" y="6353944"/>
            <a:ext cx="7344816" cy="50405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6699"/>
                </a:solidFill>
              </a:rPr>
              <a:t>The</a:t>
            </a:r>
            <a:r>
              <a:rPr lang="cs-CZ" sz="2800" b="1" dirty="0" smtClean="0">
                <a:solidFill>
                  <a:srgbClr val="FF6699"/>
                </a:solidFill>
              </a:rPr>
              <a:t> </a:t>
            </a:r>
            <a:r>
              <a:rPr lang="cs-CZ" sz="2800" b="1" dirty="0" err="1" smtClean="0">
                <a:solidFill>
                  <a:srgbClr val="FF6699"/>
                </a:solidFill>
              </a:rPr>
              <a:t>process</a:t>
            </a:r>
            <a:r>
              <a:rPr lang="cs-CZ" sz="2800" b="1" dirty="0" smtClean="0">
                <a:solidFill>
                  <a:srgbClr val="FF6699"/>
                </a:solidFill>
              </a:rPr>
              <a:t> </a:t>
            </a:r>
            <a:r>
              <a:rPr lang="cs-CZ" sz="2800" b="1" dirty="0" err="1" smtClean="0">
                <a:solidFill>
                  <a:srgbClr val="FF6699"/>
                </a:solidFill>
              </a:rPr>
              <a:t>when</a:t>
            </a:r>
            <a:r>
              <a:rPr lang="cs-CZ" sz="2800" b="1" dirty="0" smtClean="0">
                <a:solidFill>
                  <a:srgbClr val="FF6699"/>
                </a:solidFill>
              </a:rPr>
              <a:t> </a:t>
            </a:r>
            <a:r>
              <a:rPr lang="cs-CZ" sz="2800" b="1" dirty="0" err="1" smtClean="0">
                <a:solidFill>
                  <a:srgbClr val="FF6699"/>
                </a:solidFill>
              </a:rPr>
              <a:t>you</a:t>
            </a:r>
            <a:r>
              <a:rPr lang="cs-CZ" sz="2800" b="1" dirty="0" smtClean="0">
                <a:solidFill>
                  <a:srgbClr val="FF6699"/>
                </a:solidFill>
              </a:rPr>
              <a:t> </a:t>
            </a:r>
            <a:r>
              <a:rPr lang="cs-CZ" sz="2800" b="1" dirty="0" err="1" smtClean="0">
                <a:solidFill>
                  <a:srgbClr val="FF6699"/>
                </a:solidFill>
              </a:rPr>
              <a:t>get</a:t>
            </a:r>
            <a:r>
              <a:rPr lang="cs-CZ" sz="2800" b="1" dirty="0" smtClean="0">
                <a:solidFill>
                  <a:srgbClr val="FF6699"/>
                </a:solidFill>
              </a:rPr>
              <a:t> a song on </a:t>
            </a:r>
            <a:r>
              <a:rPr lang="cs-CZ" sz="2800" b="1" dirty="0" err="1" smtClean="0">
                <a:solidFill>
                  <a:srgbClr val="FF6699"/>
                </a:solidFill>
              </a:rPr>
              <a:t>the</a:t>
            </a:r>
            <a:r>
              <a:rPr lang="cs-CZ" sz="2800" b="1" dirty="0" smtClean="0">
                <a:solidFill>
                  <a:srgbClr val="FF6699"/>
                </a:solidFill>
              </a:rPr>
              <a:t> album.</a:t>
            </a:r>
            <a:endParaRPr lang="cs-CZ" sz="2800" b="1" dirty="0">
              <a:solidFill>
                <a:srgbClr val="FF6699"/>
              </a:solidFill>
            </a:endParaRPr>
          </a:p>
        </p:txBody>
      </p:sp>
      <p:sp>
        <p:nvSpPr>
          <p:cNvPr id="12" name="7cípá hvězda 11"/>
          <p:cNvSpPr/>
          <p:nvPr/>
        </p:nvSpPr>
        <p:spPr>
          <a:xfrm>
            <a:off x="179512" y="3356992"/>
            <a:ext cx="648072" cy="504056"/>
          </a:xfrm>
          <a:prstGeom prst="star7">
            <a:avLst/>
          </a:prstGeom>
          <a:solidFill>
            <a:srgbClr val="FF66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1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3" name="7cípá hvězda 12"/>
          <p:cNvSpPr/>
          <p:nvPr/>
        </p:nvSpPr>
        <p:spPr>
          <a:xfrm>
            <a:off x="179512" y="4093127"/>
            <a:ext cx="648072" cy="504056"/>
          </a:xfrm>
          <a:prstGeom prst="star7">
            <a:avLst/>
          </a:prstGeom>
          <a:solidFill>
            <a:srgbClr val="FF66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2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4" name="7cípá hvězda 13"/>
          <p:cNvSpPr/>
          <p:nvPr/>
        </p:nvSpPr>
        <p:spPr>
          <a:xfrm>
            <a:off x="179512" y="4822603"/>
            <a:ext cx="648072" cy="504056"/>
          </a:xfrm>
          <a:prstGeom prst="star7">
            <a:avLst/>
          </a:prstGeom>
          <a:solidFill>
            <a:srgbClr val="FF66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3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5" name="7cípá hvězda 14"/>
          <p:cNvSpPr/>
          <p:nvPr/>
        </p:nvSpPr>
        <p:spPr>
          <a:xfrm>
            <a:off x="179512" y="5589360"/>
            <a:ext cx="648072" cy="504056"/>
          </a:xfrm>
          <a:prstGeom prst="star7">
            <a:avLst/>
          </a:prstGeom>
          <a:solidFill>
            <a:srgbClr val="FF66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4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6" name="7cípá hvězda 15"/>
          <p:cNvSpPr/>
          <p:nvPr/>
        </p:nvSpPr>
        <p:spPr>
          <a:xfrm>
            <a:off x="179512" y="6293296"/>
            <a:ext cx="648072" cy="504056"/>
          </a:xfrm>
          <a:prstGeom prst="star7">
            <a:avLst/>
          </a:prstGeom>
          <a:solidFill>
            <a:srgbClr val="FF66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5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771800" y="908720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C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370726" y="911246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O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018798" y="899917"/>
            <a:ext cx="648072" cy="43204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M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620905" y="899917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P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268977" y="899917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O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905395" y="899917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S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553467" y="899917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E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167112" y="899917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R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547664" y="1343294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C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123728" y="1343294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2750631" y="1343294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3370726" y="1343294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3987044" y="1343294"/>
            <a:ext cx="648072" cy="43204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4620905" y="1343294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C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257323" y="1343294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5918359" y="1353428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O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566431" y="1353428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899592" y="1829000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R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1524294" y="1829000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2172366" y="1829000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L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2771800" y="1829000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3374442" y="1829000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3987400" y="1829000"/>
            <a:ext cx="648072" cy="43204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4620905" y="1785476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2125510" y="2261048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L</a:t>
            </a:r>
          </a:p>
        </p:txBody>
      </p:sp>
      <p:sp>
        <p:nvSpPr>
          <p:cNvPr id="42" name="Obdélník 41"/>
          <p:cNvSpPr/>
          <p:nvPr/>
        </p:nvSpPr>
        <p:spPr>
          <a:xfrm>
            <a:off x="2773582" y="2261048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Y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3374442" y="2261048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R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4000898" y="2261048"/>
            <a:ext cx="648072" cy="43204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45" name="Obdélník 44"/>
          <p:cNvSpPr/>
          <p:nvPr/>
        </p:nvSpPr>
        <p:spPr>
          <a:xfrm>
            <a:off x="4648970" y="2244302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46" name="Obdélník 45"/>
          <p:cNvSpPr/>
          <p:nvPr/>
        </p:nvSpPr>
        <p:spPr>
          <a:xfrm>
            <a:off x="5293060" y="2258156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2773582" y="2712131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48" name="Obdélník 47"/>
          <p:cNvSpPr/>
          <p:nvPr/>
        </p:nvSpPr>
        <p:spPr>
          <a:xfrm>
            <a:off x="3412316" y="2716977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E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4000898" y="2716977"/>
            <a:ext cx="648072" cy="43204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C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4635472" y="2690204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O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5270287" y="2716977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R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5896476" y="2690204"/>
            <a:ext cx="648072" cy="432048"/>
          </a:xfrm>
          <a:prstGeom prst="rect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D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3" name="Čtyřiadvaceticípá hvězda 52"/>
          <p:cNvSpPr/>
          <p:nvPr/>
        </p:nvSpPr>
        <p:spPr>
          <a:xfrm>
            <a:off x="65165" y="0"/>
            <a:ext cx="9073008" cy="6912768"/>
          </a:xfrm>
          <a:prstGeom prst="star24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C000"/>
                </a:solidFill>
              </a:rPr>
              <a:t>MUSIC</a:t>
            </a:r>
            <a:endParaRPr lang="cs-CZ" sz="96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3516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4" fill="hold">
                      <p:stCondLst>
                        <p:cond delay="indefinite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8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9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>
            <a:normAutofit/>
          </a:bodyPr>
          <a:lstStyle/>
          <a:p>
            <a:r>
              <a:rPr lang="cs-CZ" sz="6600" b="1" u="sng" dirty="0" err="1" smtClean="0">
                <a:solidFill>
                  <a:srgbClr val="0070C0"/>
                </a:solidFill>
              </a:rPr>
              <a:t>Literature</a:t>
            </a:r>
            <a:r>
              <a:rPr lang="cs-CZ" sz="6600" b="1" u="sng" dirty="0" smtClean="0">
                <a:solidFill>
                  <a:srgbClr val="0070C0"/>
                </a:solidFill>
              </a:rPr>
              <a:t> </a:t>
            </a:r>
            <a:endParaRPr lang="cs-CZ" sz="6600" b="1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46265"/>
            <a:ext cx="8229600" cy="542025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richterova\AppData\Local\Microsoft\Windows\Temporary Internet Files\Content.IE5\ODETEJ0Z\MC9004123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25" y="0"/>
            <a:ext cx="1858973" cy="1246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richterova\AppData\Local\Microsoft\Windows\Temporary Internet Files\Content.IE5\A87V3WKD\MC9004077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3573" y="-23517"/>
            <a:ext cx="1186111" cy="1583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aoblený obdélník 8"/>
          <p:cNvSpPr/>
          <p:nvPr/>
        </p:nvSpPr>
        <p:spPr>
          <a:xfrm>
            <a:off x="407190" y="1237011"/>
            <a:ext cx="3384376" cy="6452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BELETRIE</a:t>
            </a:r>
            <a:endParaRPr lang="cs-CZ" sz="32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407190" y="2060848"/>
            <a:ext cx="3384376" cy="6452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NAUČNÁ LITERATURA</a:t>
            </a:r>
            <a:endParaRPr lang="cs-CZ" sz="24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490610" y="2872533"/>
            <a:ext cx="3384376" cy="6452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POVÍDKA</a:t>
            </a:r>
            <a:endParaRPr lang="cs-CZ" sz="32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467837" y="3717032"/>
            <a:ext cx="3384376" cy="6452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DETEKTIVKA</a:t>
            </a:r>
            <a:endParaRPr lang="cs-CZ" sz="32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499529" y="4581128"/>
            <a:ext cx="3384376" cy="6452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ROMÁN</a:t>
            </a:r>
            <a:endParaRPr lang="cs-CZ" sz="32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499529" y="5380810"/>
            <a:ext cx="3384376" cy="645235"/>
          </a:xfrm>
          <a:prstGeom prst="roundRect">
            <a:avLst/>
          </a:prstGeom>
          <a:solidFill>
            <a:srgbClr val="FFC00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BÁSEŇ</a:t>
            </a:r>
            <a:endParaRPr lang="cs-CZ" sz="32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499529" y="6212765"/>
            <a:ext cx="3384376" cy="6452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POEZIE</a:t>
            </a:r>
            <a:endParaRPr lang="cs-CZ" sz="32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5241667" y="1246265"/>
            <a:ext cx="3384376" cy="6452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FICTION</a:t>
            </a:r>
            <a:endParaRPr lang="cs-CZ" sz="32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5241667" y="2060848"/>
            <a:ext cx="3384376" cy="6452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NON-FICTION</a:t>
            </a:r>
            <a:endParaRPr lang="cs-CZ" sz="32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5255941" y="2872532"/>
            <a:ext cx="3384376" cy="6452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SHORT STORY</a:t>
            </a:r>
            <a:endParaRPr lang="cs-CZ" sz="3200" b="1" dirty="0"/>
          </a:p>
        </p:txBody>
      </p:sp>
      <p:sp>
        <p:nvSpPr>
          <p:cNvPr id="21" name="Zaoblený obdélník 20"/>
          <p:cNvSpPr/>
          <p:nvPr/>
        </p:nvSpPr>
        <p:spPr>
          <a:xfrm>
            <a:off x="5255941" y="3717032"/>
            <a:ext cx="3384376" cy="6452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CRIME STORY</a:t>
            </a:r>
            <a:endParaRPr lang="cs-CZ" sz="3200" b="1" dirty="0"/>
          </a:p>
        </p:txBody>
      </p:sp>
      <p:sp>
        <p:nvSpPr>
          <p:cNvPr id="22" name="Zaoblený obdélník 21"/>
          <p:cNvSpPr/>
          <p:nvPr/>
        </p:nvSpPr>
        <p:spPr>
          <a:xfrm>
            <a:off x="5241667" y="4581127"/>
            <a:ext cx="3384376" cy="6452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NOVEL</a:t>
            </a:r>
            <a:endParaRPr lang="cs-CZ" sz="3200" b="1" dirty="0"/>
          </a:p>
        </p:txBody>
      </p:sp>
      <p:sp>
        <p:nvSpPr>
          <p:cNvPr id="23" name="Zaoblený obdélník 22"/>
          <p:cNvSpPr/>
          <p:nvPr/>
        </p:nvSpPr>
        <p:spPr>
          <a:xfrm>
            <a:off x="5217112" y="5380810"/>
            <a:ext cx="3384376" cy="645235"/>
          </a:xfrm>
          <a:prstGeom prst="roundRect">
            <a:avLst/>
          </a:prstGeom>
          <a:solidFill>
            <a:srgbClr val="FFC00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POEM</a:t>
            </a:r>
            <a:endParaRPr lang="cs-CZ" sz="3200" b="1" dirty="0"/>
          </a:p>
        </p:txBody>
      </p:sp>
      <p:sp>
        <p:nvSpPr>
          <p:cNvPr id="24" name="Zaoblený obdélník 23"/>
          <p:cNvSpPr/>
          <p:nvPr/>
        </p:nvSpPr>
        <p:spPr>
          <a:xfrm>
            <a:off x="5222314" y="6152701"/>
            <a:ext cx="3384376" cy="6452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POETRY</a:t>
            </a:r>
            <a:endParaRPr lang="cs-CZ" sz="3200" b="1" dirty="0"/>
          </a:p>
        </p:txBody>
      </p:sp>
      <p:sp>
        <p:nvSpPr>
          <p:cNvPr id="10" name="Je rovno 9"/>
          <p:cNvSpPr/>
          <p:nvPr/>
        </p:nvSpPr>
        <p:spPr>
          <a:xfrm>
            <a:off x="4067944" y="1318272"/>
            <a:ext cx="720080" cy="501220"/>
          </a:xfrm>
          <a:prstGeom prst="mathEqua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Je rovno 25"/>
          <p:cNvSpPr/>
          <p:nvPr/>
        </p:nvSpPr>
        <p:spPr>
          <a:xfrm>
            <a:off x="4067944" y="2204863"/>
            <a:ext cx="720080" cy="501220"/>
          </a:xfrm>
          <a:prstGeom prst="mathEqua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Je rovno 26"/>
          <p:cNvSpPr/>
          <p:nvPr/>
        </p:nvSpPr>
        <p:spPr>
          <a:xfrm>
            <a:off x="4098388" y="2944540"/>
            <a:ext cx="720080" cy="501220"/>
          </a:xfrm>
          <a:prstGeom prst="mathEqua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Je rovno 27"/>
          <p:cNvSpPr/>
          <p:nvPr/>
        </p:nvSpPr>
        <p:spPr>
          <a:xfrm>
            <a:off x="4211960" y="3789039"/>
            <a:ext cx="720080" cy="501220"/>
          </a:xfrm>
          <a:prstGeom prst="mathEqua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Je rovno 28"/>
          <p:cNvSpPr/>
          <p:nvPr/>
        </p:nvSpPr>
        <p:spPr>
          <a:xfrm>
            <a:off x="4211960" y="4581128"/>
            <a:ext cx="720080" cy="501220"/>
          </a:xfrm>
          <a:prstGeom prst="mathEqua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Je rovno 29"/>
          <p:cNvSpPr/>
          <p:nvPr/>
        </p:nvSpPr>
        <p:spPr>
          <a:xfrm>
            <a:off x="4247875" y="5452817"/>
            <a:ext cx="720080" cy="501220"/>
          </a:xfrm>
          <a:prstGeom prst="mathEqua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Je rovno 30"/>
          <p:cNvSpPr/>
          <p:nvPr/>
        </p:nvSpPr>
        <p:spPr>
          <a:xfrm>
            <a:off x="4247875" y="6212765"/>
            <a:ext cx="720080" cy="501220"/>
          </a:xfrm>
          <a:prstGeom prst="mathEqua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5255941" y="4581128"/>
            <a:ext cx="3384376" cy="6452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err="1" smtClean="0"/>
              <a:t>What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is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called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the</a:t>
            </a:r>
            <a:r>
              <a:rPr lang="cs-CZ" sz="1600" b="1" dirty="0" smtClean="0"/>
              <a:t> person </a:t>
            </a:r>
            <a:r>
              <a:rPr lang="cs-CZ" sz="1600" b="1" dirty="0" err="1" smtClean="0"/>
              <a:t>writing</a:t>
            </a:r>
            <a:r>
              <a:rPr lang="cs-CZ" sz="1600" b="1" dirty="0" smtClean="0"/>
              <a:t> novel?</a:t>
            </a:r>
            <a:endParaRPr lang="cs-CZ" sz="1600" b="1" dirty="0"/>
          </a:p>
        </p:txBody>
      </p:sp>
      <p:sp>
        <p:nvSpPr>
          <p:cNvPr id="33" name="Zaoblený obdélník 32"/>
          <p:cNvSpPr/>
          <p:nvPr/>
        </p:nvSpPr>
        <p:spPr>
          <a:xfrm>
            <a:off x="5255941" y="6140757"/>
            <a:ext cx="3384376" cy="6452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err="1" smtClean="0"/>
              <a:t>What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is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called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the</a:t>
            </a:r>
            <a:r>
              <a:rPr lang="cs-CZ" sz="1600" b="1" dirty="0" smtClean="0"/>
              <a:t> person </a:t>
            </a:r>
            <a:r>
              <a:rPr lang="cs-CZ" sz="1600" b="1" dirty="0" err="1" smtClean="0"/>
              <a:t>writing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poetry</a:t>
            </a:r>
            <a:r>
              <a:rPr lang="cs-CZ" sz="1600" b="1" dirty="0" smtClean="0"/>
              <a:t>? </a:t>
            </a:r>
            <a:endParaRPr lang="cs-CZ" sz="1600" b="1" dirty="0"/>
          </a:p>
        </p:txBody>
      </p:sp>
      <p:sp>
        <p:nvSpPr>
          <p:cNvPr id="11" name="Svislý svitek 10"/>
          <p:cNvSpPr/>
          <p:nvPr/>
        </p:nvSpPr>
        <p:spPr>
          <a:xfrm>
            <a:off x="982371" y="696135"/>
            <a:ext cx="6762019" cy="5384645"/>
          </a:xfrm>
          <a:prstGeom prst="verticalScroll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u="sng" dirty="0" err="1" smtClean="0">
                <a:solidFill>
                  <a:schemeClr val="tx1"/>
                </a:solidFill>
              </a:rPr>
              <a:t>Guess</a:t>
            </a:r>
            <a:r>
              <a:rPr lang="cs-CZ" b="1" u="sng" dirty="0" smtClean="0">
                <a:solidFill>
                  <a:schemeClr val="tx1"/>
                </a:solidFill>
              </a:rPr>
              <a:t> </a:t>
            </a:r>
            <a:r>
              <a:rPr lang="cs-CZ" b="1" u="sng" dirty="0" err="1" smtClean="0">
                <a:solidFill>
                  <a:schemeClr val="tx1"/>
                </a:solidFill>
              </a:rPr>
              <a:t>the</a:t>
            </a:r>
            <a:r>
              <a:rPr lang="cs-CZ" b="1" u="sng" dirty="0" smtClean="0">
                <a:solidFill>
                  <a:schemeClr val="tx1"/>
                </a:solidFill>
              </a:rPr>
              <a:t> </a:t>
            </a:r>
            <a:r>
              <a:rPr lang="cs-CZ" b="1" u="sng" dirty="0" err="1" smtClean="0">
                <a:solidFill>
                  <a:schemeClr val="tx1"/>
                </a:solidFill>
              </a:rPr>
              <a:t>genre</a:t>
            </a:r>
            <a:r>
              <a:rPr lang="cs-CZ" b="1" u="sng" dirty="0" smtClean="0">
                <a:solidFill>
                  <a:schemeClr val="tx1"/>
                </a:solidFill>
              </a:rPr>
              <a:t>:</a:t>
            </a:r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just"/>
            <a:r>
              <a:rPr lang="cs-CZ" sz="2800" b="1" dirty="0" err="1" smtClean="0">
                <a:solidFill>
                  <a:schemeClr val="tx1"/>
                </a:solidFill>
              </a:rPr>
              <a:t>This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is</a:t>
            </a:r>
            <a:r>
              <a:rPr lang="cs-CZ" sz="2800" b="1" dirty="0" smtClean="0">
                <a:solidFill>
                  <a:schemeClr val="tx1"/>
                </a:solidFill>
              </a:rPr>
              <a:t> a </a:t>
            </a:r>
            <a:r>
              <a:rPr lang="cs-CZ" sz="2800" b="1" dirty="0" err="1" smtClean="0">
                <a:solidFill>
                  <a:schemeClr val="tx1"/>
                </a:solidFill>
              </a:rPr>
              <a:t>special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genre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of</a:t>
            </a:r>
            <a:r>
              <a:rPr lang="cs-CZ" sz="2800" b="1" dirty="0" smtClean="0">
                <a:solidFill>
                  <a:schemeClr val="tx1"/>
                </a:solidFill>
              </a:rPr>
              <a:t> fiction. </a:t>
            </a:r>
            <a:r>
              <a:rPr lang="cs-CZ" sz="2800" b="1" dirty="0" err="1" smtClean="0">
                <a:solidFill>
                  <a:schemeClr val="tx1"/>
                </a:solidFill>
              </a:rPr>
              <a:t>This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piece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of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writing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is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devoted</a:t>
            </a:r>
            <a:r>
              <a:rPr lang="cs-CZ" sz="2800" b="1" dirty="0" smtClean="0">
                <a:solidFill>
                  <a:schemeClr val="tx1"/>
                </a:solidFill>
              </a:rPr>
              <a:t> to </a:t>
            </a:r>
            <a:r>
              <a:rPr lang="cs-CZ" sz="2800" b="1" dirty="0" err="1" smtClean="0">
                <a:solidFill>
                  <a:schemeClr val="tx1"/>
                </a:solidFill>
              </a:rPr>
              <a:t>children</a:t>
            </a:r>
            <a:r>
              <a:rPr lang="cs-CZ" sz="2800" b="1" dirty="0" smtClean="0">
                <a:solidFill>
                  <a:schemeClr val="tx1"/>
                </a:solidFill>
              </a:rPr>
              <a:t>. </a:t>
            </a:r>
            <a:r>
              <a:rPr lang="cs-CZ" sz="2800" b="1" dirty="0" err="1" smtClean="0">
                <a:solidFill>
                  <a:schemeClr val="tx1"/>
                </a:solidFill>
              </a:rPr>
              <a:t>There</a:t>
            </a:r>
            <a:r>
              <a:rPr lang="cs-CZ" sz="2800" b="1" dirty="0" smtClean="0">
                <a:solidFill>
                  <a:schemeClr val="tx1"/>
                </a:solidFill>
              </a:rPr>
              <a:t> are </a:t>
            </a:r>
            <a:r>
              <a:rPr lang="cs-CZ" sz="2800" b="1" dirty="0" err="1" smtClean="0">
                <a:solidFill>
                  <a:schemeClr val="tx1"/>
                </a:solidFill>
              </a:rPr>
              <a:t>mysterious</a:t>
            </a:r>
            <a:r>
              <a:rPr lang="cs-CZ" sz="2800" b="1" dirty="0" smtClean="0">
                <a:solidFill>
                  <a:schemeClr val="tx1"/>
                </a:solidFill>
              </a:rPr>
              <a:t> and </a:t>
            </a:r>
            <a:r>
              <a:rPr lang="cs-CZ" sz="2800" b="1" dirty="0" err="1" smtClean="0">
                <a:solidFill>
                  <a:schemeClr val="tx1"/>
                </a:solidFill>
              </a:rPr>
              <a:t>extraterrestial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figures</a:t>
            </a:r>
            <a:r>
              <a:rPr lang="cs-CZ" sz="2800" b="1" dirty="0" smtClean="0">
                <a:solidFill>
                  <a:schemeClr val="tx1"/>
                </a:solidFill>
              </a:rPr>
              <a:t>. </a:t>
            </a:r>
            <a:r>
              <a:rPr lang="cs-CZ" sz="2800" b="1" dirty="0" err="1" smtClean="0">
                <a:solidFill>
                  <a:schemeClr val="tx1"/>
                </a:solidFill>
              </a:rPr>
              <a:t>It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usually</a:t>
            </a:r>
            <a:r>
              <a:rPr lang="cs-CZ" sz="2800" b="1" dirty="0" smtClean="0">
                <a:solidFill>
                  <a:schemeClr val="tx1"/>
                </a:solidFill>
              </a:rPr>
              <a:t> has a happy </a:t>
            </a:r>
            <a:r>
              <a:rPr lang="cs-CZ" sz="2800" b="1" dirty="0" err="1" smtClean="0">
                <a:solidFill>
                  <a:schemeClr val="tx1"/>
                </a:solidFill>
              </a:rPr>
              <a:t>ending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5" name="Stužka zahnutá dolů 24"/>
          <p:cNvSpPr/>
          <p:nvPr/>
        </p:nvSpPr>
        <p:spPr>
          <a:xfrm>
            <a:off x="1619672" y="2390570"/>
            <a:ext cx="5904656" cy="3021500"/>
          </a:xfrm>
          <a:prstGeom prst="ellipseRibbon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FAIRY TALE,</a:t>
            </a:r>
          </a:p>
          <a:p>
            <a:pPr algn="ctr"/>
            <a:r>
              <a:rPr lang="cs-CZ" dirty="0"/>
              <a:t>O</a:t>
            </a:r>
            <a:r>
              <a:rPr lang="cs-CZ" dirty="0" smtClean="0"/>
              <a:t>F COURSE!!!</a:t>
            </a:r>
            <a:endParaRPr lang="cs-CZ" dirty="0"/>
          </a:p>
        </p:txBody>
      </p:sp>
      <p:pic>
        <p:nvPicPr>
          <p:cNvPr id="5124" name="Picture 4" descr="C:\Users\richterova\AppData\Local\Microsoft\Windows\Temporary Internet Files\Content.IE5\ODETEJ0Z\MP9004491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2848" y="1467350"/>
            <a:ext cx="1771239" cy="1405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Zaoblený obdélník 33"/>
          <p:cNvSpPr/>
          <p:nvPr/>
        </p:nvSpPr>
        <p:spPr>
          <a:xfrm>
            <a:off x="5255941" y="4557410"/>
            <a:ext cx="3384376" cy="6452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 NOVELIST</a:t>
            </a:r>
            <a:endParaRPr lang="cs-CZ" sz="2800" b="1" dirty="0"/>
          </a:p>
        </p:txBody>
      </p:sp>
      <p:sp>
        <p:nvSpPr>
          <p:cNvPr id="35" name="Zaoblený obdélník 34"/>
          <p:cNvSpPr/>
          <p:nvPr/>
        </p:nvSpPr>
        <p:spPr>
          <a:xfrm>
            <a:off x="5286645" y="6152700"/>
            <a:ext cx="3384376" cy="64523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A POET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743850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9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5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0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5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0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32" grpId="0" animBg="1"/>
      <p:bldP spid="33" grpId="0" animBg="1"/>
      <p:bldP spid="11" grpId="0" animBg="1"/>
      <p:bldP spid="25" grpId="0" animBg="1"/>
      <p:bldP spid="34" grpId="0" animBg="1"/>
      <p:bldP spid="3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437"/>
            <a:ext cx="8229600" cy="1132951"/>
          </a:xfrm>
        </p:spPr>
        <p:txBody>
          <a:bodyPr/>
          <a:lstStyle/>
          <a:p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At </a:t>
            </a:r>
            <a:r>
              <a:rPr lang="cs-CZ" b="1" u="sng" dirty="0" err="1" smtClean="0">
                <a:solidFill>
                  <a:schemeClr val="accent6">
                    <a:lumMod val="50000"/>
                  </a:schemeClr>
                </a:solidFill>
              </a:rPr>
              <a:t>the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u="sng" dirty="0" err="1">
                <a:solidFill>
                  <a:schemeClr val="accent6">
                    <a:lumMod val="50000"/>
                  </a:schemeClr>
                </a:solidFill>
              </a:rPr>
              <a:t>T</a:t>
            </a:r>
            <a:r>
              <a:rPr lang="cs-CZ" b="1" u="sng" dirty="0" err="1" smtClean="0">
                <a:solidFill>
                  <a:schemeClr val="accent6">
                    <a:lumMod val="50000"/>
                  </a:schemeClr>
                </a:solidFill>
              </a:rPr>
              <a:t>heatre</a:t>
            </a:r>
            <a:endParaRPr lang="cs-CZ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6146" name="Picture 2" descr="C:\Users\richterova\AppData\Local\Microsoft\Windows\Temporary Internet Files\Content.IE5\KHLWT3WF\MC900217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2268" y="-7687"/>
            <a:ext cx="1264382" cy="1155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richterova\AppData\Local\Microsoft\Windows\Temporary Internet Files\Content.IE5\ODETEJ0Z\MC9003542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8" y="14437"/>
            <a:ext cx="1189022" cy="1136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richterova\AppData\Local\Microsoft\Windows\Temporary Internet Files\Content.IE5\ODETEJ0Z\MC900295892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3829" y="1246742"/>
            <a:ext cx="1089568" cy="1137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richterova\AppData\Local\Microsoft\Windows\Temporary Internet Files\Content.IE5\YITN6Z8Y\MP90040240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457" y="1223776"/>
            <a:ext cx="858048" cy="1092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richterova\AppData\Local\Microsoft\Windows\Temporary Internet Files\Content.IE5\YITN6Z8Y\MC9003317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5630" y="1127760"/>
            <a:ext cx="866589" cy="1049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odorovný svitek 3"/>
          <p:cNvSpPr/>
          <p:nvPr/>
        </p:nvSpPr>
        <p:spPr>
          <a:xfrm>
            <a:off x="510776" y="2501019"/>
            <a:ext cx="2448272" cy="1152128"/>
          </a:xfrm>
          <a:prstGeom prst="horizontalScroll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The</a:t>
            </a:r>
            <a:r>
              <a:rPr lang="cs-CZ" sz="2000" b="1" dirty="0" smtClean="0"/>
              <a:t> place </a:t>
            </a:r>
            <a:r>
              <a:rPr lang="cs-CZ" sz="2000" b="1" dirty="0" err="1" smtClean="0"/>
              <a:t>where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actors</a:t>
            </a:r>
            <a:r>
              <a:rPr lang="cs-CZ" sz="2000" b="1" dirty="0" smtClean="0"/>
              <a:t> play/</a:t>
            </a:r>
            <a:r>
              <a:rPr lang="cs-CZ" sz="2000" b="1" dirty="0" err="1" smtClean="0"/>
              <a:t>act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11" name="Vodorovný svitek 10"/>
          <p:cNvSpPr/>
          <p:nvPr/>
        </p:nvSpPr>
        <p:spPr>
          <a:xfrm>
            <a:off x="482289" y="2523790"/>
            <a:ext cx="2448272" cy="1152128"/>
          </a:xfrm>
          <a:prstGeom prst="horizontalScroll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STAGE</a:t>
            </a:r>
            <a:endParaRPr lang="cs-CZ" sz="2000" b="1" dirty="0"/>
          </a:p>
        </p:txBody>
      </p:sp>
      <p:sp>
        <p:nvSpPr>
          <p:cNvPr id="12" name="Vodorovný svitek 11"/>
          <p:cNvSpPr/>
          <p:nvPr/>
        </p:nvSpPr>
        <p:spPr>
          <a:xfrm>
            <a:off x="3584344" y="2371280"/>
            <a:ext cx="2448272" cy="1152128"/>
          </a:xfrm>
          <a:prstGeom prst="horizontalScroll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The</a:t>
            </a:r>
            <a:r>
              <a:rPr lang="cs-CZ" sz="2000" b="1" dirty="0" smtClean="0"/>
              <a:t> place </a:t>
            </a:r>
            <a:r>
              <a:rPr lang="cs-CZ" sz="2000" b="1" dirty="0" err="1" smtClean="0"/>
              <a:t>where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you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sit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13" name="Vodorovný svitek 12"/>
          <p:cNvSpPr/>
          <p:nvPr/>
        </p:nvSpPr>
        <p:spPr>
          <a:xfrm>
            <a:off x="3592015" y="2371280"/>
            <a:ext cx="2448272" cy="1152128"/>
          </a:xfrm>
          <a:prstGeom prst="horizontalScroll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SEATS/AUDIENCE</a:t>
            </a:r>
            <a:endParaRPr lang="cs-CZ" sz="2000" b="1" dirty="0"/>
          </a:p>
        </p:txBody>
      </p:sp>
      <p:sp>
        <p:nvSpPr>
          <p:cNvPr id="14" name="Vodorovný svitek 13"/>
          <p:cNvSpPr/>
          <p:nvPr/>
        </p:nvSpPr>
        <p:spPr>
          <a:xfrm>
            <a:off x="6535442" y="2315945"/>
            <a:ext cx="2448272" cy="1152128"/>
          </a:xfrm>
          <a:prstGeom prst="horizontalScroll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The</a:t>
            </a:r>
            <a:r>
              <a:rPr lang="cs-CZ" sz="2000" b="1" dirty="0" smtClean="0"/>
              <a:t> place </a:t>
            </a:r>
            <a:r>
              <a:rPr lang="cs-CZ" sz="2000" b="1" dirty="0" err="1" smtClean="0"/>
              <a:t>where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you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buy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tickets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15" name="Vodorovný svitek 14"/>
          <p:cNvSpPr/>
          <p:nvPr/>
        </p:nvSpPr>
        <p:spPr>
          <a:xfrm>
            <a:off x="6523539" y="2315945"/>
            <a:ext cx="2448272" cy="1152128"/>
          </a:xfrm>
          <a:prstGeom prst="horizontalScroll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BOX OFFICE</a:t>
            </a:r>
            <a:endParaRPr lang="cs-CZ" sz="2000" b="1" dirty="0"/>
          </a:p>
        </p:txBody>
      </p:sp>
      <p:pic>
        <p:nvPicPr>
          <p:cNvPr id="1026" name="Picture 2" descr="C:\Users\richterova\AppData\Local\Microsoft\Windows\Temporary Internet Files\Content.IE5\7EBB6K7B\MP90038749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3829" y="3726717"/>
            <a:ext cx="782167" cy="1096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ichterova\AppData\Local\Microsoft\Windows\Temporary Internet Files\Content.IE5\6K7MWNC6\MC90036005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5119" y="3532536"/>
            <a:ext cx="1096068" cy="1096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ichterova\AppData\Local\Microsoft\Windows\Temporary Internet Files\Content.IE5\MSYV1T7A\MP90040244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487" y="3504005"/>
            <a:ext cx="869561" cy="987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Vodorovný svitek 16"/>
          <p:cNvSpPr/>
          <p:nvPr/>
        </p:nvSpPr>
        <p:spPr>
          <a:xfrm>
            <a:off x="482289" y="5229200"/>
            <a:ext cx="2448272" cy="1152128"/>
          </a:xfrm>
          <a:prstGeom prst="horizontalScroll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time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when</a:t>
            </a:r>
            <a:r>
              <a:rPr lang="cs-CZ" sz="2000" b="1" dirty="0"/>
              <a:t> </a:t>
            </a:r>
            <a:r>
              <a:rPr lang="cs-CZ" sz="2000" b="1" dirty="0" err="1" smtClean="0"/>
              <a:t>you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can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refresh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yourself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18" name="Vodorovný svitek 17"/>
          <p:cNvSpPr/>
          <p:nvPr/>
        </p:nvSpPr>
        <p:spPr>
          <a:xfrm>
            <a:off x="478487" y="5229200"/>
            <a:ext cx="2448272" cy="1152128"/>
          </a:xfrm>
          <a:prstGeom prst="horizontalScroll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INTERVAL</a:t>
            </a:r>
            <a:endParaRPr lang="cs-CZ" sz="2000" b="1" dirty="0"/>
          </a:p>
        </p:txBody>
      </p:sp>
      <p:sp>
        <p:nvSpPr>
          <p:cNvPr id="19" name="Vodorovný svitek 18"/>
          <p:cNvSpPr/>
          <p:nvPr/>
        </p:nvSpPr>
        <p:spPr>
          <a:xfrm>
            <a:off x="3584344" y="5146282"/>
            <a:ext cx="2448272" cy="1152128"/>
          </a:xfrm>
          <a:prstGeom prst="horizontalScroll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piece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paper</a:t>
            </a:r>
            <a:r>
              <a:rPr lang="cs-CZ" b="1" dirty="0" smtClean="0"/>
              <a:t> </a:t>
            </a:r>
            <a:r>
              <a:rPr lang="cs-CZ" b="1" dirty="0" err="1" smtClean="0"/>
              <a:t>where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content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play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written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20" name="Vodorovný svitek 19"/>
          <p:cNvSpPr/>
          <p:nvPr/>
        </p:nvSpPr>
        <p:spPr>
          <a:xfrm>
            <a:off x="3592015" y="5146282"/>
            <a:ext cx="2448272" cy="1152128"/>
          </a:xfrm>
          <a:prstGeom prst="horizontalScroll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PROGRAMME</a:t>
            </a:r>
            <a:endParaRPr lang="cs-CZ" sz="2000" b="1" dirty="0"/>
          </a:p>
        </p:txBody>
      </p:sp>
      <p:sp>
        <p:nvSpPr>
          <p:cNvPr id="21" name="Vodorovný svitek 20"/>
          <p:cNvSpPr/>
          <p:nvPr/>
        </p:nvSpPr>
        <p:spPr>
          <a:xfrm>
            <a:off x="6535442" y="5146282"/>
            <a:ext cx="2448272" cy="1152128"/>
          </a:xfrm>
          <a:prstGeom prst="horizontalScroll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activity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which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follows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after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end </a:t>
            </a:r>
            <a:r>
              <a:rPr lang="cs-CZ" sz="2000" b="1" dirty="0" err="1" smtClean="0"/>
              <a:t>of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play.</a:t>
            </a:r>
            <a:endParaRPr lang="cs-CZ" sz="2000" b="1" dirty="0"/>
          </a:p>
        </p:txBody>
      </p:sp>
      <p:sp>
        <p:nvSpPr>
          <p:cNvPr id="22" name="Vodorovný svitek 21"/>
          <p:cNvSpPr/>
          <p:nvPr/>
        </p:nvSpPr>
        <p:spPr>
          <a:xfrm>
            <a:off x="6531210" y="5146282"/>
            <a:ext cx="2448272" cy="1152128"/>
          </a:xfrm>
          <a:prstGeom prst="horizontalScroll">
            <a:avLst/>
          </a:prstGeom>
          <a:solidFill>
            <a:srgbClr val="FF66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APPLAUSE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401311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>
            <a:normAutofit fontScale="90000"/>
          </a:bodyPr>
          <a:lstStyle/>
          <a:p>
            <a:r>
              <a:rPr lang="cs-CZ" sz="6000" b="1" u="sng" dirty="0" smtClean="0"/>
              <a:t>Film </a:t>
            </a:r>
            <a:endParaRPr lang="cs-CZ" sz="6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8326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95736" y="932737"/>
            <a:ext cx="4896544" cy="55204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Which</a:t>
            </a:r>
            <a:r>
              <a:rPr lang="cs-CZ" sz="2000" b="1" dirty="0" smtClean="0">
                <a:solidFill>
                  <a:schemeClr val="tx1"/>
                </a:solidFill>
              </a:rPr>
              <a:t> type </a:t>
            </a:r>
            <a:r>
              <a:rPr lang="cs-CZ" sz="2000" b="1" dirty="0" err="1" smtClean="0">
                <a:solidFill>
                  <a:schemeClr val="tx1"/>
                </a:solidFill>
              </a:rPr>
              <a:t>of</a:t>
            </a:r>
            <a:r>
              <a:rPr lang="cs-CZ" sz="2000" b="1" dirty="0" smtClean="0">
                <a:solidFill>
                  <a:schemeClr val="tx1"/>
                </a:solidFill>
              </a:rPr>
              <a:t> film </a:t>
            </a:r>
            <a:r>
              <a:rPr lang="cs-CZ" sz="2000" b="1" dirty="0" err="1" smtClean="0">
                <a:solidFill>
                  <a:schemeClr val="tx1"/>
                </a:solidFill>
              </a:rPr>
              <a:t>brings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you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this</a:t>
            </a:r>
            <a:r>
              <a:rPr lang="cs-CZ" sz="2000" b="1" dirty="0" smtClean="0">
                <a:solidFill>
                  <a:schemeClr val="tx1"/>
                </a:solidFill>
              </a:rPr>
              <a:t> feeling?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richterova\AppData\Local\Microsoft\Windows\Temporary Internet Files\Content.IE5\KHLWT3WF\MC9000288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5120" y="24943"/>
            <a:ext cx="1189027" cy="849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ichterova\AppData\Local\Microsoft\Windows\Temporary Internet Files\Content.IE5\A87V3WKD\MP9003156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187624" cy="847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3568" y="1703086"/>
            <a:ext cx="1512168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SUSPENSE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70462" y="2466981"/>
            <a:ext cx="1512168" cy="57606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LAUGHTER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89055" y="3284984"/>
            <a:ext cx="1512168" cy="57606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F0"/>
                </a:solidFill>
              </a:rPr>
              <a:t>SADNESS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588224" y="1703086"/>
            <a:ext cx="1512168" cy="576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FEAR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656249" y="2486251"/>
            <a:ext cx="1512168" cy="5760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SENTIMENT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656249" y="3260313"/>
            <a:ext cx="1512168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EXCITEMENT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521291" y="6243233"/>
            <a:ext cx="1512168" cy="576064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DISASTER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MOVIE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9123" y="5667316"/>
            <a:ext cx="1512168" cy="576064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ROMANTIC COMEDY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033459" y="5667316"/>
            <a:ext cx="1512168" cy="576064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COMEDY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550296" y="6243233"/>
            <a:ext cx="1512168" cy="576064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HORROR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062464" y="5667169"/>
            <a:ext cx="1512168" cy="576064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THRILLER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574632" y="6243380"/>
            <a:ext cx="1512168" cy="576064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ADVENTURE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MOVIE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9055" y="4149080"/>
            <a:ext cx="1512168" cy="504056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PSYCHOLOGICAL DRAMA</a:t>
            </a:r>
            <a:endParaRPr lang="cs-CZ" sz="1400" b="1" dirty="0"/>
          </a:p>
        </p:txBody>
      </p:sp>
      <p:sp>
        <p:nvSpPr>
          <p:cNvPr id="23" name="Obdélník 22"/>
          <p:cNvSpPr/>
          <p:nvPr/>
        </p:nvSpPr>
        <p:spPr>
          <a:xfrm>
            <a:off x="683568" y="4694887"/>
            <a:ext cx="1512168" cy="504056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LOVE STORY</a:t>
            </a:r>
            <a:endParaRPr lang="cs-CZ" b="1" dirty="0"/>
          </a:p>
        </p:txBody>
      </p:sp>
      <p:sp>
        <p:nvSpPr>
          <p:cNvPr id="24" name="Obdélník 23"/>
          <p:cNvSpPr/>
          <p:nvPr/>
        </p:nvSpPr>
        <p:spPr>
          <a:xfrm>
            <a:off x="695388" y="5218641"/>
            <a:ext cx="1512168" cy="504056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SCI-FI</a:t>
            </a:r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689055" y="5739324"/>
            <a:ext cx="1512168" cy="504056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DOCUMENTARY</a:t>
            </a:r>
            <a:endParaRPr lang="cs-CZ" sz="1400" b="1" dirty="0"/>
          </a:p>
        </p:txBody>
      </p:sp>
      <p:sp>
        <p:nvSpPr>
          <p:cNvPr id="26" name="Obdélník 25"/>
          <p:cNvSpPr/>
          <p:nvPr/>
        </p:nvSpPr>
        <p:spPr>
          <a:xfrm>
            <a:off x="701721" y="6279384"/>
            <a:ext cx="1512168" cy="504056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CARTOON</a:t>
            </a:r>
            <a:endParaRPr lang="cs-CZ" b="1" dirty="0"/>
          </a:p>
        </p:txBody>
      </p:sp>
      <p:sp>
        <p:nvSpPr>
          <p:cNvPr id="27" name="Obdélník 26"/>
          <p:cNvSpPr/>
          <p:nvPr/>
        </p:nvSpPr>
        <p:spPr>
          <a:xfrm>
            <a:off x="7198096" y="4177591"/>
            <a:ext cx="1512168" cy="504056"/>
          </a:xfrm>
          <a:prstGeom prst="rect">
            <a:avLst/>
          </a:prstGeom>
          <a:solidFill>
            <a:srgbClr val="FFCC6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ANIMATED</a:t>
            </a:r>
          </a:p>
          <a:p>
            <a:pPr algn="ctr"/>
            <a:r>
              <a:rPr lang="cs-CZ" b="1" dirty="0" smtClean="0"/>
              <a:t>CHARACTERS</a:t>
            </a:r>
            <a:endParaRPr lang="cs-CZ" b="1" dirty="0"/>
          </a:p>
        </p:txBody>
      </p:sp>
      <p:sp>
        <p:nvSpPr>
          <p:cNvPr id="28" name="Obdélník 27"/>
          <p:cNvSpPr/>
          <p:nvPr/>
        </p:nvSpPr>
        <p:spPr>
          <a:xfrm>
            <a:off x="7198096" y="4694887"/>
            <a:ext cx="1512168" cy="504056"/>
          </a:xfrm>
          <a:prstGeom prst="rect">
            <a:avLst/>
          </a:prstGeom>
          <a:solidFill>
            <a:srgbClr val="FFCC6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FACTS</a:t>
            </a:r>
            <a:endParaRPr lang="cs-CZ" b="1" dirty="0"/>
          </a:p>
        </p:txBody>
      </p:sp>
      <p:sp>
        <p:nvSpPr>
          <p:cNvPr id="29" name="Obdélník 28"/>
          <p:cNvSpPr/>
          <p:nvPr/>
        </p:nvSpPr>
        <p:spPr>
          <a:xfrm>
            <a:off x="7198096" y="5218641"/>
            <a:ext cx="1512168" cy="504056"/>
          </a:xfrm>
          <a:prstGeom prst="rect">
            <a:avLst/>
          </a:prstGeom>
          <a:solidFill>
            <a:srgbClr val="FFCC6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MENTALITY</a:t>
            </a:r>
            <a:endParaRPr lang="cs-CZ" b="1" dirty="0"/>
          </a:p>
        </p:txBody>
      </p:sp>
      <p:sp>
        <p:nvSpPr>
          <p:cNvPr id="30" name="Obdélník 29"/>
          <p:cNvSpPr/>
          <p:nvPr/>
        </p:nvSpPr>
        <p:spPr>
          <a:xfrm>
            <a:off x="7198096" y="5739324"/>
            <a:ext cx="1512168" cy="504056"/>
          </a:xfrm>
          <a:prstGeom prst="rect">
            <a:avLst/>
          </a:prstGeom>
          <a:solidFill>
            <a:srgbClr val="FFCC6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LOVE</a:t>
            </a:r>
            <a:endParaRPr lang="cs-CZ" b="1" dirty="0"/>
          </a:p>
        </p:txBody>
      </p:sp>
      <p:sp>
        <p:nvSpPr>
          <p:cNvPr id="31" name="Obdélník 30"/>
          <p:cNvSpPr/>
          <p:nvPr/>
        </p:nvSpPr>
        <p:spPr>
          <a:xfrm>
            <a:off x="7198096" y="6243233"/>
            <a:ext cx="1512168" cy="504056"/>
          </a:xfrm>
          <a:prstGeom prst="rect">
            <a:avLst/>
          </a:prstGeom>
          <a:solidFill>
            <a:srgbClr val="FFCC6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UFO OBJECTS</a:t>
            </a:r>
            <a:endParaRPr lang="cs-CZ" b="1" dirty="0"/>
          </a:p>
        </p:txBody>
      </p:sp>
      <p:sp>
        <p:nvSpPr>
          <p:cNvPr id="7" name="Vodorovný svitek 6"/>
          <p:cNvSpPr/>
          <p:nvPr/>
        </p:nvSpPr>
        <p:spPr>
          <a:xfrm>
            <a:off x="3329073" y="2755013"/>
            <a:ext cx="3029005" cy="895694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C00000"/>
                </a:solidFill>
              </a:rPr>
              <a:t>How</a:t>
            </a:r>
            <a:r>
              <a:rPr lang="cs-CZ" b="1" dirty="0" smtClean="0">
                <a:solidFill>
                  <a:srgbClr val="C00000"/>
                </a:solidFill>
              </a:rPr>
              <a:t> do </a:t>
            </a:r>
            <a:r>
              <a:rPr lang="cs-CZ" b="1" dirty="0" err="1" smtClean="0">
                <a:solidFill>
                  <a:srgbClr val="C00000"/>
                </a:solidFill>
              </a:rPr>
              <a:t>you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say</a:t>
            </a:r>
            <a:r>
              <a:rPr lang="cs-CZ" b="1" dirty="0" smtClean="0">
                <a:solidFill>
                  <a:srgbClr val="C00000"/>
                </a:solidFill>
              </a:rPr>
              <a:t> „FILM“ in </a:t>
            </a:r>
            <a:r>
              <a:rPr lang="cs-CZ" b="1" dirty="0" err="1" smtClean="0">
                <a:solidFill>
                  <a:srgbClr val="C00000"/>
                </a:solidFill>
              </a:rPr>
              <a:t>English</a:t>
            </a:r>
            <a:r>
              <a:rPr lang="cs-CZ" b="1" dirty="0" smtClean="0">
                <a:solidFill>
                  <a:srgbClr val="C00000"/>
                </a:solidFill>
              </a:rPr>
              <a:t>?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3" name="Vodorovný svitek 32"/>
          <p:cNvSpPr/>
          <p:nvPr/>
        </p:nvSpPr>
        <p:spPr>
          <a:xfrm>
            <a:off x="3329073" y="2755013"/>
            <a:ext cx="3029005" cy="895694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FILM/MOVIE/PICTURE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435691" y="3784004"/>
            <a:ext cx="4382857" cy="55204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Match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types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of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movies</a:t>
            </a:r>
            <a:endParaRPr lang="cs-CZ" sz="20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with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their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features</a:t>
            </a:r>
            <a:endParaRPr lang="cs-CZ" sz="2000" b="1" dirty="0">
              <a:solidFill>
                <a:schemeClr val="tx1"/>
              </a:solidFill>
            </a:endParaRPr>
          </a:p>
        </p:txBody>
      </p:sp>
      <p:cxnSp>
        <p:nvCxnSpPr>
          <p:cNvPr id="16" name="Přímá spojnice se šipkou 15"/>
          <p:cNvCxnSpPr>
            <a:endCxn id="29" idx="1"/>
          </p:cNvCxnSpPr>
          <p:nvPr/>
        </p:nvCxnSpPr>
        <p:spPr>
          <a:xfrm>
            <a:off x="2182630" y="4401108"/>
            <a:ext cx="5015466" cy="106956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endCxn id="30" idx="1"/>
          </p:cNvCxnSpPr>
          <p:nvPr/>
        </p:nvCxnSpPr>
        <p:spPr>
          <a:xfrm>
            <a:off x="2195736" y="4885787"/>
            <a:ext cx="5002360" cy="110556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2182630" y="5438569"/>
            <a:ext cx="5002360" cy="110556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>
            <a:endCxn id="28" idx="1"/>
          </p:cNvCxnSpPr>
          <p:nvPr/>
        </p:nvCxnSpPr>
        <p:spPr>
          <a:xfrm flipV="1">
            <a:off x="2195961" y="4946915"/>
            <a:ext cx="5002135" cy="104443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>
            <a:endCxn id="27" idx="1"/>
          </p:cNvCxnSpPr>
          <p:nvPr/>
        </p:nvCxnSpPr>
        <p:spPr>
          <a:xfrm flipV="1">
            <a:off x="2216130" y="4429619"/>
            <a:ext cx="4981966" cy="210179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3871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2 -0.04485 C -0.01146 -0.05433 -0.01476 -0.0541 -0.01233 -0.06404 C -0.01059 -0.08601 -0.00712 -0.09664 0.00191 -0.11468 C 0.00243 -0.11676 0.00365 -0.11884 0.00347 -0.12115 C 0.00139 -0.15121 -0.00399 -0.13757 -0.01875 -0.15075 C -0.02604 -0.15722 -0.02153 -0.15445 -0.03299 -0.15699 C -0.04219 -0.16624 -0.0526 -0.16832 -0.06319 -0.17387 C -0.08316 -0.18451 -0.10191 -0.19399 -0.12344 -0.19722 C -0.13559 -0.19907 -0.1599 -0.20138 -0.1599 -0.20138 C -0.18663 -0.19977 -0.19201 -0.20023 -0.21233 -0.19283 C -0.22188 -0.19514 -0.22587 -0.19953 -0.23455 -0.20346 C -0.24844 -0.19815 -0.26042 -0.19098 -0.27257 -0.18034 C -0.26997 -0.2 -0.26771 -0.21688 -0.25833 -0.23306 C -0.25069 -0.26081 -0.24097 -0.3015 -0.225 -0.32185 C -0.22292 -0.33017 -0.2191 -0.33595 -0.21545 -0.34312 C -0.21181 -0.35792 -0.20382 -0.35861 -0.19653 -0.36832 C -0.1934 -0.37248 -0.1908 -0.37803 -0.18698 -0.38104 C -0.18438 -0.38312 -0.18177 -0.38589 -0.17899 -0.38751 C -0.17587 -0.38936 -0.16944 -0.39167 -0.16944 -0.39167 C -0.16823 -0.39676 -0.16493 -0.40115 -0.16476 -0.40647 C -0.16441 -0.41572 -0.16424 -0.4252 -0.16632 -0.43399 C -0.16806 -0.44069 -0.19132 -0.44231 -0.19167 -0.44231 C -0.20851 -0.44069 -0.22118 -0.43815 -0.23767 -0.44023 C -0.25486 -0.46196 -0.23958 -0.50242 -0.23455 -0.52901 C -0.23611 -0.55514 -0.23333 -0.56323 -0.25208 -0.56925 C -0.25469 -0.56855 -0.25747 -0.56855 -0.2599 -0.56716 C -0.2783 -0.55583 -0.26128 -0.55861 -0.28212 -0.53757 C -0.2842 -0.53549 -0.28663 -0.53364 -0.28854 -0.5311 C -0.29045 -0.52855 -0.29132 -0.52508 -0.29323 -0.52277 C -0.29618 -0.5193 -0.30278 -0.51422 -0.30278 -0.51422 C -0.3092 -0.51491 -0.31563 -0.51445 -0.32188 -0.5163 C -0.3276 -0.51815 -0.33212 -0.52416 -0.33767 -0.52693 C -0.35938 -0.53734 -0.37813 -0.55329 -0.39653 -0.57133 C -0.39965 -0.57757 -0.40122 -0.58404 -0.40434 -0.59029 C -0.40781 -0.60462 -0.41719 -0.6141 -0.42813 -0.6178 C -0.44323 -0.61688 -0.46094 -0.62474 -0.46944 -0.60716 C -0.46684 -0.58774 -0.46892 -0.57734 -0.45521 -0.57133 C -0.45208 -0.57202 -0.44722 -0.56971 -0.44566 -0.57341 C -0.44358 -0.57826 -0.44722 -0.59029 -0.44722 -0.59029 " pathEditMode="relative" ptsTypes="ffffffffffffffffffffffffffffffffffffffA"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71676E-6 C -0.00226 -0.01503 -0.00451 -0.03052 -0.00955 -0.04439 C -0.00885 -0.05595 -0.00833 -0.08 -0.00156 -0.09087 C 0.00226 -0.09711 0.00695 -0.1022 0.01111 -0.10775 C 0.01702 -0.11561 0.0217 -0.11977 0.03021 -0.12254 C 0.03438 -0.12185 0.03906 -0.12301 0.04288 -0.12046 C 0.04688 -0.11769 0.04931 -0.11191 0.05243 -0.10775 C 0.05399 -0.10566 0.05712 -0.1015 0.05712 -0.1015 C 0.06337 -0.07561 0.04167 -0.07191 0.02865 -0.06543 C 0.02431 -0.06613 0.01979 -0.06566 0.0158 -0.06775 C 0.00712 -0.07214 0.00625 -0.08301 0.00313 -0.09295 C 0.00347 -0.10081 0.00434 -0.15538 0.00955 -0.16902 C 0.01302 -0.17803 0.02517 -0.19653 0.03177 -0.20092 C 0.03472 -0.20301 0.04132 -0.20509 0.04132 -0.20509 C 0.05261 -0.20092 0.06024 -0.19699 0.06667 -0.18381 C 0.06962 -0.16393 0.06302 -0.15815 0.04913 -0.15214 C 0.04011 -0.15283 0.0309 -0.15121 0.02222 -0.15422 C 0.01788 -0.15561 0.01111 -0.16485 0.01111 -0.16485 C -0.00139 -0.19075 0.00747 -0.22497 0.02222 -0.24532 C 0.0309 -0.27422 0.0441 -0.27746 0.06198 -0.28971 C 0.08056 -0.28393 0.07622 -0.28717 0.0842 -0.26636 C 0.08368 -0.26081 0.08472 -0.25433 0.08247 -0.24948 C 0.08108 -0.24624 0.07743 -0.24555 0.07465 -0.24532 C 0.0625 -0.24485 0.05017 -0.2467 0.03802 -0.2474 C 0.02969 -0.2511 0.02448 -0.25803 0.01754 -0.26428 C 0.01215 -0.28347 0.0158 -0.32832 0.0349 -0.33827 C 0.03924 -0.34058 0.04323 -0.34451 0.04757 -0.34659 C 0.05174 -0.34867 0.06024 -0.35098 0.06024 -0.35098 C 0.07396 -0.34798 0.07066 -0.34821 0.07465 -0.33179 C 0.07413 -0.32555 0.07448 -0.31884 0.07309 -0.31283 C 0.07049 -0.3015 0.0533 -0.29618 0.04601 -0.29387 C 0.03802 -0.29457 0.03004 -0.29364 0.02222 -0.29595 C 0.01858 -0.29711 0.01024 -0.31445 0.00799 -0.31931 C 0.0066 -0.3452 0.00278 -0.37665 0.01424 -0.39954 C 0.01736 -0.41642 0.02379 -0.42798 0.0349 -0.43538 C 0.03594 -0.43676 0.03646 -0.43977 0.03802 -0.43977 C 0.03958 -0.43977 0.04045 -0.43699 0.04132 -0.43538 C 0.04306 -0.43214 0.04445 -0.42844 0.04601 -0.42497 C 0.04827 -0.4067 0.05226 -0.38497 0.03976 -0.37202 C 0.0342 -0.36624 0.0257 -0.36254 0.0191 -0.35931 C 0.01597 -0.35769 0.00955 -0.35514 0.00955 -0.35514 C -0.02153 -0.35699 -0.02222 -0.35722 -0.04444 -0.3637 C -0.05642 -0.3741 -0.05052 -0.37017 -0.06198 -0.37618 C -0.06302 -0.37896 -0.06371 -0.3822 -0.0651 -0.38474 C -0.06632 -0.38705 -0.06875 -0.38844 -0.06979 -0.39098 C -0.0717 -0.39538 -0.0717 -0.40092 -0.07309 -0.40578 C -0.07517 -0.49688 -0.06094 -0.45988 -0.0842 -0.47977 C -0.08455 -0.47954 -0.09427 -0.47653 -0.09531 -0.47561 C -0.09948 -0.47144 -0.1026 -0.46566 -0.10642 -0.46081 C -0.10746 -0.45642 -0.10989 -0.44139 -0.11267 -0.43769 " pathEditMode="relative" ptsTypes="fffffffffffffffffffffffffffffffffffffffffffffffffA">
                                      <p:cBhvr>
                                        <p:cTn id="4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0.00255 C -0.01111 0.00093 -0.01736 -0.00138 -0.02448 -0.0037 C -0.03021 -0.01179 -0.03785 -0.01687 -0.04358 -0.02497 C -0.04566 -0.03329 -0.04653 -0.04578 -0.03872 -0.05017 C -0.0342 -0.05271 -0.02448 -0.05456 -0.02448 -0.05433 C -0.01389 -0.06867 -0.01788 -0.07005 -0.0309 -0.0756 C -0.03785 -0.08508 -0.04497 -0.09017 -0.04827 -0.10312 C -0.0434 -0.10635 -0.03906 -0.11098 -0.03403 -0.11375 C -0.0316 -0.11514 -0.02865 -0.11491 -0.02604 -0.11583 C -0.01702 -0.11884 -0.00799 -0.12208 0.00087 -0.12647 C 0.00486 -0.14242 -0.00556 -0.13919 -0.01337 -0.14543 C -0.02083 -0.15121 -0.02292 -0.15375 -0.02934 -0.16023 C -0.03108 -0.17179 -0.03403 -0.17387 -0.02934 -0.18335 C -0.02882 -0.18682 -0.02934 -0.19121 -0.02761 -0.19398 C -0.0257 -0.19676 -0.0224 -0.19699 -0.01979 -0.19815 C -0.01007 -0.20254 0.00052 -0.20346 0.01042 -0.2067 C 0.00087 -0.21526 -0.00938 -0.22635 -0.01979 -0.23213 C -0.02188 -0.23329 -0.02413 -0.23445 -0.02604 -0.2363 C -0.02899 -0.2393 -0.03403 -0.24693 -0.03403 -0.2467 C -0.03351 -0.25225 -0.0342 -0.26867 -0.02761 -0.27213 C -0.01927 -0.2763 0.02569 -0.27838 0.02795 -0.27861 C 0.03611 -0.28231 0.0375 -0.28786 0.0342 -0.29965 C 0.03298 -0.30427 0.02691 -0.30635 0.02465 -0.3082 C 0.01944 -0.3126 0.01545 -0.31838 0.01042 -0.323 C 0.0059 -0.33202 0.00347 -0.33896 0.00729 -0.35052 C 0.00972 -0.35768 0.03021 -0.36069 0.0342 -0.36092 C 0.05278 -0.36208 0.07118 -0.36254 0.08976 -0.36323 C 0.09253 -0.3815 0.09479 -0.39075 0.09132 -0.41179 C 0.0908 -0.41526 0.08819 -0.41734 0.08663 -0.42011 C 0.07951 -0.43375 0.07587 -0.43768 0.06441 -0.44138 C 0.06406 -0.44138 0.05243 -0.43953 0.05017 -0.43722 C 0.04062 -0.42774 0.0368 -0.41063 0.02465 -0.40531 C 0.02344 -0.40485 0.0151 -0.40161 0.0151 -0.39907 C 0.0151 -0.39676 0.01823 -0.40092 0.01996 -0.40115 C 0.02205 -0.40161 0.02413 -0.40115 0.02621 -0.40115 " pathEditMode="relative" rAng="0" ptsTypes="ffffffffffffffffffffffffffffffffffA">
                                      <p:cBhvr>
                                        <p:cTn id="5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8" y="-221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955 -0.01458 C 0.08923 -0.03657 0.06528 -0.05671 0.04132 -0.07175 C 0.03368 -0.07662 0.02517 -0.078 0.01753 -0.0824 C 0.0066 -0.08865 -0.00156 -0.10185 -0.01268 -0.10555 C -0.02031 -0.11921 -0.02379 -0.13125 -0.02691 -0.14768 C -0.02639 -0.15555 -0.02656 -0.16342 -0.02535 -0.17106 C -0.02483 -0.17453 -0.01893 -0.1824 -0.01736 -0.18379 C -0.00643 -0.19629 0.00382 -0.19884 0.01753 -0.20277 C 0.02569 -0.20925 0.03611 -0.21805 0.04444 -0.22175 C 0.05087 -0.22453 0.05798 -0.22546 0.06354 -0.23032 C 0.0691 -0.23518 0.07465 -0.23796 0.0809 -0.24074 C 0.08698 -0.24884 0.0941 -0.25393 0.1 -0.26203 C 0.10052 -0.26412 0.10347 -0.27546 0.10312 -0.27685 C 0.10052 -0.28611 0.08854 -0.29189 0.08264 -0.29583 C 0.07778 -0.31157 0.07396 -0.31064 0.06198 -0.31458 C 0.03958 -0.32986 0.01406 -0.33587 -0.00955 -0.34652 C -0.0316 -0.35648 -0.01111 -0.35023 -0.02847 -0.35486 C -0.0349 -0.35925 -0.0408 -0.36458 -0.04757 -0.36759 C -0.0559 -0.37615 -0.06163 -0.38148 -0.06823 -0.39097 C -0.06927 -0.39652 -0.0724 -0.40231 -0.07136 -0.40787 C -0.07031 -0.41342 -0.07136 -0.4206 -0.06823 -0.42476 C -0.06406 -0.43032 -0.05764 -0.44027 -0.05243 -0.44375 C -0.03438 -0.45578 -0.01337 -0.45671 0.00486 -0.46712 C 0.01962 -0.47546 0.0309 -0.48356 0.04601 -0.48819 C 0.04913 -0.49097 0.05642 -0.49189 0.05555 -0.49675 C 0.05243 -0.51296 0.04635 -0.51134 0.03489 -0.51342 C 0.01562 -0.5243 -0.00764 -0.53287 -0.02535 -0.54722 C -0.03577 -0.55578 -0.03038 -0.55208 -0.04132 -0.55787 C -0.04983 -0.56921 -0.06007 -0.57361 -0.06667 -0.5875 C -0.06806 -0.59467 -0.0717 -0.60347 -0.06823 -0.61064 C -0.06511 -0.61689 -0.04375 -0.62245 -0.03802 -0.62546 C -0.01545 -0.63726 0.00937 -0.64768 0.03333 -0.653 C 0.04253 -0.65925 0.0533 -0.66087 0.06354 -0.66365 C 0.06823 -0.66643 0.07292 -0.67013 0.07778 -0.67222 C 0.08871 -0.67708 0.10052 -0.67847 0.11111 -0.68472 C 0.12239 -0.69143 0.13212 -0.69513 0.14444 -0.69745 C 0.15538 -0.70254 0.16667 -0.70578 0.17778 -0.71018 C 0.1809 -0.71134 0.18732 -0.71412 0.18732 -0.71388 C 0.20191 -0.72777 0.1809 -0.70925 0.19844 -0.7206 C 0.21458 -0.73101 0.19288 -0.72453 0.21597 -0.72893 C 0.23941 -0.74212 0.26545 -0.74976 0.29045 -0.75439 C 0.31996 -0.76736 0.31076 -0.76504 0.35243 -0.76296 C 0.36927 -0.75925 0.38437 -0.75069 0.40156 -0.74814 C 0.40903 -0.73819 0.43125 -0.73287 0.44132 -0.72268 C 0.44548 -0.71851 0.44948 -0.71388 0.45399 -0.71018 C 0.45816 -0.70671 0.46667 -0.69953 0.46667 -0.6993 C 0.47465 -0.68541 0.4783 -0.67731 0.48264 -0.66157 C 0.47986 -0.65115 0.47621 -0.64398 0.46823 -0.64027 C 0.45937 -0.62847 0.46788 -0.63796 0.45868 -0.63194 C 0.45573 -0.62986 0.45399 -0.62523 0.45087 -0.62337 C 0.4434 -0.61898 0.42917 -0.61805 0.42222 -0.61712 C 0.41163 -0.61875 0.41094 -0.61712 0.40312 -0.62337 C 0.39982 -0.62592 0.39375 -0.63194 0.39375 -0.63171 C 0.39219 -0.63541 0.3908 -0.63935 0.38889 -0.64259 C 0.3875 -0.6449 0.38542 -0.64629 0.3842 -0.64884 C 0.3809 -0.65532 0.38489 -0.65509 0.37934 -0.65949 C 0.37639 -0.6618 0.37031 -0.66412 0.36667 -0.66574 C 0.36146 -0.66435 0.35555 -0.66504 0.35087 -0.66157 C 0.34896 -0.66018 0.35017 -0.65578 0.3493 -0.653 C 0.34722 -0.64652 0.34305 -0.64513 0.33976 -0.64027 " pathEditMode="relative" rAng="0" ptsTypes="fffffffffffffffffffffffffffffffffffffffffffffffffffffffffffA">
                                      <p:cBhvr>
                                        <p:cTn id="6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549" y="-376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024 -0.03843 C 0.0934 -0.07153 0.10382 -0.11482 0.11493 -0.14838 C 0.11806 -0.1581 0.12101 -0.16574 0.12604 -0.17385 C 0.12778 -0.17639 0.12899 -0.17963 0.13073 -0.18218 C 0.13229 -0.18449 0.13559 -0.18866 0.13559 -0.18843 L 0.23872 -0.15255 C 0.23351 -0.1456 0.22969 -0.13843 0.22448 -0.13148 C 0.22188 -0.13218 0.21875 -0.13172 0.21649 -0.13357 C 0.20677 -0.14144 0.20903 -0.15023 0.20382 -0.16111 C 0.2 -0.1919 0.20434 -0.22338 0.21962 -0.24792 C 0.22448 -0.25556 0.22986 -0.26273 0.23403 -0.27107 C 0.23611 -0.27523 0.23663 -0.28218 0.24028 -0.2838 C 0.24566 -0.28611 0.24514 -0.28357 0.24514 -0.28797 C 0.26493 -0.28681 0.28542 -0.29051 0.30226 -0.27523 C 0.30538 -0.26459 0.30833 -0.25417 0.31181 -0.24352 C 0.31007 -0.21968 0.31198 -0.2132 0.29427 -0.20556 C 0.26875 -0.20787 0.27708 -0.2081 0.25938 -0.21389 C 0.24688 -0.23102 0.25365 -0.23843 0.25625 -0.26898 C 0.25903 -0.30162 0.2651 -0.31042 0.28472 -0.3301 C 0.2967 -0.34213 0.30469 -0.35417 0.31962 -0.35973 C 0.33403 -0.36505 0.34948 -0.36644 0.36406 -0.37037 C 0.37743 -0.36898 0.38438 -0.37037 0.39583 -0.36389 C 0.42795 -0.34607 0.44635 -0.30533 0.45469 -0.26273 C 0.44913 -0.22662 0.45278 -0.23565 0.43872 -0.21598 C 0.43594 -0.21736 0.42951 -0.22037 0.4276 -0.22246 C 0.42448 -0.22593 0.41754 -0.24306 0.41649 -0.2456 C 0.40799 -0.26667 0.40313 -0.28797 0.4007 -0.31111 C 0.40208 -0.33565 0.39948 -0.3625 0.40851 -0.38519 C 0.4316 -0.44352 0.4842 -0.45672 0.52917 -0.46135 C 0.5434 -0.46065 0.55781 -0.46158 0.57205 -0.45926 C 0.5908 -0.45625 0.61094 -0.44468 0.62917 -0.43797 C 0.64306 -0.42755 0.65469 -0.4169 0.6658 -0.40209 C 0.66771 -0.39144 0.67049 -0.38125 0.67205 -0.37037 C 0.67083 -0.34699 0.675 -0.33866 0.6625 -0.32801 C 0.65885 -0.3294 0.65417 -0.32848 0.65139 -0.33218 C 0.64618 -0.33912 0.64028 -0.35764 0.64028 -0.35741 C 0.63906 -0.36551 0.63542 -0.38496 0.63559 -0.39352 C 0.63594 -0.40556 0.63698 -0.41783 0.63872 -0.42963 C 0.64392 -0.46667 0.6776 -0.47269 0.69913 -0.47616 C 0.71927 -0.4794 0.73941 -0.48287 0.75938 -0.48681 C 0.8066 -0.49584 0.85139 -0.51389 0.89913 -0.51829 C 0.91771 -0.51736 0.93924 -0.5257 0.95469 -0.51181 C 0.97153 -0.49676 0.94983 -0.50764 0.96406 -0.50139 C 0.96545 -0.4963 0.96875 -0.4919 0.96892 -0.48681 C 0.97031 -0.44283 0.96615 -0.39028 0.9276 -0.3831 C 0.91701 -0.38449 0.90625 -0.38449 0.89583 -0.38727 C 0.88802 -0.38935 0.87934 -0.41065 0.87205 -0.4169 C 0.87101 -0.41968 0.86962 -0.42246 0.86892 -0.42547 C 0.86754 -0.43102 0.8658 -0.44236 0.8658 -0.44213 C 0.86701 -0.45764 0.8651 -0.46528 0.87361 -0.47616 C 0.87743 -0.48102 0.88629 -0.48889 0.88629 -0.48866 C 0.88993 -0.48797 0.89392 -0.4882 0.8974 -0.48681 C 0.90868 -0.48172 0.89497 -0.46574 0.88958 -0.46343 C 0.88212 -0.45417 0.87205 -0.45278 0.8625 -0.4507 C 0.82778 -0.45394 0.84844 -0.4463 0.83403 -0.46551 C 0.83455 -0.46829 0.8342 -0.47176 0.83559 -0.47408 C 0.8382 -0.47848 0.84497 -0.47593 0.84826 -0.48033 " pathEditMode="relative" rAng="0" ptsTypes="ffffAfffffffffffffffffffffffffffffffffffffffffffffffffffA">
                                      <p:cBhvr>
                                        <p:cTn id="7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222" y="-243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066 -0.04375 C 0.11597 -0.04166 0.11597 -0.04027 0.11111 -0.04375 C 0.10677 -0.04699 0.09844 -0.05439 0.09844 -0.05416 C 0.09687 -0.05787 0.09531 -0.06157 0.09375 -0.06504 C 0.09271 -0.06712 0.09062 -0.06875 0.09045 -0.07129 C 0.08941 -0.09351 0.09166 -0.10023 0.1033 -0.11157 C 0.10989 -0.12638 0.11458 -0.13263 0.12552 -0.14097 C 0.12656 -0.14305 0.12916 -0.1449 0.12864 -0.14722 C 0.12517 -0.1625 0.1026 -0.16782 0.09531 -0.1706 C 0.09253 -0.17175 0.08993 -0.17314 0.08732 -0.17476 C 0.08194 -0.178 0.07708 -0.18287 0.07153 -0.18541 C 0.0684 -0.1868 0.06198 -0.18958 0.06198 -0.18935 C 0.06753 -0.19722 0.07014 -0.19768 0.07778 -0.20023 C 0.08038 -0.20231 0.08316 -0.20416 0.08576 -0.20648 C 0.08906 -0.20925 0.09531 -0.21504 0.09531 -0.21481 C 0.09253 -0.22638 0.08177 -0.23356 0.07621 -0.24467 C 0.07673 -0.24884 0.07587 -0.25393 0.07778 -0.2574 C 0.08125 -0.26388 0.08906 -0.26574 0.09375 -0.27013 C 0.10781 -0.28356 0.08819 -0.26967 0.10486 -0.28055 C 0.10034 -0.28657 0.09653 -0.29074 0.09045 -0.29328 C 0.08541 -0.30023 0.08003 -0.30324 0.07778 -0.3125 C 0.08229 -0.31828 0.08698 -0.3206 0.09219 -0.325 C 0.10382 -0.33472 0.11389 -0.34675 0.12708 -0.35231 C 0.11892 -0.36319 0.12448 -0.36203 0.11111 -0.36504 C 0.10538 -0.37291 0.10017 -0.37523 0.09219 -0.37777 C 0.0993 -0.39212 0.11059 -0.39791 0.12222 -0.40324 C 0.12569 -0.40787 0.13333 -0.40949 0.13333 -0.41597 C 0.13333 -0.41898 0.12934 -0.4199 0.12708 -0.42013 C 0.11024 -0.42199 0.09323 -0.42152 0.07621 -0.42222 C 0.0835 -0.43148 0.07969 -0.42754 0.09045 -0.43703 C 0.09201 -0.43842 0.09531 -0.4412 0.09531 -0.44097 C 0.08663 -0.44398 0.07899 -0.44074 0.06996 -0.43912 C 0.06684 -0.43842 0.06354 -0.43796 0.06041 -0.43703 C 0.05868 -0.43657 0.05555 -0.43263 0.05555 -0.43495 C 0.05555 -0.4375 0.05885 -0.43773 0.06041 -0.43912 C 0.0625 -0.4412 0.06493 -0.44305 0.06666 -0.4456 C 0.08107 -0.46712 0.06857 -0.45509 0.07934 -0.46458 C 0.08038 -0.46666 0.0835 -0.46851 0.08264 -0.47083 C 0.08159 -0.47337 0.07847 -0.47314 0.07621 -0.47291 C 0.07031 -0.47245 0.06458 -0.47013 0.05885 -0.46875 C 0.05816 -0.46435 0.05451 -0.43981 0.05243 -0.43703 C 0.05156 -0.43587 0.04132 -0.43287 0.04132 -0.43263 C 0.03802 -0.43148 0.03177 -0.42847 0.03177 -0.42824 C 0.01614 -0.43101 0.01423 -0.42638 0.02066 -0.43495 " pathEditMode="relative" rAng="0" ptsTypes="fffffffffffffffffffffffffffffffffffffffffffA">
                                      <p:cBhvr>
                                        <p:cTn id="8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88" y="-21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8" grpId="0" animBg="1"/>
      <p:bldP spid="19" grpId="0" animBg="1"/>
      <p:bldP spid="20" grpId="0" animBg="1"/>
      <p:bldP spid="21" grpId="0" animBg="1"/>
      <p:bldP spid="6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7" grpId="0" animBg="1"/>
      <p:bldP spid="33" grpId="0" animBg="1"/>
      <p:bldP spid="3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u="sng" dirty="0" err="1" smtClean="0"/>
              <a:t>Translate</a:t>
            </a:r>
            <a:r>
              <a:rPr lang="cs-CZ" b="1" dirty="0" smtClean="0"/>
              <a:t>: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798387" y="962828"/>
            <a:ext cx="1901405" cy="73798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OBSAZENÍ VE FILMU</a:t>
            </a:r>
            <a:endParaRPr lang="cs-CZ" b="1" dirty="0"/>
          </a:p>
        </p:txBody>
      </p:sp>
      <p:sp>
        <p:nvSpPr>
          <p:cNvPr id="5" name="Mrak 4"/>
          <p:cNvSpPr/>
          <p:nvPr/>
        </p:nvSpPr>
        <p:spPr>
          <a:xfrm>
            <a:off x="5580112" y="967078"/>
            <a:ext cx="2016224" cy="73373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REŽÍROVAT</a:t>
            </a:r>
            <a:endParaRPr lang="cs-CZ" b="1" dirty="0"/>
          </a:p>
        </p:txBody>
      </p:sp>
      <p:sp>
        <p:nvSpPr>
          <p:cNvPr id="6" name="Mrak 5"/>
          <p:cNvSpPr/>
          <p:nvPr/>
        </p:nvSpPr>
        <p:spPr>
          <a:xfrm>
            <a:off x="792764" y="1868876"/>
            <a:ext cx="2094300" cy="72008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OBJEVIT SE VE FILMU</a:t>
            </a:r>
            <a:endParaRPr lang="cs-CZ" b="1" dirty="0"/>
          </a:p>
        </p:txBody>
      </p:sp>
      <p:sp>
        <p:nvSpPr>
          <p:cNvPr id="7" name="Mrak 6"/>
          <p:cNvSpPr/>
          <p:nvPr/>
        </p:nvSpPr>
        <p:spPr>
          <a:xfrm>
            <a:off x="5756861" y="1841167"/>
            <a:ext cx="1872208" cy="72008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NATÁČET FILM</a:t>
            </a:r>
            <a:endParaRPr lang="cs-CZ" b="1" dirty="0"/>
          </a:p>
        </p:txBody>
      </p:sp>
      <p:sp>
        <p:nvSpPr>
          <p:cNvPr id="8" name="Mrak 7"/>
          <p:cNvSpPr/>
          <p:nvPr/>
        </p:nvSpPr>
        <p:spPr>
          <a:xfrm>
            <a:off x="670362" y="2780928"/>
            <a:ext cx="2117429" cy="72008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TRHÁK</a:t>
            </a:r>
            <a:endParaRPr lang="cs-CZ" b="1" dirty="0"/>
          </a:p>
        </p:txBody>
      </p:sp>
      <p:sp>
        <p:nvSpPr>
          <p:cNvPr id="9" name="Mrak 8"/>
          <p:cNvSpPr/>
          <p:nvPr/>
        </p:nvSpPr>
        <p:spPr>
          <a:xfrm>
            <a:off x="5833506" y="2780928"/>
            <a:ext cx="1840276" cy="72008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ZÁBĚR</a:t>
            </a:r>
            <a:endParaRPr lang="cs-CZ" b="1" dirty="0"/>
          </a:p>
        </p:txBody>
      </p:sp>
      <p:sp>
        <p:nvSpPr>
          <p:cNvPr id="10" name="Mrak 9"/>
          <p:cNvSpPr/>
          <p:nvPr/>
        </p:nvSpPr>
        <p:spPr>
          <a:xfrm>
            <a:off x="690374" y="962828"/>
            <a:ext cx="2117429" cy="72008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CAST</a:t>
            </a:r>
            <a:endParaRPr lang="cs-CZ" b="1" dirty="0"/>
          </a:p>
        </p:txBody>
      </p:sp>
      <p:sp>
        <p:nvSpPr>
          <p:cNvPr id="11" name="Mrak 10"/>
          <p:cNvSpPr/>
          <p:nvPr/>
        </p:nvSpPr>
        <p:spPr>
          <a:xfrm>
            <a:off x="5529508" y="980728"/>
            <a:ext cx="2117429" cy="72008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TO DIRECT</a:t>
            </a:r>
            <a:endParaRPr lang="cs-CZ" b="1" dirty="0"/>
          </a:p>
        </p:txBody>
      </p:sp>
      <p:sp>
        <p:nvSpPr>
          <p:cNvPr id="12" name="Mrak 11"/>
          <p:cNvSpPr/>
          <p:nvPr/>
        </p:nvSpPr>
        <p:spPr>
          <a:xfrm>
            <a:off x="766276" y="1868876"/>
            <a:ext cx="2117429" cy="72008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APPEAR</a:t>
            </a:r>
            <a:endParaRPr lang="cs-CZ" b="1" dirty="0"/>
          </a:p>
        </p:txBody>
      </p:sp>
      <p:sp>
        <p:nvSpPr>
          <p:cNvPr id="13" name="Mrak 12"/>
          <p:cNvSpPr/>
          <p:nvPr/>
        </p:nvSpPr>
        <p:spPr>
          <a:xfrm>
            <a:off x="5694930" y="1841167"/>
            <a:ext cx="2117429" cy="72008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TO MAKE/SHOOT A MOVIE</a:t>
            </a:r>
            <a:endParaRPr lang="cs-CZ" sz="1600" b="1" dirty="0"/>
          </a:p>
        </p:txBody>
      </p:sp>
      <p:sp>
        <p:nvSpPr>
          <p:cNvPr id="14" name="Mrak 13"/>
          <p:cNvSpPr/>
          <p:nvPr/>
        </p:nvSpPr>
        <p:spPr>
          <a:xfrm>
            <a:off x="641704" y="2780928"/>
            <a:ext cx="2214768" cy="72008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BLOCKBUSTER</a:t>
            </a:r>
            <a:endParaRPr lang="cs-CZ" sz="1600" b="1" dirty="0"/>
          </a:p>
        </p:txBody>
      </p:sp>
      <p:sp>
        <p:nvSpPr>
          <p:cNvPr id="17" name="Mrak 16"/>
          <p:cNvSpPr/>
          <p:nvPr/>
        </p:nvSpPr>
        <p:spPr>
          <a:xfrm>
            <a:off x="5646260" y="2780928"/>
            <a:ext cx="2214768" cy="720080"/>
          </a:xfrm>
          <a:prstGeom prst="cloud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SHOT</a:t>
            </a:r>
            <a:endParaRPr lang="cs-CZ" sz="1600" b="1" dirty="0"/>
          </a:p>
        </p:txBody>
      </p:sp>
      <p:sp>
        <p:nvSpPr>
          <p:cNvPr id="18" name="Ovál 17"/>
          <p:cNvSpPr/>
          <p:nvPr/>
        </p:nvSpPr>
        <p:spPr>
          <a:xfrm>
            <a:off x="798387" y="3789039"/>
            <a:ext cx="3197549" cy="782069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people</a:t>
            </a:r>
            <a:r>
              <a:rPr lang="cs-CZ" b="1" dirty="0" smtClean="0"/>
              <a:t> </a:t>
            </a:r>
            <a:r>
              <a:rPr lang="cs-CZ" b="1" dirty="0" err="1" smtClean="0"/>
              <a:t>who</a:t>
            </a:r>
            <a:r>
              <a:rPr lang="cs-CZ" b="1" dirty="0" smtClean="0"/>
              <a:t> </a:t>
            </a:r>
            <a:r>
              <a:rPr lang="cs-CZ" b="1" dirty="0" err="1" smtClean="0"/>
              <a:t>watch</a:t>
            </a:r>
            <a:r>
              <a:rPr lang="cs-CZ" b="1" dirty="0" smtClean="0"/>
              <a:t> a </a:t>
            </a:r>
            <a:r>
              <a:rPr lang="cs-CZ" b="1" dirty="0" err="1" smtClean="0"/>
              <a:t>movie</a:t>
            </a:r>
            <a:r>
              <a:rPr lang="cs-CZ" b="1" dirty="0" smtClean="0"/>
              <a:t>/</a:t>
            </a:r>
            <a:r>
              <a:rPr lang="cs-CZ" b="1" dirty="0" err="1" smtClean="0"/>
              <a:t>viewers</a:t>
            </a:r>
            <a:endParaRPr lang="cs-CZ" b="1" dirty="0"/>
          </a:p>
        </p:txBody>
      </p:sp>
      <p:sp>
        <p:nvSpPr>
          <p:cNvPr id="21" name="Ovál 20"/>
          <p:cNvSpPr/>
          <p:nvPr/>
        </p:nvSpPr>
        <p:spPr>
          <a:xfrm>
            <a:off x="792764" y="4797152"/>
            <a:ext cx="3197549" cy="72008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The</a:t>
            </a:r>
            <a:r>
              <a:rPr lang="cs-CZ" b="1" dirty="0" smtClean="0"/>
              <a:t> text/</a:t>
            </a:r>
            <a:r>
              <a:rPr lang="cs-CZ" b="1" dirty="0" err="1" smtClean="0"/>
              <a:t>plan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movie</a:t>
            </a:r>
            <a:endParaRPr lang="cs-CZ" b="1" dirty="0"/>
          </a:p>
        </p:txBody>
      </p:sp>
      <p:sp>
        <p:nvSpPr>
          <p:cNvPr id="22" name="Ovál 21"/>
          <p:cNvSpPr/>
          <p:nvPr/>
        </p:nvSpPr>
        <p:spPr>
          <a:xfrm>
            <a:off x="766276" y="5805264"/>
            <a:ext cx="3197549" cy="72008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Kind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effects</a:t>
            </a:r>
            <a:r>
              <a:rPr lang="cs-CZ" b="1" dirty="0" smtClean="0"/>
              <a:t> </a:t>
            </a:r>
            <a:r>
              <a:rPr lang="cs-CZ" b="1" dirty="0" err="1" smtClean="0"/>
              <a:t>that</a:t>
            </a:r>
            <a:r>
              <a:rPr lang="cs-CZ" b="1" dirty="0" smtClean="0"/>
              <a:t> </a:t>
            </a:r>
            <a:r>
              <a:rPr lang="cs-CZ" b="1" dirty="0" err="1" smtClean="0"/>
              <a:t>appear</a:t>
            </a:r>
            <a:r>
              <a:rPr lang="cs-CZ" b="1" dirty="0" smtClean="0"/>
              <a:t> in a </a:t>
            </a:r>
            <a:r>
              <a:rPr lang="cs-CZ" b="1" dirty="0" err="1" smtClean="0"/>
              <a:t>movie</a:t>
            </a:r>
            <a:endParaRPr lang="cs-CZ" b="1" dirty="0"/>
          </a:p>
        </p:txBody>
      </p:sp>
      <p:sp>
        <p:nvSpPr>
          <p:cNvPr id="25" name="Ovál 24"/>
          <p:cNvSpPr/>
          <p:nvPr/>
        </p:nvSpPr>
        <p:spPr>
          <a:xfrm>
            <a:off x="5154869" y="3851029"/>
            <a:ext cx="3197549" cy="72008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When</a:t>
            </a:r>
            <a:r>
              <a:rPr lang="cs-CZ" b="1" dirty="0" smtClean="0"/>
              <a:t> </a:t>
            </a:r>
            <a:r>
              <a:rPr lang="cs-CZ" b="1" dirty="0" err="1" smtClean="0"/>
              <a:t>people</a:t>
            </a:r>
            <a:r>
              <a:rPr lang="cs-CZ" b="1" dirty="0" smtClean="0"/>
              <a:t> </a:t>
            </a:r>
            <a:r>
              <a:rPr lang="cs-CZ" b="1" dirty="0" err="1" smtClean="0"/>
              <a:t>speak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</a:t>
            </a:r>
            <a:r>
              <a:rPr lang="cs-CZ" b="1" dirty="0" err="1" smtClean="0"/>
              <a:t>your</a:t>
            </a:r>
            <a:r>
              <a:rPr lang="cs-CZ" b="1" dirty="0" smtClean="0"/>
              <a:t> </a:t>
            </a:r>
            <a:r>
              <a:rPr lang="cs-CZ" b="1" dirty="0" err="1" smtClean="0"/>
              <a:t>language</a:t>
            </a:r>
            <a:endParaRPr lang="cs-CZ" b="1" dirty="0"/>
          </a:p>
        </p:txBody>
      </p:sp>
      <p:sp>
        <p:nvSpPr>
          <p:cNvPr id="26" name="Ovál 25"/>
          <p:cNvSpPr/>
          <p:nvPr/>
        </p:nvSpPr>
        <p:spPr>
          <a:xfrm>
            <a:off x="5142502" y="4797152"/>
            <a:ext cx="3197549" cy="72008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The</a:t>
            </a:r>
            <a:r>
              <a:rPr lang="cs-CZ" b="1" dirty="0" smtClean="0"/>
              <a:t> music in </a:t>
            </a:r>
            <a:r>
              <a:rPr lang="cs-CZ" b="1" dirty="0" err="1" smtClean="0"/>
              <a:t>the</a:t>
            </a:r>
            <a:r>
              <a:rPr lang="cs-CZ" b="1" dirty="0" smtClean="0"/>
              <a:t> fil</a:t>
            </a:r>
            <a:r>
              <a:rPr lang="cs-CZ" b="1" dirty="0"/>
              <a:t>m</a:t>
            </a:r>
          </a:p>
        </p:txBody>
      </p:sp>
      <p:sp>
        <p:nvSpPr>
          <p:cNvPr id="27" name="Ovál 26"/>
          <p:cNvSpPr/>
          <p:nvPr/>
        </p:nvSpPr>
        <p:spPr>
          <a:xfrm>
            <a:off x="5156357" y="5661248"/>
            <a:ext cx="3197549" cy="72008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When</a:t>
            </a:r>
            <a:r>
              <a:rPr lang="cs-CZ" b="1" dirty="0" smtClean="0"/>
              <a:t> a </a:t>
            </a:r>
            <a:r>
              <a:rPr lang="cs-CZ" b="1" dirty="0" err="1" smtClean="0"/>
              <a:t>movie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in </a:t>
            </a:r>
            <a:r>
              <a:rPr lang="cs-CZ" b="1" dirty="0" err="1" smtClean="0"/>
              <a:t>different</a:t>
            </a:r>
            <a:r>
              <a:rPr lang="cs-CZ" b="1" dirty="0" smtClean="0"/>
              <a:t> </a:t>
            </a:r>
            <a:r>
              <a:rPr lang="cs-CZ" b="1" dirty="0" err="1" smtClean="0"/>
              <a:t>language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need</a:t>
            </a:r>
            <a:endParaRPr lang="cs-CZ" b="1" dirty="0"/>
          </a:p>
        </p:txBody>
      </p:sp>
      <p:sp>
        <p:nvSpPr>
          <p:cNvPr id="28" name="Ovál 27"/>
          <p:cNvSpPr/>
          <p:nvPr/>
        </p:nvSpPr>
        <p:spPr>
          <a:xfrm>
            <a:off x="812776" y="3820033"/>
            <a:ext cx="3197549" cy="72008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AUDIENCE</a:t>
            </a:r>
            <a:endParaRPr lang="cs-CZ" b="1" dirty="0"/>
          </a:p>
        </p:txBody>
      </p:sp>
      <p:sp>
        <p:nvSpPr>
          <p:cNvPr id="29" name="Ovál 28"/>
          <p:cNvSpPr/>
          <p:nvPr/>
        </p:nvSpPr>
        <p:spPr>
          <a:xfrm>
            <a:off x="5176217" y="3864170"/>
            <a:ext cx="3197549" cy="72008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DUBBING</a:t>
            </a:r>
            <a:endParaRPr lang="cs-CZ" b="1" dirty="0"/>
          </a:p>
        </p:txBody>
      </p:sp>
      <p:sp>
        <p:nvSpPr>
          <p:cNvPr id="30" name="Ovál 29"/>
          <p:cNvSpPr/>
          <p:nvPr/>
        </p:nvSpPr>
        <p:spPr>
          <a:xfrm>
            <a:off x="812775" y="4797152"/>
            <a:ext cx="3197549" cy="72008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SCREENPLAY</a:t>
            </a:r>
            <a:endParaRPr lang="cs-CZ" b="1" dirty="0"/>
          </a:p>
        </p:txBody>
      </p:sp>
      <p:sp>
        <p:nvSpPr>
          <p:cNvPr id="31" name="Ovál 30"/>
          <p:cNvSpPr/>
          <p:nvPr/>
        </p:nvSpPr>
        <p:spPr>
          <a:xfrm>
            <a:off x="5094190" y="4797152"/>
            <a:ext cx="3197549" cy="72008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SOUNDTRACK</a:t>
            </a:r>
            <a:endParaRPr lang="cs-CZ" b="1" dirty="0"/>
          </a:p>
        </p:txBody>
      </p:sp>
      <p:sp>
        <p:nvSpPr>
          <p:cNvPr id="32" name="Ovál 31"/>
          <p:cNvSpPr/>
          <p:nvPr/>
        </p:nvSpPr>
        <p:spPr>
          <a:xfrm>
            <a:off x="731315" y="5780856"/>
            <a:ext cx="3197549" cy="72008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SPECIAL EFFECTS</a:t>
            </a:r>
            <a:endParaRPr lang="cs-CZ" b="1" dirty="0"/>
          </a:p>
        </p:txBody>
      </p:sp>
      <p:sp>
        <p:nvSpPr>
          <p:cNvPr id="33" name="Ovál 32"/>
          <p:cNvSpPr/>
          <p:nvPr/>
        </p:nvSpPr>
        <p:spPr>
          <a:xfrm>
            <a:off x="5176217" y="5661248"/>
            <a:ext cx="3197549" cy="72008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SPECIAL EFFECTS</a:t>
            </a:r>
            <a:endParaRPr lang="cs-CZ" b="1" dirty="0"/>
          </a:p>
        </p:txBody>
      </p:sp>
      <p:pic>
        <p:nvPicPr>
          <p:cNvPr id="2050" name="Picture 2" descr="C:\Users\richterova\AppData\Local\Microsoft\Windows\Temporary Internet Files\Content.IE5\ODETEJ0Z\MC9002950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8989" y="1087591"/>
            <a:ext cx="1287271" cy="1226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ichterova\AppData\Local\Microsoft\Windows\Temporary Internet Files\Content.IE5\YITN6Z8Y\MC9002824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3299" y="2715980"/>
            <a:ext cx="1295917" cy="1482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richterova\AppData\Local\Microsoft\Windows\Temporary Internet Files\Content.IE5\KHLWT3WF\MC9002502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6333" y="4911464"/>
            <a:ext cx="1232249" cy="1683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Oválný popisek 33"/>
          <p:cNvSpPr/>
          <p:nvPr/>
        </p:nvSpPr>
        <p:spPr>
          <a:xfrm>
            <a:off x="1729076" y="260648"/>
            <a:ext cx="2261237" cy="826943"/>
          </a:xfrm>
          <a:prstGeom prst="wedgeEllipseCallout">
            <a:avLst>
              <a:gd name="adj1" fmla="val 71124"/>
              <a:gd name="adj2" fmla="val 6771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I‘M A CAMERAMAN</a:t>
            </a:r>
            <a:endParaRPr lang="cs-CZ" dirty="0"/>
          </a:p>
        </p:txBody>
      </p:sp>
      <p:sp>
        <p:nvSpPr>
          <p:cNvPr id="38" name="Oválný popisek 37"/>
          <p:cNvSpPr/>
          <p:nvPr/>
        </p:nvSpPr>
        <p:spPr>
          <a:xfrm>
            <a:off x="1512062" y="2561247"/>
            <a:ext cx="2261237" cy="826943"/>
          </a:xfrm>
          <a:prstGeom prst="wedgeEllipseCallout">
            <a:avLst>
              <a:gd name="adj1" fmla="val 71124"/>
              <a:gd name="adj2" fmla="val 6771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I‘M A DIRECTOR</a:t>
            </a:r>
            <a:endParaRPr lang="cs-CZ" dirty="0"/>
          </a:p>
        </p:txBody>
      </p:sp>
      <p:sp>
        <p:nvSpPr>
          <p:cNvPr id="39" name="Oválný popisek 38"/>
          <p:cNvSpPr/>
          <p:nvPr/>
        </p:nvSpPr>
        <p:spPr>
          <a:xfrm>
            <a:off x="1821123" y="4690289"/>
            <a:ext cx="2261237" cy="826943"/>
          </a:xfrm>
          <a:prstGeom prst="wedgeEllipseCallout">
            <a:avLst>
              <a:gd name="adj1" fmla="val 71124"/>
              <a:gd name="adj2" fmla="val 6771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I‘M A PRODUCER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5380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7" grpId="0" animBg="1"/>
      <p:bldP spid="18" grpId="0" animBg="1"/>
      <p:bldP spid="21" grpId="0" animBg="1"/>
      <p:bldP spid="22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8" grpId="0" animBg="1"/>
      <p:bldP spid="3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Svislý svitek 3"/>
          <p:cNvSpPr/>
          <p:nvPr/>
        </p:nvSpPr>
        <p:spPr>
          <a:xfrm>
            <a:off x="0" y="37403"/>
            <a:ext cx="9144000" cy="5047781"/>
          </a:xfrm>
          <a:prstGeom prst="verticalScroll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554801" y="11088"/>
            <a:ext cx="5688632" cy="58328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 err="1" smtClean="0">
                <a:solidFill>
                  <a:schemeClr val="tx1"/>
                </a:solidFill>
              </a:rPr>
              <a:t>The</a:t>
            </a:r>
            <a:r>
              <a:rPr lang="cs-CZ" sz="2800" b="1" u="sng" dirty="0" smtClean="0">
                <a:solidFill>
                  <a:schemeClr val="tx1"/>
                </a:solidFill>
              </a:rPr>
              <a:t> </a:t>
            </a:r>
            <a:r>
              <a:rPr lang="cs-CZ" sz="2800" b="1" u="sng" dirty="0" err="1" smtClean="0">
                <a:solidFill>
                  <a:schemeClr val="tx1"/>
                </a:solidFill>
              </a:rPr>
              <a:t>Hobbit</a:t>
            </a:r>
            <a:r>
              <a:rPr lang="cs-CZ" sz="2800" b="1" u="sng" dirty="0" smtClean="0">
                <a:solidFill>
                  <a:schemeClr val="tx1"/>
                </a:solidFill>
              </a:rPr>
              <a:t>: </a:t>
            </a:r>
            <a:r>
              <a:rPr lang="cs-CZ" sz="2800" b="1" u="sng" dirty="0" err="1" smtClean="0">
                <a:solidFill>
                  <a:schemeClr val="tx1"/>
                </a:solidFill>
              </a:rPr>
              <a:t>An</a:t>
            </a:r>
            <a:r>
              <a:rPr lang="cs-CZ" sz="2800" b="1" u="sng" dirty="0" smtClean="0">
                <a:solidFill>
                  <a:schemeClr val="tx1"/>
                </a:solidFill>
              </a:rPr>
              <a:t> </a:t>
            </a:r>
            <a:r>
              <a:rPr lang="cs-CZ" sz="2800" b="1" u="sng" dirty="0" err="1" smtClean="0">
                <a:solidFill>
                  <a:schemeClr val="tx1"/>
                </a:solidFill>
              </a:rPr>
              <a:t>Unexpected</a:t>
            </a:r>
            <a:r>
              <a:rPr lang="cs-CZ" sz="2800" b="1" u="sng" dirty="0" smtClean="0">
                <a:solidFill>
                  <a:schemeClr val="tx1"/>
                </a:solidFill>
              </a:rPr>
              <a:t> </a:t>
            </a:r>
            <a:r>
              <a:rPr lang="cs-CZ" sz="2800" b="1" u="sng" dirty="0" err="1" smtClean="0">
                <a:solidFill>
                  <a:schemeClr val="tx1"/>
                </a:solidFill>
              </a:rPr>
              <a:t>Journey</a:t>
            </a:r>
            <a:endParaRPr lang="cs-CZ" sz="2800" b="1" u="sng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richterova\Desktop\Hobbit_Hol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2795" y="51279"/>
            <a:ext cx="1089235" cy="721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971600" y="772897"/>
            <a:ext cx="7272808" cy="431228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Type </a:t>
            </a:r>
            <a:r>
              <a:rPr lang="cs-CZ" sz="2000" b="1" dirty="0" err="1" smtClean="0">
                <a:solidFill>
                  <a:schemeClr val="tx1"/>
                </a:solidFill>
              </a:rPr>
              <a:t>of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movie</a:t>
            </a:r>
            <a:r>
              <a:rPr lang="cs-CZ" sz="2000" b="1" dirty="0" smtClean="0">
                <a:solidFill>
                  <a:schemeClr val="tx1"/>
                </a:solidFill>
              </a:rPr>
              <a:t>: _____________</a:t>
            </a:r>
          </a:p>
          <a:p>
            <a:r>
              <a:rPr lang="cs-CZ" sz="2000" b="1" dirty="0" smtClean="0">
                <a:solidFill>
                  <a:schemeClr val="tx1"/>
                </a:solidFill>
              </a:rPr>
              <a:t>________: Peter Jackson</a:t>
            </a:r>
          </a:p>
          <a:p>
            <a:r>
              <a:rPr lang="cs-CZ" sz="2000" b="1" dirty="0" smtClean="0">
                <a:solidFill>
                  <a:schemeClr val="tx1"/>
                </a:solidFill>
              </a:rPr>
              <a:t>Music:       </a:t>
            </a:r>
            <a:r>
              <a:rPr lang="cs-CZ" sz="2000" b="1" dirty="0" err="1" smtClean="0">
                <a:solidFill>
                  <a:schemeClr val="tx1"/>
                </a:solidFill>
              </a:rPr>
              <a:t>Howard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Shore</a:t>
            </a:r>
            <a:endParaRPr lang="cs-CZ" sz="2000" b="1" dirty="0" smtClean="0">
              <a:solidFill>
                <a:schemeClr val="tx1"/>
              </a:solidFill>
            </a:endParaRPr>
          </a:p>
          <a:p>
            <a:r>
              <a:rPr lang="cs-CZ" sz="2000" b="1" dirty="0" smtClean="0">
                <a:solidFill>
                  <a:schemeClr val="tx1"/>
                </a:solidFill>
              </a:rPr>
              <a:t>______  :  </a:t>
            </a:r>
            <a:r>
              <a:rPr lang="cs-CZ" sz="2000" b="1" dirty="0">
                <a:solidFill>
                  <a:schemeClr val="tx1"/>
                </a:solidFill>
              </a:rPr>
              <a:t>Martin </a:t>
            </a:r>
            <a:r>
              <a:rPr lang="cs-CZ" sz="2000" b="1" dirty="0" err="1">
                <a:solidFill>
                  <a:schemeClr val="tx1"/>
                </a:solidFill>
              </a:rPr>
              <a:t>Freeman</a:t>
            </a:r>
            <a:r>
              <a:rPr lang="cs-CZ" sz="2000" b="1" dirty="0">
                <a:solidFill>
                  <a:schemeClr val="tx1"/>
                </a:solidFill>
              </a:rPr>
              <a:t>, </a:t>
            </a:r>
            <a:r>
              <a:rPr lang="cs-CZ" sz="2000" b="1" dirty="0" err="1">
                <a:solidFill>
                  <a:schemeClr val="tx1"/>
                </a:solidFill>
              </a:rPr>
              <a:t>Stephen</a:t>
            </a:r>
            <a:r>
              <a:rPr lang="cs-CZ" sz="2000" b="1" dirty="0">
                <a:solidFill>
                  <a:schemeClr val="tx1"/>
                </a:solidFill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</a:rPr>
              <a:t>Hunter</a:t>
            </a:r>
            <a:r>
              <a:rPr lang="cs-CZ" sz="2000" b="1" dirty="0">
                <a:solidFill>
                  <a:schemeClr val="tx1"/>
                </a:solidFill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</a:rPr>
              <a:t>and </a:t>
            </a:r>
            <a:r>
              <a:rPr lang="cs-CZ" sz="2000" b="1" dirty="0" err="1" smtClean="0">
                <a:solidFill>
                  <a:schemeClr val="tx1"/>
                </a:solidFill>
              </a:rPr>
              <a:t>others</a:t>
            </a:r>
            <a:endParaRPr lang="cs-CZ" sz="2000" b="1" dirty="0" smtClean="0">
              <a:solidFill>
                <a:schemeClr val="tx1"/>
              </a:solidFill>
            </a:endParaRPr>
          </a:p>
          <a:p>
            <a:endParaRPr lang="cs-CZ" sz="2000" b="1" dirty="0">
              <a:solidFill>
                <a:schemeClr val="tx1"/>
              </a:solidFill>
            </a:endParaRPr>
          </a:p>
          <a:p>
            <a:pPr algn="just"/>
            <a:r>
              <a:rPr lang="cs-CZ" sz="2000" b="1" dirty="0" err="1" smtClean="0">
                <a:solidFill>
                  <a:schemeClr val="tx1"/>
                </a:solidFill>
              </a:rPr>
              <a:t>This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new</a:t>
            </a:r>
            <a:r>
              <a:rPr lang="cs-CZ" sz="2000" b="1" dirty="0" smtClean="0">
                <a:solidFill>
                  <a:schemeClr val="tx1"/>
                </a:solidFill>
              </a:rPr>
              <a:t> _________ film by </a:t>
            </a:r>
            <a:r>
              <a:rPr lang="cs-CZ" sz="2000" b="1" dirty="0" err="1" smtClean="0">
                <a:solidFill>
                  <a:schemeClr val="tx1"/>
                </a:solidFill>
              </a:rPr>
              <a:t>famous</a:t>
            </a:r>
            <a:r>
              <a:rPr lang="cs-CZ" sz="2000" b="1" dirty="0" smtClean="0">
                <a:solidFill>
                  <a:schemeClr val="tx1"/>
                </a:solidFill>
              </a:rPr>
              <a:t> ___________ Peter Jackson has </a:t>
            </a:r>
            <a:r>
              <a:rPr lang="cs-CZ" sz="2000" b="1" dirty="0" err="1" smtClean="0">
                <a:solidFill>
                  <a:schemeClr val="tx1"/>
                </a:solidFill>
              </a:rPr>
              <a:t>become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an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overnight</a:t>
            </a:r>
            <a:r>
              <a:rPr lang="cs-CZ" sz="2000" b="1" dirty="0" smtClean="0">
                <a:solidFill>
                  <a:schemeClr val="tx1"/>
                </a:solidFill>
              </a:rPr>
              <a:t> ___________ </a:t>
            </a:r>
            <a:r>
              <a:rPr lang="cs-CZ" sz="2000" b="1" dirty="0" err="1" smtClean="0">
                <a:solidFill>
                  <a:schemeClr val="tx1"/>
                </a:solidFill>
              </a:rPr>
              <a:t>with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_________ </a:t>
            </a:r>
            <a:r>
              <a:rPr lang="cs-CZ" sz="2000" b="1" dirty="0" err="1" smtClean="0">
                <a:solidFill>
                  <a:schemeClr val="tx1"/>
                </a:solidFill>
              </a:rPr>
              <a:t>number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of</a:t>
            </a:r>
            <a:r>
              <a:rPr lang="cs-CZ" sz="2000" b="1" dirty="0" smtClean="0">
                <a:solidFill>
                  <a:schemeClr val="tx1"/>
                </a:solidFill>
              </a:rPr>
              <a:t> 320 000 </a:t>
            </a:r>
            <a:r>
              <a:rPr lang="cs-CZ" sz="2000" b="1" dirty="0" err="1" smtClean="0">
                <a:solidFill>
                  <a:schemeClr val="tx1"/>
                </a:solidFill>
              </a:rPr>
              <a:t>viewers</a:t>
            </a:r>
            <a:r>
              <a:rPr lang="cs-CZ" sz="2000" b="1" dirty="0" smtClean="0">
                <a:solidFill>
                  <a:schemeClr val="tx1"/>
                </a:solidFill>
              </a:rPr>
              <a:t> a </a:t>
            </a:r>
            <a:r>
              <a:rPr lang="cs-CZ" sz="2000" b="1" dirty="0" err="1" smtClean="0">
                <a:solidFill>
                  <a:schemeClr val="tx1"/>
                </a:solidFill>
              </a:rPr>
              <a:t>week</a:t>
            </a:r>
            <a:r>
              <a:rPr lang="cs-CZ" sz="2000" b="1" dirty="0" smtClean="0">
                <a:solidFill>
                  <a:schemeClr val="tx1"/>
                </a:solidFill>
              </a:rPr>
              <a:t>. </a:t>
            </a:r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________ role has Martin </a:t>
            </a:r>
            <a:r>
              <a:rPr lang="cs-CZ" sz="2000" b="1" dirty="0" err="1" smtClean="0">
                <a:solidFill>
                  <a:schemeClr val="tx1"/>
                </a:solidFill>
              </a:rPr>
              <a:t>Freeman</a:t>
            </a:r>
            <a:r>
              <a:rPr lang="cs-CZ" sz="2000" b="1" dirty="0" smtClean="0">
                <a:solidFill>
                  <a:schemeClr val="tx1"/>
                </a:solidFill>
              </a:rPr>
              <a:t> as </a:t>
            </a:r>
            <a:r>
              <a:rPr lang="cs-CZ" sz="2000" b="1" dirty="0" err="1" smtClean="0">
                <a:solidFill>
                  <a:schemeClr val="tx1"/>
                </a:solidFill>
              </a:rPr>
              <a:t>Bilbo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Baggins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who</a:t>
            </a:r>
            <a:r>
              <a:rPr lang="cs-CZ" sz="2000" b="1" dirty="0" smtClean="0">
                <a:solidFill>
                  <a:schemeClr val="tx1"/>
                </a:solidFill>
              </a:rPr>
              <a:t> has to </a:t>
            </a:r>
            <a:r>
              <a:rPr lang="cs-CZ" sz="2000" b="1" dirty="0" err="1" smtClean="0">
                <a:solidFill>
                  <a:schemeClr val="tx1"/>
                </a:solidFill>
              </a:rPr>
              <a:t>undergo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an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unexpected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journey</a:t>
            </a:r>
            <a:r>
              <a:rPr lang="cs-CZ" sz="2000" b="1" dirty="0" smtClean="0">
                <a:solidFill>
                  <a:schemeClr val="tx1"/>
                </a:solidFill>
              </a:rPr>
              <a:t> to </a:t>
            </a:r>
            <a:r>
              <a:rPr lang="cs-CZ" sz="2000" b="1" dirty="0" err="1" smtClean="0">
                <a:solidFill>
                  <a:schemeClr val="tx1"/>
                </a:solidFill>
              </a:rPr>
              <a:t>rescue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lost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dwarf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kingdom</a:t>
            </a:r>
            <a:r>
              <a:rPr lang="cs-CZ" sz="2000" b="1" dirty="0" smtClean="0">
                <a:solidFill>
                  <a:schemeClr val="tx1"/>
                </a:solidFill>
              </a:rPr>
              <a:t>. </a:t>
            </a:r>
            <a:r>
              <a:rPr lang="cs-CZ" sz="2000" b="1" dirty="0" err="1" smtClean="0">
                <a:solidFill>
                  <a:schemeClr val="tx1"/>
                </a:solidFill>
              </a:rPr>
              <a:t>There</a:t>
            </a:r>
            <a:r>
              <a:rPr lang="cs-CZ" sz="2000" b="1" dirty="0" smtClean="0">
                <a:solidFill>
                  <a:schemeClr val="tx1"/>
                </a:solidFill>
              </a:rPr>
              <a:t> are many </a:t>
            </a:r>
            <a:r>
              <a:rPr lang="cs-CZ" sz="2000" b="1" dirty="0" err="1" smtClean="0">
                <a:solidFill>
                  <a:schemeClr val="tx1"/>
                </a:solidFill>
              </a:rPr>
              <a:t>special</a:t>
            </a:r>
            <a:r>
              <a:rPr lang="cs-CZ" sz="2000" b="1" dirty="0" smtClean="0">
                <a:solidFill>
                  <a:schemeClr val="tx1"/>
                </a:solidFill>
              </a:rPr>
              <a:t> ________ </a:t>
            </a:r>
            <a:r>
              <a:rPr lang="cs-CZ" sz="2000" b="1" dirty="0" err="1" smtClean="0">
                <a:solidFill>
                  <a:schemeClr val="tx1"/>
                </a:solidFill>
              </a:rPr>
              <a:t>that</a:t>
            </a:r>
            <a:r>
              <a:rPr lang="cs-CZ" sz="2000" b="1" dirty="0" smtClean="0">
                <a:solidFill>
                  <a:schemeClr val="tx1"/>
                </a:solidFill>
              </a:rPr>
              <a:t> make </a:t>
            </a:r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movie</a:t>
            </a:r>
            <a:r>
              <a:rPr lang="cs-CZ" sz="2000" b="1" dirty="0" smtClean="0">
                <a:solidFill>
                  <a:schemeClr val="tx1"/>
                </a:solidFill>
              </a:rPr>
              <a:t> _________ </a:t>
            </a:r>
            <a:r>
              <a:rPr lang="cs-CZ" sz="2000" b="1" dirty="0" err="1" smtClean="0">
                <a:solidFill>
                  <a:schemeClr val="tx1"/>
                </a:solidFill>
              </a:rPr>
              <a:t>seeing</a:t>
            </a:r>
            <a:r>
              <a:rPr lang="cs-CZ" sz="2000" b="1" dirty="0" smtClean="0">
                <a:solidFill>
                  <a:schemeClr val="tx1"/>
                </a:solidFill>
              </a:rPr>
              <a:t>. </a:t>
            </a:r>
          </a:p>
          <a:p>
            <a:endParaRPr lang="cs-CZ" sz="2000" b="1" dirty="0">
              <a:solidFill>
                <a:schemeClr val="tx1"/>
              </a:solidFill>
            </a:endParaRPr>
          </a:p>
          <a:p>
            <a:r>
              <a:rPr lang="cs-CZ" sz="2000" b="1" dirty="0" err="1" smtClean="0">
                <a:solidFill>
                  <a:schemeClr val="tx1"/>
                </a:solidFill>
              </a:rPr>
              <a:t>You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can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watch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film in ________ </a:t>
            </a:r>
            <a:r>
              <a:rPr lang="cs-CZ" sz="2000" b="1" dirty="0" err="1" smtClean="0">
                <a:solidFill>
                  <a:schemeClr val="tx1"/>
                </a:solidFill>
              </a:rPr>
              <a:t>since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December</a:t>
            </a:r>
            <a:r>
              <a:rPr lang="cs-CZ" sz="2000" b="1" dirty="0" smtClean="0">
                <a:solidFill>
                  <a:schemeClr val="tx1"/>
                </a:solidFill>
              </a:rPr>
              <a:t>. </a:t>
            </a:r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movie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is</a:t>
            </a:r>
            <a:r>
              <a:rPr lang="cs-CZ" sz="2000" b="1" dirty="0" smtClean="0">
                <a:solidFill>
                  <a:schemeClr val="tx1"/>
                </a:solidFill>
              </a:rPr>
              <a:t>  not __________ , but </a:t>
            </a:r>
            <a:r>
              <a:rPr lang="cs-CZ" sz="2000" b="1" dirty="0" err="1" smtClean="0">
                <a:solidFill>
                  <a:schemeClr val="tx1"/>
                </a:solidFill>
              </a:rPr>
              <a:t>there</a:t>
            </a:r>
            <a:r>
              <a:rPr lang="cs-CZ" sz="2000" b="1" dirty="0" smtClean="0">
                <a:solidFill>
                  <a:schemeClr val="tx1"/>
                </a:solidFill>
              </a:rPr>
              <a:t> are Czech ____________, </a:t>
            </a:r>
            <a:r>
              <a:rPr lang="cs-CZ" sz="2000" b="1" dirty="0" err="1" smtClean="0">
                <a:solidFill>
                  <a:schemeClr val="tx1"/>
                </a:solidFill>
              </a:rPr>
              <a:t>of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course</a:t>
            </a:r>
            <a:r>
              <a:rPr lang="cs-CZ" sz="2000" b="1" dirty="0" smtClean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7" name="Obdélník 6"/>
          <p:cNvSpPr/>
          <p:nvPr/>
        </p:nvSpPr>
        <p:spPr>
          <a:xfrm>
            <a:off x="1521504" y="5142032"/>
            <a:ext cx="6041535" cy="36004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Complete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</a:rPr>
              <a:t> text </a:t>
            </a:r>
            <a:r>
              <a:rPr lang="cs-CZ" sz="2400" b="1" dirty="0" err="1" smtClean="0">
                <a:solidFill>
                  <a:schemeClr val="tx1"/>
                </a:solidFill>
              </a:rPr>
              <a:t>with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following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words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5670226"/>
            <a:ext cx="9144000" cy="98072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solidFill>
                  <a:schemeClr val="accent6">
                    <a:lumMod val="75000"/>
                  </a:schemeClr>
                </a:solidFill>
              </a:rPr>
              <a:t>a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dventure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	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feature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    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worth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  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leading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	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cinemas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        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blockbuster</a:t>
            </a:r>
            <a:endParaRPr lang="cs-CZ" sz="24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a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udience    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subtitles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  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director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      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cast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    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direction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  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effects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   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dubbed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lačítko akce: Nápověda 9">
            <a:hlinkClick r:id="" action="ppaction://noaction" highlightClick="1"/>
          </p:cNvPr>
          <p:cNvSpPr/>
          <p:nvPr/>
        </p:nvSpPr>
        <p:spPr>
          <a:xfrm>
            <a:off x="1398023" y="1124744"/>
            <a:ext cx="389860" cy="216024"/>
          </a:xfrm>
          <a:prstGeom prst="actionButtonHelp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014741" y="1090545"/>
            <a:ext cx="1080120" cy="284421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Direction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Tlačítko akce: Nápověda 22">
            <a:hlinkClick r:id="" action="ppaction://noaction" highlightClick="1"/>
          </p:cNvPr>
          <p:cNvSpPr/>
          <p:nvPr/>
        </p:nvSpPr>
        <p:spPr>
          <a:xfrm>
            <a:off x="1295777" y="1628800"/>
            <a:ext cx="297176" cy="360040"/>
          </a:xfrm>
          <a:prstGeom prst="actionButtonHelp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067396" y="1663180"/>
            <a:ext cx="779721" cy="325660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Cast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Tlačítko akce: Nápověda 24">
            <a:hlinkClick r:id="" action="ppaction://noaction" highlightClick="1"/>
          </p:cNvPr>
          <p:cNvSpPr/>
          <p:nvPr/>
        </p:nvSpPr>
        <p:spPr>
          <a:xfrm>
            <a:off x="3346019" y="772897"/>
            <a:ext cx="250568" cy="317648"/>
          </a:xfrm>
          <a:prstGeom prst="actionButtonHelp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700785" y="772898"/>
            <a:ext cx="1706125" cy="317648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Adventure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Tlačítko akce: Nápověda 26">
            <a:hlinkClick r:id="" action="ppaction://noaction" highlightClick="1"/>
          </p:cNvPr>
          <p:cNvSpPr/>
          <p:nvPr/>
        </p:nvSpPr>
        <p:spPr>
          <a:xfrm>
            <a:off x="2578410" y="2273260"/>
            <a:ext cx="366184" cy="285748"/>
          </a:xfrm>
          <a:prstGeom prst="actionButtonHelp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118244" y="2273261"/>
            <a:ext cx="1183318" cy="316970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feature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Tlačítko akce: Nápověda 28">
            <a:hlinkClick r:id="" action="ppaction://noaction" highlightClick="1"/>
          </p:cNvPr>
          <p:cNvSpPr/>
          <p:nvPr/>
        </p:nvSpPr>
        <p:spPr>
          <a:xfrm>
            <a:off x="5679961" y="2273261"/>
            <a:ext cx="356826" cy="316969"/>
          </a:xfrm>
          <a:prstGeom prst="actionButtonHelp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194334" y="2231859"/>
            <a:ext cx="1398153" cy="32582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director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Tlačítko akce: Nápověda 30">
            <a:hlinkClick r:id="" action="ppaction://noaction" highlightClick="1"/>
          </p:cNvPr>
          <p:cNvSpPr/>
          <p:nvPr/>
        </p:nvSpPr>
        <p:spPr>
          <a:xfrm>
            <a:off x="4716016" y="2590230"/>
            <a:ext cx="288032" cy="310874"/>
          </a:xfrm>
          <a:prstGeom prst="actionButtonHelp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179341" y="2557681"/>
            <a:ext cx="1570695" cy="305041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blockbuster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Tlačítko akce: Nápověda 32">
            <a:hlinkClick r:id="" action="ppaction://noaction" highlightClick="1"/>
          </p:cNvPr>
          <p:cNvSpPr/>
          <p:nvPr/>
        </p:nvSpPr>
        <p:spPr>
          <a:xfrm>
            <a:off x="7243433" y="2590230"/>
            <a:ext cx="270399" cy="272492"/>
          </a:xfrm>
          <a:prstGeom prst="actionButtonHelp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7022979" y="2596312"/>
            <a:ext cx="1080120" cy="284421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audience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Tlačítko akce: Nápověda 34">
            <a:hlinkClick r:id="" action="ppaction://noaction" highlightClick="1"/>
          </p:cNvPr>
          <p:cNvSpPr/>
          <p:nvPr/>
        </p:nvSpPr>
        <p:spPr>
          <a:xfrm>
            <a:off x="5750036" y="2901104"/>
            <a:ext cx="286751" cy="312975"/>
          </a:xfrm>
          <a:prstGeom prst="actionButtonHelp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353351" y="2915380"/>
            <a:ext cx="1080120" cy="284421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leading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Tlačítko akce: Nápověda 36">
            <a:hlinkClick r:id="" action="ppaction://noaction" highlightClick="1"/>
          </p:cNvPr>
          <p:cNvSpPr/>
          <p:nvPr/>
        </p:nvSpPr>
        <p:spPr>
          <a:xfrm>
            <a:off x="1387212" y="3804643"/>
            <a:ext cx="268583" cy="289838"/>
          </a:xfrm>
          <a:prstGeom prst="actionButtonHelp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991358" y="3804643"/>
            <a:ext cx="1126886" cy="300588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effects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Tlačítko akce: Nápověda 38">
            <a:hlinkClick r:id="" action="ppaction://noaction" highlightClick="1"/>
          </p:cNvPr>
          <p:cNvSpPr/>
          <p:nvPr/>
        </p:nvSpPr>
        <p:spPr>
          <a:xfrm>
            <a:off x="4860032" y="3804643"/>
            <a:ext cx="288032" cy="300588"/>
          </a:xfrm>
          <a:prstGeom prst="actionButtonHelp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4399117" y="3820810"/>
            <a:ext cx="1080120" cy="284421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worth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1" name="Tlačítko akce: Nápověda 40">
            <a:hlinkClick r:id="" action="ppaction://noaction" highlightClick="1"/>
          </p:cNvPr>
          <p:cNvSpPr/>
          <p:nvPr/>
        </p:nvSpPr>
        <p:spPr>
          <a:xfrm>
            <a:off x="4241820" y="4437112"/>
            <a:ext cx="330180" cy="288030"/>
          </a:xfrm>
          <a:prstGeom prst="actionButtonHelp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701760" y="4430553"/>
            <a:ext cx="1080120" cy="284421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cinemas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3" name="Tlačítko akce: Nápověda 42">
            <a:hlinkClick r:id="" action="ppaction://noaction" highlightClick="1"/>
          </p:cNvPr>
          <p:cNvSpPr/>
          <p:nvPr/>
        </p:nvSpPr>
        <p:spPr>
          <a:xfrm>
            <a:off x="1846699" y="4714297"/>
            <a:ext cx="425785" cy="274253"/>
          </a:xfrm>
          <a:prstGeom prst="actionButtonHelp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1476120" y="4725142"/>
            <a:ext cx="1285381" cy="36004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dubbed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5" name="Tlačítko akce: Nápověda 44">
            <a:hlinkClick r:id="" action="ppaction://noaction" highlightClick="1"/>
          </p:cNvPr>
          <p:cNvSpPr/>
          <p:nvPr/>
        </p:nvSpPr>
        <p:spPr>
          <a:xfrm>
            <a:off x="5479237" y="4725142"/>
            <a:ext cx="379137" cy="263408"/>
          </a:xfrm>
          <a:prstGeom prst="actionButtonHelp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5004048" y="4756806"/>
            <a:ext cx="1542169" cy="274253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subtitles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103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24" grpId="0" animBg="1"/>
      <p:bldP spid="23" grpId="0" animBg="1"/>
      <p:bldP spid="26" grpId="0" animBg="1"/>
      <p:bldP spid="25" grpId="0" animBg="1"/>
      <p:bldP spid="28" grpId="0" animBg="1"/>
      <p:bldP spid="27" grpId="0" animBg="1"/>
      <p:bldP spid="30" grpId="0" animBg="1"/>
      <p:bldP spid="29" grpId="0" animBg="1"/>
      <p:bldP spid="32" grpId="0" animBg="1"/>
      <p:bldP spid="31" grpId="0" animBg="1"/>
      <p:bldP spid="34" grpId="0" animBg="1"/>
      <p:bldP spid="33" grpId="0" animBg="1"/>
      <p:bldP spid="36" grpId="0" animBg="1"/>
      <p:bldP spid="35" grpId="0" animBg="1"/>
      <p:bldP spid="38" grpId="0" animBg="1"/>
      <p:bldP spid="37" grpId="0" animBg="1"/>
      <p:bldP spid="40" grpId="0" animBg="1"/>
      <p:bldP spid="39" grpId="0" animBg="1"/>
      <p:bldP spid="42" grpId="0" animBg="1"/>
      <p:bldP spid="41" grpId="0" animBg="1"/>
      <p:bldP spid="44" grpId="0" animBg="1"/>
      <p:bldP spid="43" grpId="0" animBg="1"/>
      <p:bldP spid="46" grpId="0" animBg="1"/>
      <p:bldP spid="45" grpId="0" animBg="1"/>
      <p:bldP spid="4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b="1" u="sng" dirty="0" err="1" smtClean="0"/>
              <a:t>The</a:t>
            </a:r>
            <a:r>
              <a:rPr lang="cs-CZ" b="1" u="sng" dirty="0" smtClean="0"/>
              <a:t> Media</a:t>
            </a:r>
            <a:endParaRPr lang="cs-CZ" b="1" u="sng" dirty="0"/>
          </a:p>
        </p:txBody>
      </p:sp>
      <p:pic>
        <p:nvPicPr>
          <p:cNvPr id="4098" name="Picture 2" descr="C:\Users\richterova\AppData\Local\Microsoft\Windows\Temporary Internet Files\Content.IE5\YITN6Z8Y\MC90044203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4573" y="0"/>
            <a:ext cx="979427" cy="1117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richterova\AppData\Local\Microsoft\Windows\Temporary Internet Files\Content.IE5\A87V3WKD\MC9000564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412" y="0"/>
            <a:ext cx="1773936" cy="94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55776" y="1052736"/>
            <a:ext cx="4176464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What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can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you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find</a:t>
            </a:r>
            <a:r>
              <a:rPr lang="cs-CZ" sz="2000" b="1" dirty="0" smtClean="0"/>
              <a:t> in a </a:t>
            </a:r>
            <a:r>
              <a:rPr lang="cs-CZ" sz="2000" b="1" dirty="0" err="1" smtClean="0"/>
              <a:t>newspaper</a:t>
            </a:r>
            <a:r>
              <a:rPr lang="cs-CZ" sz="2000" b="1" dirty="0" smtClean="0"/>
              <a:t>…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461004" y="1772816"/>
            <a:ext cx="108666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ARTICLE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3689" y="1771537"/>
            <a:ext cx="108666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ČLÁNEK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99792" y="1772816"/>
            <a:ext cx="1368152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HEADLINE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99792" y="1772816"/>
            <a:ext cx="1368152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TITULEK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932040" y="1815354"/>
            <a:ext cx="1368152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LETTER TO EDITOR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932040" y="1807300"/>
            <a:ext cx="1368152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DOPIS REDAKCI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092280" y="1826855"/>
            <a:ext cx="1368152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REPORT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092280" y="1815354"/>
            <a:ext cx="1368152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ZPRÁVA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521527" y="2636912"/>
            <a:ext cx="4176464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people</a:t>
            </a:r>
            <a:r>
              <a:rPr lang="cs-CZ" sz="2000" b="1" dirty="0" smtClean="0"/>
              <a:t> …</a:t>
            </a:r>
            <a:endParaRPr lang="cs-CZ" sz="2000" b="1" dirty="0"/>
          </a:p>
        </p:txBody>
      </p:sp>
      <p:sp>
        <p:nvSpPr>
          <p:cNvPr id="15" name="Obdélník 14"/>
          <p:cNvSpPr/>
          <p:nvPr/>
        </p:nvSpPr>
        <p:spPr>
          <a:xfrm>
            <a:off x="755576" y="3717032"/>
            <a:ext cx="108666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EDITOR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55576" y="3717032"/>
            <a:ext cx="108666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EDITOR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065940" y="3751312"/>
            <a:ext cx="1550176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JOURNALIST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069521" y="3751312"/>
            <a:ext cx="152400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NOVINÁŘ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816436" y="3795611"/>
            <a:ext cx="1635256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PRESENTER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828216" y="3805661"/>
            <a:ext cx="1635905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MODERÁTOR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555776" y="4581128"/>
            <a:ext cx="4176464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What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can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you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find</a:t>
            </a:r>
            <a:r>
              <a:rPr lang="cs-CZ" sz="2000" b="1" dirty="0" smtClean="0"/>
              <a:t> in a TV …</a:t>
            </a:r>
            <a:endParaRPr lang="cs-CZ" sz="2000" b="1" dirty="0"/>
          </a:p>
        </p:txBody>
      </p:sp>
      <p:sp>
        <p:nvSpPr>
          <p:cNvPr id="22" name="Obdélník 21"/>
          <p:cNvSpPr/>
          <p:nvPr/>
        </p:nvSpPr>
        <p:spPr>
          <a:xfrm>
            <a:off x="781282" y="5373216"/>
            <a:ext cx="108666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SOAP OPERA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81282" y="5373216"/>
            <a:ext cx="108666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TELE</a:t>
            </a:r>
          </a:p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NOVELA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288191" y="5428933"/>
            <a:ext cx="108666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SERIAL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297698" y="5434734"/>
            <a:ext cx="108666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SERIÁL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912705" y="5435033"/>
            <a:ext cx="108666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GAME SHOW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912705" y="5442431"/>
            <a:ext cx="1086660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C00000"/>
                </a:solidFill>
              </a:rPr>
              <a:t>SOUTĚŽNÍ POŘAD</a:t>
            </a:r>
            <a:endParaRPr lang="cs-CZ" sz="1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7132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7" grpId="0" animBg="1"/>
      <p:bldP spid="9" grpId="0" animBg="1"/>
      <p:bldP spid="11" grpId="0" animBg="1"/>
      <p:bldP spid="13" grpId="0" animBg="1"/>
      <p:bldP spid="14" grpId="0" animBg="1"/>
      <p:bldP spid="16" grpId="0" animBg="1"/>
      <p:bldP spid="18" grpId="0" animBg="1"/>
      <p:bldP spid="20" grpId="0" animBg="1"/>
      <p:bldP spid="21" grpId="0" animBg="1"/>
      <p:bldP spid="23" grpId="0" animBg="1"/>
      <p:bldP spid="25" grpId="0" animBg="1"/>
      <p:bldP spid="2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u="sng" dirty="0" err="1" smtClean="0"/>
              <a:t>Visual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Arts</a:t>
            </a:r>
            <a:endParaRPr lang="cs-CZ" b="1" u="sng" dirty="0"/>
          </a:p>
        </p:txBody>
      </p:sp>
      <p:pic>
        <p:nvPicPr>
          <p:cNvPr id="5122" name="Picture 2" descr="C:\Users\richterova\AppData\Local\Microsoft\Windows\Temporary Internet Files\Content.IE5\KHLWT3WF\MC90035379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4744"/>
            <a:ext cx="100811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richterova\AppData\Local\Microsoft\Windows\Temporary Internet Files\Content.IE5\YITN6Z8Y\MC9002320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0733" y="889187"/>
            <a:ext cx="1224136" cy="1580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richterova\AppData\Local\Microsoft\Windows\Temporary Internet Files\Content.IE5\YITN6Z8Y\MP9004026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3868" y="3440258"/>
            <a:ext cx="1187854" cy="156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richterova\AppData\Local\Microsoft\Windows\Temporary Internet Files\Content.IE5\A87V3WKD\MP90028930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563" y="3632633"/>
            <a:ext cx="1540768" cy="1176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richterova\AppData\Local\Microsoft\Windows\Temporary Internet Files\Content.IE5\YITN6Z8Y\MC90035422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1912" y="955809"/>
            <a:ext cx="1631765" cy="1447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richterova\AppData\Local\Microsoft\Windows\Temporary Internet Files\Content.IE5\YITN6Z8Y\MP90031553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9740" y="3632633"/>
            <a:ext cx="1227795" cy="1281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richterova\AppData\Local\Microsoft\Windows\Temporary Internet Files\Content.IE5\KHLWT3WF\MP90017849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7849" y="1183903"/>
            <a:ext cx="1612776" cy="1143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7" name="Picture 17" descr="C:\Users\richterova\AppData\Local\Microsoft\Windows\Temporary Internet Files\Content.IE5\ODETEJ0Z\MP90030896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8322" y="3527606"/>
            <a:ext cx="971830" cy="1281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2609359" y="19705"/>
            <a:ext cx="4050873" cy="936104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C00000"/>
                </a:solidFill>
              </a:rPr>
              <a:t>What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>
                <a:solidFill>
                  <a:srgbClr val="C00000"/>
                </a:solidFill>
              </a:rPr>
              <a:t>T</a:t>
            </a:r>
            <a:r>
              <a:rPr lang="cs-CZ" sz="2800" b="1" dirty="0" err="1" smtClean="0">
                <a:solidFill>
                  <a:srgbClr val="C00000"/>
                </a:solidFill>
              </a:rPr>
              <a:t>ypes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of</a:t>
            </a:r>
            <a:r>
              <a:rPr lang="cs-CZ" sz="2800" b="1" dirty="0" smtClean="0">
                <a:solidFill>
                  <a:srgbClr val="C00000"/>
                </a:solidFill>
              </a:rPr>
              <a:t> Art </a:t>
            </a:r>
            <a:r>
              <a:rPr lang="cs-CZ" sz="2800" b="1" dirty="0" err="1">
                <a:solidFill>
                  <a:srgbClr val="C00000"/>
                </a:solidFill>
              </a:rPr>
              <a:t>C</a:t>
            </a:r>
            <a:r>
              <a:rPr lang="cs-CZ" sz="2800" b="1" dirty="0" err="1" smtClean="0">
                <a:solidFill>
                  <a:srgbClr val="C00000"/>
                </a:solidFill>
              </a:rPr>
              <a:t>an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>
                <a:solidFill>
                  <a:srgbClr val="C00000"/>
                </a:solidFill>
              </a:rPr>
              <a:t>W</a:t>
            </a:r>
            <a:r>
              <a:rPr lang="cs-CZ" sz="2800" b="1" dirty="0" err="1" smtClean="0">
                <a:solidFill>
                  <a:srgbClr val="C00000"/>
                </a:solidFill>
              </a:rPr>
              <a:t>e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>
                <a:solidFill>
                  <a:srgbClr val="C00000"/>
                </a:solidFill>
              </a:rPr>
              <a:t>H</a:t>
            </a:r>
            <a:r>
              <a:rPr lang="cs-CZ" sz="2800" b="1" dirty="0" err="1" smtClean="0">
                <a:solidFill>
                  <a:srgbClr val="C00000"/>
                </a:solidFill>
              </a:rPr>
              <a:t>ave</a:t>
            </a:r>
            <a:r>
              <a:rPr lang="cs-CZ" sz="2800" b="1" dirty="0" smtClean="0">
                <a:solidFill>
                  <a:srgbClr val="C00000"/>
                </a:solidFill>
              </a:rPr>
              <a:t>?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0" y="5157192"/>
            <a:ext cx="1819819" cy="79208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SELF-PORTRAIT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890914" y="6008926"/>
            <a:ext cx="1819819" cy="79208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PAINTING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197716" y="5157192"/>
            <a:ext cx="1819819" cy="79208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COLLAGE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3024959" y="6008926"/>
            <a:ext cx="1819819" cy="79208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MURAL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418281" y="5214401"/>
            <a:ext cx="1819819" cy="79208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SCULPTURE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5237684" y="6030866"/>
            <a:ext cx="1819819" cy="79208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DRAWING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6660232" y="5171434"/>
            <a:ext cx="1819819" cy="79208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STILL LIFE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7216720" y="6008926"/>
            <a:ext cx="1927280" cy="79208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LANDSCAPE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0650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22222E-6 C -0.01007 -0.01551 -0.00035 0.00232 -0.00625 -0.01666 C -0.00782 -0.02153 -0.01042 -0.02477 -0.01233 -0.02893 C -0.01459 -0.03935 -0.01841 -0.05741 -0.02292 -0.06504 C -0.02518 -0.07477 -0.02934 -0.08194 -0.03195 -0.09143 C -0.03542 -0.1037 -0.03525 -0.10833 -0.04115 -0.11805 C -0.04341 -0.14028 -0.0441 -0.14815 -0.05313 -0.16342 C -0.0566 -0.18009 -0.054 -0.1743 -0.0592 -0.18264 C -0.06163 -0.19514 -0.06285 -0.20046 -0.06841 -0.20926 C -0.07032 -0.21967 -0.07483 -0.22268 -0.079 -0.23078 C -0.08212 -0.23727 -0.0849 -0.24375 -0.08785 -0.25023 C -0.09098 -0.25625 -0.09514 -0.25949 -0.09844 -0.26412 C -0.10938 -0.2794 -0.10174 -0.27384 -0.11077 -0.2787 C -0.11563 -0.29051 -0.12778 -0.31296 -0.13611 -0.31713 C -0.13976 -0.32268 -0.14341 -0.32916 -0.14844 -0.33194 C -0.15295 -0.33379 -0.15799 -0.33495 -0.16198 -0.33912 C -0.16893 -0.34606 -0.17535 -0.34861 -0.18316 -0.35069 C -0.18577 -0.35393 -0.18785 -0.35833 -0.19098 -0.36041 C -0.19375 -0.36273 -0.19723 -0.36273 -0.19983 -0.36551 C -0.20452 -0.37037 -0.21094 -0.37986 -0.21632 -0.38217 C -0.22257 -0.38495 -0.22848 -0.38657 -0.23473 -0.38935 C -0.23663 -0.39028 -0.23924 -0.38935 -0.2408 -0.3919 C -0.24132 -0.39328 -0.23872 -0.39352 -0.2375 -0.39375 " pathEditMode="relative" rAng="0" ptsTypes="ffffffffffffffffffffffA">
                                      <p:cBhvr>
                                        <p:cTn id="2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066" y="-195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87 -0.0831 C -0.01632 -0.08727 -0.03003 -0.10857 -0.04444 -0.1213 C -0.04844 -0.12917 -0.05347 -0.13403 -0.05816 -0.14167 C -0.06059 -0.15116 -0.06337 -0.16042 -0.0658 -0.16991 C -0.06684 -0.19283 -0.07361 -0.22778 -0.05659 -0.2426 C -0.05521 -0.24213 -0.0467 -0.24005 -0.04444 -0.23866 C -0.03854 -0.23473 -0.03437 -0.23079 -0.02778 -0.22848 C -0.02691 -0.22454 -0.0243 -0.2206 -0.02482 -0.21644 C -0.02569 -0.21019 -0.03507 -0.20973 -0.03854 -0.20834 C -0.04566 -0.20903 -0.05278 -0.20857 -0.05972 -0.21019 C -0.06111 -0.21065 -0.06163 -0.2132 -0.06267 -0.21435 C -0.07083 -0.22292 -0.08194 -0.2382 -0.09149 -0.2426 C -0.09548 -0.24815 -0.10208 -0.26088 -0.10208 -0.26065 C -0.10469 -0.27408 -0.10764 -0.28565 -0.10972 -0.29908 C -0.11007 -0.30185 -0.11111 -0.30718 -0.11111 -0.30695 C -0.10972 -0.32662 -0.11267 -0.3294 -0.10052 -0.33357 C -0.09288 -0.3301 -0.09184 -0.32037 -0.096 -0.30926 C -0.09809 -0.30394 -0.11458 -0.29954 -0.11719 -0.29908 C -0.15225 -0.30139 -0.14896 -0.29838 -0.17326 -0.3213 C -0.17882 -0.33241 -0.17934 -0.34537 -0.18246 -0.35787 C -0.1835 -0.37361 -0.18507 -0.38334 -0.18698 -0.39815 C -0.18541 -0.41736 -0.18385 -0.43172 -0.16875 -0.43866 C -0.1658 -0.43797 -0.16232 -0.43866 -0.15972 -0.43658 C -0.15885 -0.43588 -0.1559 -0.41922 -0.15521 -0.41644 C -0.15573 -0.41181 -0.15503 -0.40648 -0.15659 -0.40232 C -0.16128 -0.38982 -0.17205 -0.38704 -0.1809 -0.38403 C -0.19826 -0.38542 -0.21284 -0.38843 -0.22934 -0.39422 C -0.23646 -0.39977 -0.24166 -0.40486 -0.24757 -0.41227 C -0.25399 -0.42986 -0.25295 -0.44954 -0.25972 -0.4669 C -0.26302 -0.48658 -0.27552 -0.49954 -0.28246 -0.51736 C -0.28368 -0.55764 -0.27587 -0.5625 -0.29757 -0.56991 C -0.3151 -0.56806 -0.31719 -0.57361 -0.32187 -0.55579 C -0.32014 -0.54236 -0.32014 -0.54144 -0.31111 -0.5375 C -0.30781 -0.54213 -0.30816 -0.53982 -0.30816 -0.54352 " pathEditMode="relative" rAng="0" ptsTypes="fffffffffffffffffffffffffffffffffA">
                                      <p:cBhvr>
                                        <p:cTn id="3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46" y="-245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677 -0.06644 C -0.0125 -0.08125 -0.00625 -0.06922 -0.01597 -0.07848 C -0.02587 -0.08797 -0.01528 -0.08264 -0.025 -0.08658 C -0.03524 -0.10093 -0.0507 -0.11621 -0.06441 -0.125 C -0.06806 -0.13033 -0.07326 -0.13565 -0.07795 -0.13913 C -0.09028 -0.14838 -0.07361 -0.13172 -0.08854 -0.14514 C -0.08976 -0.1463 -0.09045 -0.14815 -0.09167 -0.14931 C -0.09306 -0.1507 -0.09462 -0.15186 -0.09618 -0.15325 C -0.10451 -0.17014 -0.09115 -0.14468 -0.11129 -0.17153 C -0.1158 -0.17755 -0.12049 -0.18357 -0.125 -0.18959 C -0.13472 -0.20255 -0.14254 -0.22014 -0.15382 -0.2301 C -0.15486 -0.23218 -0.15556 -0.23426 -0.15677 -0.23612 C -0.15816 -0.2382 -0.16007 -0.23982 -0.16129 -0.24213 C -0.16215 -0.24399 -0.16181 -0.24653 -0.16285 -0.24838 C -0.16493 -0.25209 -0.16858 -0.2544 -0.17049 -0.25834 C -0.17778 -0.27292 -0.18663 -0.29098 -0.19774 -0.3007 C -0.20104 -0.31413 -0.19653 -0.29954 -0.20677 -0.31505 C -0.20816 -0.31737 -0.20851 -0.32061 -0.2099 -0.32292 C -0.21615 -0.3345 -0.22413 -0.34468 -0.23108 -0.35533 C -0.23385 -0.35973 -0.23576 -0.36505 -0.23854 -0.36945 C -0.24254 -0.37547 -0.25226 -0.38403 -0.25521 -0.39167 C -0.26076 -0.40625 -0.27101 -0.41737 -0.27656 -0.43218 C -0.2809 -0.44375 -0.28455 -0.45533 -0.29167 -0.46436 C -0.29358 -0.47663 -0.29618 -0.48889 -0.29931 -0.5007 C -0.29896 -0.5088 -0.3066 -0.55487 -0.2901 -0.54723 C -0.29184 -0.53797 -0.28958 -0.53913 -0.29462 -0.53913 " pathEditMode="relative" rAng="0" ptsTypes="fffffffffffffffffffffffffA">
                                      <p:cBhvr>
                                        <p:cTn id="4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5" y="-244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34 0.05787 C 0.10052 0.05533 0.1059 0.05023 0.11319 0.04792 C 0.12187 0.03982 0.13281 0.03912 0.14201 0.03172 C 0.14514 0.02917 0.14861 0.02709 0.15104 0.02361 C 0.15208 0.02222 0.15278 0.0206 0.15399 0.01945 C 0.16007 0.01389 0.16858 0.01088 0.17378 0.00347 C 0.17917 -0.00416 0.19028 -0.01273 0.19792 -0.01481 C 0.21371 -0.02801 0.22934 -0.04097 0.24792 -0.04514 C 0.25625 -0.05208 0.26458 -0.05463 0.27378 -0.05926 C 0.28038 -0.0625 0.28542 -0.07037 0.29201 -0.07338 C 0.30469 -0.07916 0.29913 -0.07616 0.31319 -0.08541 C 0.32135 -0.09074 0.32934 -0.09653 0.33733 -0.10162 C 0.35017 -0.10995 0.36024 -0.12176 0.37378 -0.12801 C 0.37917 -0.13518 0.39514 -0.14699 0.4026 -0.15023 C 0.40469 -0.15301 0.41371 -0.16481 0.41615 -0.16643 C 0.4184 -0.16805 0.42118 -0.16759 0.42378 -0.16828 C 0.42812 -0.17245 0.43108 -0.17916 0.43594 -0.18241 C 0.44462 -0.18842 0.4401 -0.18495 0.44948 -0.19259 C 0.4533 -0.2 0.46701 -0.21157 0.47378 -0.21481 C 0.4809 -0.2243 0.49653 -0.23426 0.50555 -0.24097 C 0.51771 -0.25 0.52691 -0.26574 0.54045 -0.27129 C 0.54896 -0.28055 0.55625 -0.2912 0.56615 -0.29768 C 0.58576 -0.31065 0.6066 -0.32222 0.62535 -0.33796 C 0.6441 -0.3537 0.66267 -0.36759 0.68437 -0.3743 C 0.68993 -0.37824 0.69514 -0.37986 0.70104 -0.38241 C 0.70937 -0.39421 0.72101 -0.39352 0.73281 -0.39467 C 0.73542 -0.39537 0.73785 -0.39606 0.74045 -0.39653 C 0.74705 -0.39745 0.75365 -0.39722 0.76007 -0.39861 C 0.7658 -0.39977 0.77257 -0.40416 0.7783 -0.40671 C 0.78003 -0.41366 0.7809 -0.41134 0.7783 -0.41481 " pathEditMode="relative" rAng="0" ptsTypes="fffffffffffffffffffffffffffffA">
                                      <p:cBhvr>
                                        <p:cTn id="6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375" y="-23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6.93889E-18 C -0.04688 -0.03033 -0.05451 -0.01875 -0.12604 -0.02014 C -0.18177 -0.01899 -0.23004 -0.02061 -0.28333 -0.00602 C -0.30851 0.00092 -0.33212 0.01296 -0.35608 0.0243 C -0.36476 0.02847 -0.37448 0.02986 -0.38333 0.03425 C -0.40139 0.04305 -0.4191 0.0574 -0.43785 0.06273 C -0.44757 0.06898 -0.45764 0.07453 -0.46823 0.07685 C -0.4783 0.08333 -0.47083 0.07963 -0.4849 0.08287 C -0.48993 0.08402 -0.5 0.0868 -0.5 0.0868 C -0.51198 0.09328 -0.525 0.09652 -0.53785 0.09907 C -0.56215 0.08726 -0.57639 0.09305 -0.60313 0.0949 C -0.62517 0.0993 -0.64618 0.09884 -0.66823 0.09699 C -0.67379 0.09537 -0.67951 0.09513 -0.6849 0.09282 C -0.68663 0.09213 -0.68767 0.08981 -0.68941 0.08888 C -0.69184 0.08773 -0.69444 0.0875 -0.69705 0.0868 C -0.70434 0.08055 -0.70538 0.07476 -0.7092 0.06458 C -0.71094 0.04259 -0.71302 0.00393 -0.69549 -0.01019 C -0.69271 -0.01227 -0.68941 -0.01274 -0.68646 -0.01412 C -0.68403 -0.00463 -0.68576 -0.00093 -0.69097 0.00601 C -0.69601 0.0037 -0.69549 0.00601 -0.69549 0.00208 " pathEditMode="relative" ptsTypes="fffffffffffffffffffA">
                                      <p:cBhvr>
                                        <p:cTn id="7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59259E-6 C -0.00347 -0.01528 -0.01841 -0.02153 -0.02882 -0.02615 C -0.10261 -0.02338 -0.07691 -0.04282 -0.09393 -2.59259E-6 C -0.09618 0.02107 -0.09688 0.04051 -0.10608 0.0588 C -0.11216 0.08519 -0.14705 0.09954 -0.16511 0.1051 C -0.18959 0.10463 -0.2342 0.12801 -0.25139 0.09306 C -0.25226 0.0875 -0.25452 0.08241 -0.25452 0.07685 C -0.25452 0.04699 -0.23472 0.03472 -0.21667 0.02639 C -0.21025 0.02871 -0.20886 0.03033 -0.20452 0.03658 C -0.20191 0.0463 -0.20365 0.04746 -0.21059 0.0507 C -0.21354 0.05 -0.21754 0.05162 -0.21962 0.04861 C -0.22257 0.04445 -0.21441 0.03449 -0.21216 0.03449 " pathEditMode="relative" rAng="0" ptsTypes="fffffffffffA">
                                      <p:cBhvr>
                                        <p:cTn id="8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26" y="4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-7.40741E-6 C -0.00399 -0.00348 -0.00556 -0.00371 -0.00764 -0.00996 C -0.00903 -0.0139 -0.01059 -0.02223 -0.01059 -0.02223 C -0.01007 -0.02686 -0.01094 -0.03241 -0.00903 -0.03635 C -0.00625 -0.0419 0.01216 -0.04584 0.01511 -0.0463 C 0.02275 -0.04491 0.03039 -0.04445 0.03786 -0.04237 C 0.04063 -0.04167 0.04584 -0.03635 0.04845 -0.03427 C 0.06147 -0.02385 0.07379 -0.01274 0.08629 -0.00186 C 0.09463 0.00532 0.10591 0.01944 0.11511 0.02222 C 0.1205 0.02731 0.1198 0.02731 0.12727 0.03032 C 0.13126 0.03194 0.13942 0.03448 0.13942 0.03448 C 0.14654 0.03379 0.15366 0.03472 0.1606 0.0324 C 0.1764 0.02708 0.18091 -0.0014 0.18942 -0.01598 C 0.20157 -0.03704 0.20279 -0.04352 0.22275 -0.05047 C 0.23074 -0.04977 0.2389 -0.05001 0.24688 -0.04839 C 0.25574 -0.04653 0.25938 -0.03149 0.26511 -0.02223 C 0.27275 -0.00973 0.27223 -0.0095 0.28178 -7.40741E-6 C 0.29602 0.01411 0.31077 0.02777 0.3257 0.0405 C 0.33143 0.04536 0.34723 0.04953 0.35452 0.05254 C 0.36633 0.04907 0.37154 0.03796 0.38022 0.02638 C 0.38647 0.01805 0.39254 0.01273 0.40001 0.00624 C 0.41025 -0.00278 0.41182 -0.00996 0.42432 -0.01413 C 0.43838 -0.00765 0.45053 0.00439 0.46511 0.0081 C 0.47293 0.01527 0.48369 0.01481 0.49098 0.00624 C 0.49428 0.00254 0.50001 -0.00602 0.50001 -0.00602 C 0.50661 -0.03172 0.50557 -0.00765 0.50296 -0.06042 C 0.50296 -0.06204 0.50209 -0.08172 0.50001 -0.08681 C 0.49671 -0.09538 0.48525 -0.10186 0.47883 -0.10695 C 0.47414 -0.11575 0.46963 -0.11806 0.46216 -0.12107 C 0.44498 -0.12038 0.42779 -0.11852 0.4106 -0.11922 C 0.40886 -0.11922 0.41373 -0.12177 0.41511 -0.12315 C 0.41737 -0.12547 0.42275 -0.12917 0.42275 -0.12917 " pathEditMode="relative" ptsTypes="fffffffffffffffffffffffffffffffA">
                                      <p:cBhvr>
                                        <p:cTn id="9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8889E-6 -7.40741E-7 C -0.00278 -0.01227 -0.00695 -0.02454 -0.0106 -0.03635 C -0.01007 -0.04028 -0.0106 -0.04491 -0.00903 -0.04838 C -0.00504 -0.05787 0.00885 -0.05741 0.01527 -0.05857 C 0.03142 -0.05787 0.04756 -0.0581 0.06371 -0.05648 C 0.08611 -0.05417 0.10815 -0.04167 0.13038 -0.03635 C 0.13836 -0.03102 0.14618 -0.02593 0.15468 -0.02223 C 0.16302 -0.01111 0.17204 -0.00047 0.18194 0.0081 C 0.18749 0.00717 0.19392 0.0081 0.19861 0.00416 C 0.20295 0.00046 0.21076 -0.0081 0.21076 -0.0081 C 0.21319 -0.01297 0.21597 -0.01736 0.21822 -0.02223 C 0.21944 -0.02477 0.22048 -0.02755 0.22135 -0.03033 C 0.22204 -0.03218 0.22204 -0.03449 0.22274 -0.03635 C 0.22447 -0.04051 0.22534 -0.04723 0.22881 -0.04838 C 0.23732 -0.05139 0.23281 -0.05 0.24253 -0.05255 C 0.24635 -0.05185 0.25868 -0.0507 0.26371 -0.04838 C 0.27378 -0.04398 0.28072 -0.03334 0.2894 -0.02616 C 0.32187 0.00115 0.33697 0.0368 0.37881 0.04652 C 0.40694 0.06088 0.42482 0.0493 0.44861 0.03842 C 0.45451 0.03032 0.46041 0.02338 0.46527 0.01412 C 0.46736 0.01018 0.4684 0.00486 0.47135 0.00208 C 0.47795 -0.00394 0.47482 -0.00023 0.48038 -0.01019 C 0.48298 -0.03334 0.48281 -0.05463 0.46371 -0.0625 C 0.46197 -0.06505 0.45677 -0.07361 0.45312 -0.07269 C 0.45156 -0.07223 0.45208 -0.06875 0.45156 -0.06667 C 0.45208 -0.06598 0.45729 -0.05787 0.4592 -0.06065 C 0.46024 -0.06227 0.45763 -0.06667 0.45763 -0.06667 " pathEditMode="relative" ptsTypes="ffffffffffffffffffffffffffA">
                                      <p:cBhvr>
                                        <p:cTn id="10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19268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67544" y="232996"/>
            <a:ext cx="3744416" cy="963755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A place </a:t>
            </a:r>
            <a:r>
              <a:rPr lang="cs-CZ" b="1" dirty="0" err="1" smtClean="0">
                <a:solidFill>
                  <a:srgbClr val="C00000"/>
                </a:solidFill>
              </a:rPr>
              <a:t>where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you</a:t>
            </a:r>
            <a:r>
              <a:rPr lang="cs-CZ" b="1" dirty="0" smtClean="0">
                <a:solidFill>
                  <a:srgbClr val="C00000"/>
                </a:solidFill>
              </a:rPr>
              <a:t> go to </a:t>
            </a:r>
            <a:r>
              <a:rPr lang="cs-CZ" b="1" dirty="0" err="1" smtClean="0">
                <a:solidFill>
                  <a:srgbClr val="C00000"/>
                </a:solidFill>
              </a:rPr>
              <a:t>see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exhibitions</a:t>
            </a:r>
            <a:r>
              <a:rPr lang="cs-CZ" b="1" dirty="0" smtClean="0">
                <a:solidFill>
                  <a:srgbClr val="C00000"/>
                </a:solidFill>
              </a:rPr>
              <a:t> and </a:t>
            </a:r>
            <a:r>
              <a:rPr lang="cs-CZ" b="1" dirty="0" err="1" smtClean="0">
                <a:solidFill>
                  <a:srgbClr val="C00000"/>
                </a:solidFill>
              </a:rPr>
              <a:t>pieces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of</a:t>
            </a:r>
            <a:r>
              <a:rPr lang="cs-CZ" b="1" dirty="0" smtClean="0">
                <a:solidFill>
                  <a:srgbClr val="C00000"/>
                </a:solidFill>
              </a:rPr>
              <a:t> art.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67544" y="1340768"/>
            <a:ext cx="3744416" cy="936104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A person </a:t>
            </a:r>
            <a:r>
              <a:rPr lang="cs-CZ" b="1" dirty="0" err="1" smtClean="0">
                <a:solidFill>
                  <a:srgbClr val="C00000"/>
                </a:solidFill>
              </a:rPr>
              <a:t>who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sculpts</a:t>
            </a:r>
            <a:r>
              <a:rPr lang="cs-CZ" b="1" dirty="0" smtClean="0">
                <a:solidFill>
                  <a:srgbClr val="C00000"/>
                </a:solidFill>
              </a:rPr>
              <a:t>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90139" y="2420888"/>
            <a:ext cx="3744416" cy="936104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A </a:t>
            </a:r>
            <a:r>
              <a:rPr lang="cs-CZ" b="1" dirty="0" err="1" smtClean="0">
                <a:solidFill>
                  <a:srgbClr val="C00000"/>
                </a:solidFill>
              </a:rPr>
              <a:t>piece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of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writing</a:t>
            </a:r>
            <a:r>
              <a:rPr lang="cs-CZ" b="1" dirty="0" smtClean="0">
                <a:solidFill>
                  <a:srgbClr val="C00000"/>
                </a:solidFill>
              </a:rPr>
              <a:t> made </a:t>
            </a:r>
            <a:r>
              <a:rPr lang="cs-CZ" b="1" dirty="0" err="1" smtClean="0">
                <a:solidFill>
                  <a:srgbClr val="C00000"/>
                </a:solidFill>
              </a:rPr>
              <a:t>of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black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coal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used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for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drawing</a:t>
            </a:r>
            <a:r>
              <a:rPr lang="cs-CZ" b="1" dirty="0" smtClean="0">
                <a:solidFill>
                  <a:srgbClr val="C00000"/>
                </a:solidFill>
              </a:rPr>
              <a:t>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67544" y="3424808"/>
            <a:ext cx="3744416" cy="86828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A place </a:t>
            </a:r>
            <a:r>
              <a:rPr lang="cs-CZ" b="1" dirty="0" err="1" smtClean="0">
                <a:solidFill>
                  <a:srgbClr val="C00000"/>
                </a:solidFill>
              </a:rPr>
              <a:t>where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artists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work</a:t>
            </a:r>
            <a:r>
              <a:rPr lang="cs-CZ" b="1" dirty="0">
                <a:solidFill>
                  <a:srgbClr val="C00000"/>
                </a:solidFill>
              </a:rPr>
              <a:t>.</a:t>
            </a:r>
          </a:p>
        </p:txBody>
      </p:sp>
      <p:sp>
        <p:nvSpPr>
          <p:cNvPr id="8" name="Ovál 7"/>
          <p:cNvSpPr/>
          <p:nvPr/>
        </p:nvSpPr>
        <p:spPr>
          <a:xfrm>
            <a:off x="467544" y="4437112"/>
            <a:ext cx="3744416" cy="100811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A </a:t>
            </a:r>
            <a:r>
              <a:rPr lang="cs-CZ" b="1" dirty="0" err="1" smtClean="0">
                <a:solidFill>
                  <a:srgbClr val="C00000"/>
                </a:solidFill>
              </a:rPr>
              <a:t>piece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of</a:t>
            </a:r>
            <a:r>
              <a:rPr lang="cs-CZ" b="1" dirty="0" smtClean="0">
                <a:solidFill>
                  <a:srgbClr val="C00000"/>
                </a:solidFill>
              </a:rPr>
              <a:t> art </a:t>
            </a:r>
            <a:r>
              <a:rPr lang="cs-CZ" b="1" dirty="0" err="1" smtClean="0">
                <a:solidFill>
                  <a:srgbClr val="C00000"/>
                </a:solidFill>
              </a:rPr>
              <a:t>which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makes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an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artist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world-famous</a:t>
            </a:r>
            <a:r>
              <a:rPr lang="cs-CZ" b="1" dirty="0" smtClean="0">
                <a:solidFill>
                  <a:srgbClr val="C00000"/>
                </a:solidFill>
              </a:rPr>
              <a:t>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12912" y="5611688"/>
            <a:ext cx="3744416" cy="985664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C00000"/>
                </a:solidFill>
              </a:rPr>
              <a:t>An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event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where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you</a:t>
            </a:r>
            <a:r>
              <a:rPr lang="cs-CZ" b="1" dirty="0" smtClean="0">
                <a:solidFill>
                  <a:srgbClr val="C00000"/>
                </a:solidFill>
              </a:rPr>
              <a:t> go to </a:t>
            </a:r>
            <a:r>
              <a:rPr lang="cs-CZ" b="1" dirty="0" err="1" smtClean="0">
                <a:solidFill>
                  <a:srgbClr val="C00000"/>
                </a:solidFill>
              </a:rPr>
              <a:t>watch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pieces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of</a:t>
            </a:r>
            <a:r>
              <a:rPr lang="cs-CZ" b="1" dirty="0" smtClean="0">
                <a:solidFill>
                  <a:srgbClr val="C00000"/>
                </a:solidFill>
              </a:rPr>
              <a:t> art.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20072" y="459928"/>
            <a:ext cx="504056" cy="48187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M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31443" y="459928"/>
            <a:ext cx="504056" cy="48187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</a:rPr>
              <a:t>U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230207" y="459928"/>
            <a:ext cx="504056" cy="48187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S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734263" y="459928"/>
            <a:ext cx="504056" cy="48187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E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238319" y="459928"/>
            <a:ext cx="504056" cy="48187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U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742375" y="459928"/>
            <a:ext cx="504056" cy="48187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M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22095" y="1567881"/>
            <a:ext cx="504056" cy="48187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C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726151" y="1567881"/>
            <a:ext cx="504056" cy="48187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U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230207" y="1567881"/>
            <a:ext cx="504056" cy="48187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L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713869" y="1558931"/>
            <a:ext cx="504056" cy="49082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P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238026" y="1567881"/>
            <a:ext cx="504056" cy="48187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T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742375" y="1558931"/>
            <a:ext cx="504056" cy="49082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O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8246431" y="1567881"/>
            <a:ext cx="504056" cy="48187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R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718039" y="1558931"/>
            <a:ext cx="504056" cy="49082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S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716016" y="2648001"/>
            <a:ext cx="504056" cy="48187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</a:rPr>
              <a:t>C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5227387" y="2648001"/>
            <a:ext cx="504056" cy="48187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</a:rPr>
              <a:t>H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5731443" y="2648001"/>
            <a:ext cx="504056" cy="48187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</a:rPr>
              <a:t>A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6235499" y="2648001"/>
            <a:ext cx="504056" cy="48187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</a:rPr>
              <a:t>R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6733970" y="2648001"/>
            <a:ext cx="504056" cy="48187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</a:rPr>
              <a:t>C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7217925" y="2648001"/>
            <a:ext cx="504056" cy="48187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</a:rPr>
              <a:t>O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7721981" y="2648001"/>
            <a:ext cx="504056" cy="48187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</a:rPr>
              <a:t>A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8246431" y="2648001"/>
            <a:ext cx="504056" cy="48187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</a:rPr>
              <a:t>L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716016" y="3804558"/>
            <a:ext cx="504056" cy="48187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S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220072" y="3804558"/>
            <a:ext cx="504056" cy="48187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T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5698441" y="3804528"/>
            <a:ext cx="504056" cy="48187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U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209813" y="3804558"/>
            <a:ext cx="504056" cy="48187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</a:rPr>
              <a:t>D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6739555" y="3804558"/>
            <a:ext cx="504056" cy="48187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I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7238026" y="3811218"/>
            <a:ext cx="504056" cy="4751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O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718039" y="4653136"/>
            <a:ext cx="4032448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C00000"/>
                </a:solidFill>
              </a:rPr>
              <a:t>MASTERPIECE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4742185" y="5852492"/>
            <a:ext cx="4032448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C00000"/>
                </a:solidFill>
              </a:rPr>
              <a:t>EXHIBITION</a:t>
            </a:r>
            <a:endParaRPr lang="cs-CZ" sz="4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4318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0"/>
            <a:ext cx="8229600" cy="6858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827584" y="169105"/>
            <a:ext cx="7632848" cy="57606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C00000"/>
                </a:solidFill>
              </a:rPr>
              <a:t>The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movie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i="1" dirty="0" err="1" smtClean="0">
                <a:solidFill>
                  <a:srgbClr val="C00000"/>
                </a:solidFill>
              </a:rPr>
              <a:t>Kájínek</a:t>
            </a:r>
            <a:r>
              <a:rPr lang="cs-CZ" sz="2400" b="1" dirty="0" smtClean="0">
                <a:solidFill>
                  <a:srgbClr val="C00000"/>
                </a:solidFill>
              </a:rPr>
              <a:t>  </a:t>
            </a:r>
            <a:r>
              <a:rPr lang="cs-CZ" sz="2400" b="1" dirty="0" err="1" smtClean="0">
                <a:solidFill>
                  <a:srgbClr val="C00000"/>
                </a:solidFill>
              </a:rPr>
              <a:t>is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based</a:t>
            </a:r>
            <a:r>
              <a:rPr lang="cs-CZ" sz="2400" b="1" dirty="0" smtClean="0">
                <a:solidFill>
                  <a:srgbClr val="C00000"/>
                </a:solidFill>
              </a:rPr>
              <a:t> _____ a </a:t>
            </a:r>
            <a:r>
              <a:rPr lang="cs-CZ" sz="2400" b="1" dirty="0" err="1" smtClean="0">
                <a:solidFill>
                  <a:srgbClr val="C00000"/>
                </a:solidFill>
              </a:rPr>
              <a:t>true</a:t>
            </a:r>
            <a:r>
              <a:rPr lang="cs-CZ" sz="2400" b="1" dirty="0" smtClean="0">
                <a:solidFill>
                  <a:srgbClr val="C00000"/>
                </a:solidFill>
              </a:rPr>
              <a:t> story.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827584" y="927836"/>
            <a:ext cx="7632848" cy="57606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C00000"/>
                </a:solidFill>
              </a:rPr>
              <a:t>Have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you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seen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The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Hobbit</a:t>
            </a:r>
            <a:r>
              <a:rPr lang="cs-CZ" sz="2400" b="1" dirty="0" smtClean="0">
                <a:solidFill>
                  <a:srgbClr val="C00000"/>
                </a:solidFill>
              </a:rPr>
              <a:t>? </a:t>
            </a:r>
            <a:r>
              <a:rPr lang="cs-CZ" sz="2400" b="1" dirty="0" err="1" smtClean="0">
                <a:solidFill>
                  <a:srgbClr val="C00000"/>
                </a:solidFill>
              </a:rPr>
              <a:t>It‘s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really</a:t>
            </a:r>
            <a:r>
              <a:rPr lang="cs-CZ" sz="2400" b="1" dirty="0" smtClean="0">
                <a:solidFill>
                  <a:srgbClr val="C00000"/>
                </a:solidFill>
              </a:rPr>
              <a:t> ________ </a:t>
            </a:r>
            <a:r>
              <a:rPr lang="cs-CZ" sz="2400" b="1" dirty="0" err="1" smtClean="0">
                <a:solidFill>
                  <a:srgbClr val="C00000"/>
                </a:solidFill>
              </a:rPr>
              <a:t>seeing</a:t>
            </a:r>
            <a:r>
              <a:rPr lang="cs-CZ" sz="2400" b="1" dirty="0" smtClean="0">
                <a:solidFill>
                  <a:srgbClr val="C00000"/>
                </a:solidFill>
              </a:rPr>
              <a:t>!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27584" y="1628800"/>
            <a:ext cx="7632848" cy="57606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C00000"/>
                </a:solidFill>
              </a:rPr>
              <a:t>The</a:t>
            </a:r>
            <a:r>
              <a:rPr lang="cs-CZ" sz="2400" b="1" dirty="0" smtClean="0">
                <a:solidFill>
                  <a:srgbClr val="C00000"/>
                </a:solidFill>
              </a:rPr>
              <a:t> story </a:t>
            </a:r>
            <a:r>
              <a:rPr lang="cs-CZ" sz="2400" b="1" dirty="0" err="1" smtClean="0">
                <a:solidFill>
                  <a:srgbClr val="C00000"/>
                </a:solidFill>
              </a:rPr>
              <a:t>is</a:t>
            </a:r>
            <a:r>
              <a:rPr lang="cs-CZ" sz="2400" b="1" dirty="0" smtClean="0">
                <a:solidFill>
                  <a:srgbClr val="C00000"/>
                </a:solidFill>
              </a:rPr>
              <a:t> ____ in medieval </a:t>
            </a:r>
            <a:r>
              <a:rPr lang="cs-CZ" sz="2400" b="1" dirty="0" err="1" smtClean="0">
                <a:solidFill>
                  <a:srgbClr val="C00000"/>
                </a:solidFill>
              </a:rPr>
              <a:t>Venice</a:t>
            </a:r>
            <a:r>
              <a:rPr lang="cs-CZ" sz="2400" b="1" dirty="0" smtClean="0">
                <a:solidFill>
                  <a:srgbClr val="C00000"/>
                </a:solidFill>
              </a:rPr>
              <a:t> in </a:t>
            </a:r>
            <a:r>
              <a:rPr lang="cs-CZ" sz="2400" b="1" dirty="0" err="1" smtClean="0">
                <a:solidFill>
                  <a:srgbClr val="C00000"/>
                </a:solidFill>
              </a:rPr>
              <a:t>the</a:t>
            </a:r>
            <a:r>
              <a:rPr lang="cs-CZ" sz="2400" b="1" dirty="0" smtClean="0">
                <a:solidFill>
                  <a:srgbClr val="C00000"/>
                </a:solidFill>
              </a:rPr>
              <a:t> 13th </a:t>
            </a:r>
            <a:r>
              <a:rPr lang="cs-CZ" sz="2400" b="1" dirty="0" err="1" smtClean="0">
                <a:solidFill>
                  <a:srgbClr val="C00000"/>
                </a:solidFill>
              </a:rPr>
              <a:t>century</a:t>
            </a:r>
            <a:r>
              <a:rPr lang="cs-CZ" sz="2400" b="1" dirty="0" smtClean="0">
                <a:solidFill>
                  <a:srgbClr val="C00000"/>
                </a:solidFill>
              </a:rPr>
              <a:t>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827584" y="2348880"/>
            <a:ext cx="7632848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„</a:t>
            </a:r>
            <a:r>
              <a:rPr lang="cs-CZ" sz="2400" b="1" dirty="0" err="1" smtClean="0">
                <a:solidFill>
                  <a:srgbClr val="C00000"/>
                </a:solidFill>
              </a:rPr>
              <a:t>What</a:t>
            </a:r>
            <a:r>
              <a:rPr lang="cs-CZ" sz="2400" b="1" dirty="0" smtClean="0">
                <a:solidFill>
                  <a:srgbClr val="C00000"/>
                </a:solidFill>
              </a:rPr>
              <a:t> are </a:t>
            </a:r>
            <a:r>
              <a:rPr lang="cs-CZ" sz="2400" b="1" dirty="0" err="1" smtClean="0">
                <a:solidFill>
                  <a:srgbClr val="C00000"/>
                </a:solidFill>
              </a:rPr>
              <a:t>you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doing</a:t>
            </a:r>
            <a:r>
              <a:rPr lang="cs-CZ" sz="2400" b="1" dirty="0" smtClean="0">
                <a:solidFill>
                  <a:srgbClr val="C00000"/>
                </a:solidFill>
              </a:rPr>
              <a:t> in </a:t>
            </a:r>
            <a:r>
              <a:rPr lang="cs-CZ" sz="2400" b="1" dirty="0" err="1" smtClean="0">
                <a:solidFill>
                  <a:srgbClr val="C00000"/>
                </a:solidFill>
              </a:rPr>
              <a:t>the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evening</a:t>
            </a:r>
            <a:r>
              <a:rPr lang="cs-CZ" sz="2400" b="1" dirty="0" smtClean="0">
                <a:solidFill>
                  <a:srgbClr val="C00000"/>
                </a:solidFill>
              </a:rPr>
              <a:t>?“ „</a:t>
            </a:r>
            <a:r>
              <a:rPr lang="cs-CZ" sz="2400" b="1" dirty="0" err="1" smtClean="0">
                <a:solidFill>
                  <a:srgbClr val="C00000"/>
                </a:solidFill>
              </a:rPr>
              <a:t>I‘m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gonna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watch</a:t>
            </a:r>
            <a:r>
              <a:rPr lang="cs-CZ" sz="2400" b="1" dirty="0" smtClean="0">
                <a:solidFill>
                  <a:srgbClr val="C00000"/>
                </a:solidFill>
              </a:rPr>
              <a:t> TV.“ „</a:t>
            </a:r>
            <a:r>
              <a:rPr lang="cs-CZ" sz="2400" b="1" dirty="0" err="1" smtClean="0">
                <a:solidFill>
                  <a:srgbClr val="C00000"/>
                </a:solidFill>
              </a:rPr>
              <a:t>What‘s</a:t>
            </a:r>
            <a:r>
              <a:rPr lang="cs-CZ" sz="2400" b="1" dirty="0" smtClean="0">
                <a:solidFill>
                  <a:srgbClr val="C00000"/>
                </a:solidFill>
              </a:rPr>
              <a:t> ____?“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231345"/>
            <a:ext cx="773297" cy="45158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on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868145" y="1001939"/>
            <a:ext cx="1272984" cy="45158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C00000"/>
                </a:solidFill>
              </a:rPr>
              <a:t>worth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996765" y="2617377"/>
            <a:ext cx="603773" cy="45158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on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55776" y="1628800"/>
            <a:ext cx="731659" cy="45158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set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969033" y="3176972"/>
            <a:ext cx="3024336" cy="252028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Translate</a:t>
            </a:r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827584" y="4309508"/>
            <a:ext cx="7632848" cy="430948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The</a:t>
            </a:r>
            <a:r>
              <a:rPr lang="cs-CZ" sz="2400" b="1" dirty="0" smtClean="0"/>
              <a:t> story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SET IN </a:t>
            </a:r>
            <a:r>
              <a:rPr lang="cs-CZ" sz="2400" b="1" dirty="0" smtClean="0"/>
              <a:t>medieval Prague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15th </a:t>
            </a:r>
            <a:r>
              <a:rPr lang="cs-CZ" sz="2400" b="1" dirty="0" err="1" smtClean="0"/>
              <a:t>century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827584" y="3627721"/>
            <a:ext cx="7632848" cy="430948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book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BASED ON  </a:t>
            </a:r>
            <a:r>
              <a:rPr lang="cs-CZ" sz="2400" b="1" dirty="0" smtClean="0"/>
              <a:t>a </a:t>
            </a:r>
            <a:r>
              <a:rPr lang="cs-CZ" sz="2400" b="1" dirty="0" err="1" smtClean="0"/>
              <a:t>true</a:t>
            </a:r>
            <a:r>
              <a:rPr lang="cs-CZ" sz="2400" b="1" dirty="0" smtClean="0"/>
              <a:t> story. </a:t>
            </a:r>
            <a:endParaRPr lang="cs-CZ" sz="24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811948" y="4962872"/>
            <a:ext cx="7632848" cy="430948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book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TELLS THE STORY OF </a:t>
            </a:r>
            <a:r>
              <a:rPr lang="cs-CZ" sz="2400" b="1" dirty="0" smtClean="0"/>
              <a:t>love </a:t>
            </a:r>
            <a:r>
              <a:rPr lang="cs-CZ" sz="2400" b="1" dirty="0" err="1" smtClean="0"/>
              <a:t>between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two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men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827584" y="5579836"/>
            <a:ext cx="7632848" cy="430948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book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HAS BEEN MADE INTO A FILM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827584" y="6164204"/>
            <a:ext cx="7632848" cy="430948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book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WORTH READING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811948" y="3619471"/>
            <a:ext cx="7632848" cy="430948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Kniha je </a:t>
            </a:r>
            <a:r>
              <a:rPr lang="cs-CZ" sz="2400" b="1" dirty="0" smtClean="0">
                <a:solidFill>
                  <a:srgbClr val="C00000"/>
                </a:solidFill>
              </a:rPr>
              <a:t>založena na </a:t>
            </a:r>
            <a:r>
              <a:rPr lang="cs-CZ" sz="2400" b="1" dirty="0" smtClean="0"/>
              <a:t>pravdivém příběhu.</a:t>
            </a:r>
            <a:endParaRPr lang="cs-CZ" sz="2400" b="1" dirty="0"/>
          </a:p>
        </p:txBody>
      </p:sp>
      <p:sp>
        <p:nvSpPr>
          <p:cNvPr id="24" name="Zaoblený obdélník 23"/>
          <p:cNvSpPr/>
          <p:nvPr/>
        </p:nvSpPr>
        <p:spPr>
          <a:xfrm>
            <a:off x="827584" y="4309508"/>
            <a:ext cx="7632848" cy="430948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Příběh </a:t>
            </a:r>
            <a:r>
              <a:rPr lang="cs-CZ" sz="2400" b="1" dirty="0" smtClean="0">
                <a:solidFill>
                  <a:srgbClr val="C00000"/>
                </a:solidFill>
              </a:rPr>
              <a:t>se odehrává </a:t>
            </a:r>
            <a:r>
              <a:rPr lang="cs-CZ" sz="2400" b="1" dirty="0" smtClean="0"/>
              <a:t>ve středověké Praze 15. století.</a:t>
            </a:r>
            <a:endParaRPr lang="cs-CZ" sz="2400" b="1" dirty="0"/>
          </a:p>
        </p:txBody>
      </p:sp>
      <p:sp>
        <p:nvSpPr>
          <p:cNvPr id="25" name="Zaoblený obdélník 24"/>
          <p:cNvSpPr/>
          <p:nvPr/>
        </p:nvSpPr>
        <p:spPr>
          <a:xfrm>
            <a:off x="810523" y="4962872"/>
            <a:ext cx="7632848" cy="430948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Kniha </a:t>
            </a:r>
            <a:r>
              <a:rPr lang="cs-CZ" sz="2400" b="1" dirty="0" smtClean="0">
                <a:solidFill>
                  <a:srgbClr val="C00000"/>
                </a:solidFill>
              </a:rPr>
              <a:t>vypráví příběh </a:t>
            </a:r>
            <a:r>
              <a:rPr lang="cs-CZ" sz="2400" b="1" dirty="0" smtClean="0"/>
              <a:t>lásky mezi dvěma muži.</a:t>
            </a:r>
            <a:endParaRPr lang="cs-CZ" sz="2400" b="1" dirty="0"/>
          </a:p>
        </p:txBody>
      </p:sp>
      <p:sp>
        <p:nvSpPr>
          <p:cNvPr id="26" name="Zaoblený obdélník 25"/>
          <p:cNvSpPr/>
          <p:nvPr/>
        </p:nvSpPr>
        <p:spPr>
          <a:xfrm>
            <a:off x="853511" y="5579836"/>
            <a:ext cx="7632848" cy="430948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Kniha </a:t>
            </a:r>
            <a:r>
              <a:rPr lang="cs-CZ" sz="2400" b="1" dirty="0" smtClean="0">
                <a:solidFill>
                  <a:srgbClr val="C00000"/>
                </a:solidFill>
              </a:rPr>
              <a:t>byla zfilmována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27" name="Zaoblený obdélník 26"/>
          <p:cNvSpPr/>
          <p:nvPr/>
        </p:nvSpPr>
        <p:spPr>
          <a:xfrm>
            <a:off x="827584" y="6164204"/>
            <a:ext cx="7632848" cy="430948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Kniha </a:t>
            </a:r>
            <a:r>
              <a:rPr lang="cs-CZ" sz="2400" b="1" dirty="0" smtClean="0">
                <a:solidFill>
                  <a:srgbClr val="C00000"/>
                </a:solidFill>
              </a:rPr>
              <a:t>stojí za přečtení.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8" name="Vodorovný svitek 27"/>
          <p:cNvSpPr/>
          <p:nvPr/>
        </p:nvSpPr>
        <p:spPr>
          <a:xfrm>
            <a:off x="-90799" y="3068960"/>
            <a:ext cx="9144000" cy="4176464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rgbClr val="C00000"/>
                </a:solidFill>
              </a:rPr>
              <a:t>USEFUL PHRASES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29" name="Vodorovný svitek 28"/>
          <p:cNvSpPr/>
          <p:nvPr/>
        </p:nvSpPr>
        <p:spPr>
          <a:xfrm>
            <a:off x="-1782" y="-459432"/>
            <a:ext cx="9144000" cy="4176464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 err="1" smtClean="0">
                <a:solidFill>
                  <a:srgbClr val="C00000"/>
                </a:solidFill>
              </a:rPr>
              <a:t>Complete</a:t>
            </a:r>
            <a:r>
              <a:rPr lang="cs-CZ" sz="7200" b="1" dirty="0" smtClean="0">
                <a:solidFill>
                  <a:srgbClr val="C00000"/>
                </a:solidFill>
              </a:rPr>
              <a:t> </a:t>
            </a:r>
            <a:r>
              <a:rPr lang="cs-CZ" sz="7200" b="1" dirty="0" err="1" smtClean="0">
                <a:solidFill>
                  <a:srgbClr val="C00000"/>
                </a:solidFill>
              </a:rPr>
              <a:t>the</a:t>
            </a:r>
            <a:r>
              <a:rPr lang="cs-CZ" sz="7200" b="1" dirty="0" smtClean="0">
                <a:solidFill>
                  <a:srgbClr val="C00000"/>
                </a:solidFill>
              </a:rPr>
              <a:t> </a:t>
            </a:r>
            <a:r>
              <a:rPr lang="cs-CZ" sz="7200" b="1" dirty="0" err="1" smtClean="0">
                <a:solidFill>
                  <a:srgbClr val="C00000"/>
                </a:solidFill>
              </a:rPr>
              <a:t>sentences</a:t>
            </a:r>
            <a:r>
              <a:rPr lang="cs-CZ" sz="7200" b="1" dirty="0" smtClean="0">
                <a:solidFill>
                  <a:srgbClr val="C00000"/>
                </a:solidFill>
              </a:rPr>
              <a:t> </a:t>
            </a:r>
            <a:r>
              <a:rPr lang="cs-CZ" sz="7200" b="1" dirty="0" err="1" smtClean="0">
                <a:solidFill>
                  <a:srgbClr val="C00000"/>
                </a:solidFill>
              </a:rPr>
              <a:t>with</a:t>
            </a:r>
            <a:r>
              <a:rPr lang="cs-CZ" sz="7200" b="1" dirty="0" smtClean="0">
                <a:solidFill>
                  <a:srgbClr val="C00000"/>
                </a:solidFill>
              </a:rPr>
              <a:t> </a:t>
            </a:r>
            <a:r>
              <a:rPr lang="cs-CZ" sz="7200" b="1" dirty="0" err="1" smtClean="0">
                <a:solidFill>
                  <a:srgbClr val="C00000"/>
                </a:solidFill>
              </a:rPr>
              <a:t>suitable</a:t>
            </a:r>
            <a:r>
              <a:rPr lang="cs-CZ" sz="7200" b="1" dirty="0" smtClean="0">
                <a:solidFill>
                  <a:srgbClr val="C00000"/>
                </a:solidFill>
              </a:rPr>
              <a:t> </a:t>
            </a:r>
            <a:r>
              <a:rPr lang="cs-CZ" sz="7200" b="1" dirty="0" err="1" smtClean="0">
                <a:solidFill>
                  <a:srgbClr val="C00000"/>
                </a:solidFill>
              </a:rPr>
              <a:t>words</a:t>
            </a:r>
            <a:endParaRPr lang="cs-CZ" sz="7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0465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u="sng" dirty="0" smtClean="0"/>
              <a:t>WILLIAM SHAKESPEARE</a:t>
            </a:r>
            <a:endParaRPr lang="cs-CZ" b="1" u="sng" dirty="0"/>
          </a:p>
        </p:txBody>
      </p:sp>
      <p:pic>
        <p:nvPicPr>
          <p:cNvPr id="2050" name="Picture 2" descr="C:\Users\richterova\AppData\Local\Microsoft\Windows\Temporary Internet Files\Content.IE5\MSYV1T7A\MC90037907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8640"/>
            <a:ext cx="701345" cy="94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ichterova\AppData\Local\Microsoft\Windows\Temporary Internet Files\Content.IE5\7EBB6K7B\MC9002307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7475" y="188640"/>
            <a:ext cx="678538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odorovný svitek 3"/>
          <p:cNvSpPr/>
          <p:nvPr/>
        </p:nvSpPr>
        <p:spPr>
          <a:xfrm>
            <a:off x="395536" y="476672"/>
            <a:ext cx="8574493" cy="6381328"/>
          </a:xfrm>
          <a:prstGeom prst="horizontalScroll">
            <a:avLst/>
          </a:prstGeom>
          <a:solidFill>
            <a:srgbClr val="FFCC6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just"/>
            <a:r>
              <a:rPr lang="cs-CZ" sz="2800" dirty="0" smtClean="0">
                <a:solidFill>
                  <a:schemeClr val="tx1"/>
                </a:solidFill>
              </a:rPr>
              <a:t>William Shakespeare </a:t>
            </a:r>
            <a:r>
              <a:rPr lang="cs-CZ" sz="2800" dirty="0" err="1" smtClean="0">
                <a:solidFill>
                  <a:schemeClr val="tx1"/>
                </a:solidFill>
              </a:rPr>
              <a:t>was</a:t>
            </a:r>
            <a:r>
              <a:rPr lang="cs-CZ" sz="2800" dirty="0" smtClean="0">
                <a:solidFill>
                  <a:schemeClr val="tx1"/>
                </a:solidFill>
              </a:rPr>
              <a:t> a  ___________ (</a:t>
            </a:r>
            <a:r>
              <a:rPr lang="cs-CZ" sz="2800" b="1" dirty="0" smtClean="0">
                <a:solidFill>
                  <a:schemeClr val="tx1"/>
                </a:solidFill>
              </a:rPr>
              <a:t>SUCCESS</a:t>
            </a:r>
            <a:r>
              <a:rPr lang="cs-CZ" sz="2800" dirty="0" smtClean="0">
                <a:solidFill>
                  <a:schemeClr val="tx1"/>
                </a:solidFill>
              </a:rPr>
              <a:t>)  </a:t>
            </a:r>
            <a:r>
              <a:rPr lang="cs-CZ" sz="2800" dirty="0" err="1" smtClean="0">
                <a:solidFill>
                  <a:schemeClr val="tx1"/>
                </a:solidFill>
              </a:rPr>
              <a:t>writer</a:t>
            </a:r>
            <a:r>
              <a:rPr lang="cs-CZ" sz="2800" dirty="0" smtClean="0">
                <a:solidFill>
                  <a:schemeClr val="tx1"/>
                </a:solidFill>
              </a:rPr>
              <a:t>, ________ </a:t>
            </a:r>
            <a:r>
              <a:rPr lang="cs-CZ" sz="2800" dirty="0">
                <a:solidFill>
                  <a:schemeClr val="tx1"/>
                </a:solidFill>
              </a:rPr>
              <a:t>(</a:t>
            </a:r>
            <a:r>
              <a:rPr lang="cs-CZ" sz="2800" b="1" dirty="0">
                <a:solidFill>
                  <a:schemeClr val="tx1"/>
                </a:solidFill>
              </a:rPr>
              <a:t>ACT</a:t>
            </a:r>
            <a:r>
              <a:rPr lang="cs-CZ" sz="2800" dirty="0">
                <a:solidFill>
                  <a:schemeClr val="tx1"/>
                </a:solidFill>
              </a:rPr>
              <a:t>) </a:t>
            </a:r>
            <a:r>
              <a:rPr lang="cs-CZ" sz="2800" dirty="0" smtClean="0">
                <a:solidFill>
                  <a:schemeClr val="tx1"/>
                </a:solidFill>
              </a:rPr>
              <a:t>and </a:t>
            </a:r>
            <a:r>
              <a:rPr lang="cs-CZ" sz="2800" dirty="0" err="1" smtClean="0">
                <a:solidFill>
                  <a:schemeClr val="tx1"/>
                </a:solidFill>
              </a:rPr>
              <a:t>probably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the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>
                <a:solidFill>
                  <a:schemeClr val="tx1"/>
                </a:solidFill>
              </a:rPr>
              <a:t>most </a:t>
            </a:r>
            <a:r>
              <a:rPr lang="cs-CZ" sz="2800" dirty="0" err="1">
                <a:solidFill>
                  <a:schemeClr val="tx1"/>
                </a:solidFill>
              </a:rPr>
              <a:t>famous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British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______________ (</a:t>
            </a:r>
            <a:r>
              <a:rPr lang="cs-CZ" sz="2800" b="1" dirty="0" smtClean="0">
                <a:solidFill>
                  <a:schemeClr val="tx1"/>
                </a:solidFill>
              </a:rPr>
              <a:t>PLAY</a:t>
            </a:r>
            <a:r>
              <a:rPr lang="cs-CZ" sz="2800" dirty="0" smtClean="0">
                <a:solidFill>
                  <a:schemeClr val="tx1"/>
                </a:solidFill>
              </a:rPr>
              <a:t>). </a:t>
            </a:r>
            <a:endParaRPr lang="cs-CZ" sz="2800" dirty="0">
              <a:solidFill>
                <a:schemeClr val="tx1"/>
              </a:solidFill>
            </a:endParaRPr>
          </a:p>
          <a:p>
            <a:pPr lvl="0" algn="just"/>
            <a:r>
              <a:rPr lang="cs-CZ" sz="2800" dirty="0">
                <a:solidFill>
                  <a:schemeClr val="tx1"/>
                </a:solidFill>
              </a:rPr>
              <a:t>H</a:t>
            </a:r>
            <a:r>
              <a:rPr lang="cs-CZ" sz="2800" dirty="0" smtClean="0">
                <a:solidFill>
                  <a:schemeClr val="tx1"/>
                </a:solidFill>
              </a:rPr>
              <a:t>e __________ (</a:t>
            </a:r>
            <a:r>
              <a:rPr lang="cs-CZ" sz="2800" b="1" dirty="0" smtClean="0">
                <a:solidFill>
                  <a:schemeClr val="tx1"/>
                </a:solidFill>
              </a:rPr>
              <a:t>BE BORN</a:t>
            </a:r>
            <a:r>
              <a:rPr lang="cs-CZ" sz="2800" dirty="0" smtClean="0">
                <a:solidFill>
                  <a:schemeClr val="tx1"/>
                </a:solidFill>
              </a:rPr>
              <a:t>) in </a:t>
            </a:r>
            <a:r>
              <a:rPr lang="cs-CZ" sz="2800" dirty="0">
                <a:solidFill>
                  <a:schemeClr val="tx1"/>
                </a:solidFill>
              </a:rPr>
              <a:t>Stratford </a:t>
            </a:r>
            <a:r>
              <a:rPr lang="cs-CZ" sz="2800" dirty="0" err="1">
                <a:solidFill>
                  <a:schemeClr val="tx1"/>
                </a:solidFill>
              </a:rPr>
              <a:t>upon</a:t>
            </a:r>
            <a:r>
              <a:rPr lang="cs-CZ" sz="2800" dirty="0">
                <a:solidFill>
                  <a:schemeClr val="tx1"/>
                </a:solidFill>
              </a:rPr>
              <a:t> Avon in </a:t>
            </a:r>
            <a:r>
              <a:rPr lang="cs-CZ" sz="2800" dirty="0" smtClean="0">
                <a:solidFill>
                  <a:schemeClr val="tx1"/>
                </a:solidFill>
              </a:rPr>
              <a:t>1564.</a:t>
            </a:r>
            <a:endParaRPr lang="cs-CZ" sz="2800" dirty="0">
              <a:solidFill>
                <a:schemeClr val="tx1"/>
              </a:solidFill>
            </a:endParaRPr>
          </a:p>
          <a:p>
            <a:pPr lvl="0" algn="just"/>
            <a:r>
              <a:rPr lang="cs-CZ" sz="2800" dirty="0">
                <a:solidFill>
                  <a:schemeClr val="tx1"/>
                </a:solidFill>
              </a:rPr>
              <a:t>H</a:t>
            </a:r>
            <a:r>
              <a:rPr lang="cs-CZ" sz="2800" dirty="0" smtClean="0">
                <a:solidFill>
                  <a:schemeClr val="tx1"/>
                </a:solidFill>
              </a:rPr>
              <a:t>e </a:t>
            </a:r>
            <a:r>
              <a:rPr lang="cs-CZ" sz="2800" dirty="0" err="1">
                <a:solidFill>
                  <a:schemeClr val="tx1"/>
                </a:solidFill>
              </a:rPr>
              <a:t>married</a:t>
            </a:r>
            <a:r>
              <a:rPr lang="cs-CZ" sz="2800" dirty="0">
                <a:solidFill>
                  <a:schemeClr val="tx1"/>
                </a:solidFill>
              </a:rPr>
              <a:t> Anne Hathaway and </a:t>
            </a:r>
            <a:r>
              <a:rPr lang="cs-CZ" sz="2800" dirty="0" err="1">
                <a:solidFill>
                  <a:schemeClr val="tx1"/>
                </a:solidFill>
              </a:rPr>
              <a:t>they</a:t>
            </a:r>
            <a:r>
              <a:rPr lang="cs-CZ" sz="2800" dirty="0">
                <a:solidFill>
                  <a:schemeClr val="tx1"/>
                </a:solidFill>
              </a:rPr>
              <a:t> had </a:t>
            </a:r>
            <a:r>
              <a:rPr lang="cs-CZ" sz="2800" dirty="0" err="1">
                <a:solidFill>
                  <a:schemeClr val="tx1"/>
                </a:solidFill>
              </a:rPr>
              <a:t>three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_________ (</a:t>
            </a:r>
            <a:r>
              <a:rPr lang="cs-CZ" sz="2800" b="1" dirty="0" smtClean="0">
                <a:solidFill>
                  <a:schemeClr val="tx1"/>
                </a:solidFill>
              </a:rPr>
              <a:t>CHILD</a:t>
            </a:r>
            <a:r>
              <a:rPr lang="cs-CZ" sz="2800" dirty="0" smtClean="0">
                <a:solidFill>
                  <a:schemeClr val="tx1"/>
                </a:solidFill>
              </a:rPr>
              <a:t>).</a:t>
            </a:r>
            <a:endParaRPr lang="cs-CZ" sz="2800" dirty="0">
              <a:solidFill>
                <a:schemeClr val="tx1"/>
              </a:solidFill>
            </a:endParaRPr>
          </a:p>
          <a:p>
            <a:pPr lvl="0" algn="just"/>
            <a:r>
              <a:rPr lang="cs-CZ" sz="2800" dirty="0">
                <a:solidFill>
                  <a:schemeClr val="tx1"/>
                </a:solidFill>
              </a:rPr>
              <a:t>H</a:t>
            </a:r>
            <a:r>
              <a:rPr lang="cs-CZ" sz="2800" dirty="0" smtClean="0">
                <a:solidFill>
                  <a:schemeClr val="tx1"/>
                </a:solidFill>
              </a:rPr>
              <a:t>e </a:t>
            </a:r>
            <a:r>
              <a:rPr lang="cs-CZ" sz="2800" dirty="0" err="1">
                <a:solidFill>
                  <a:schemeClr val="tx1"/>
                </a:solidFill>
              </a:rPr>
              <a:t>travelled</a:t>
            </a:r>
            <a:r>
              <a:rPr lang="cs-CZ" sz="2800" dirty="0">
                <a:solidFill>
                  <a:schemeClr val="tx1"/>
                </a:solidFill>
              </a:rPr>
              <a:t> to London, </a:t>
            </a:r>
            <a:r>
              <a:rPr lang="cs-CZ" sz="2800" dirty="0" err="1">
                <a:solidFill>
                  <a:schemeClr val="tx1"/>
                </a:solidFill>
              </a:rPr>
              <a:t>where</a:t>
            </a:r>
            <a:r>
              <a:rPr lang="cs-CZ" sz="2800" dirty="0">
                <a:solidFill>
                  <a:schemeClr val="tx1"/>
                </a:solidFill>
              </a:rPr>
              <a:t> he </a:t>
            </a:r>
            <a:r>
              <a:rPr lang="cs-CZ" sz="2800" dirty="0" err="1">
                <a:solidFill>
                  <a:schemeClr val="tx1"/>
                </a:solidFill>
              </a:rPr>
              <a:t>started</a:t>
            </a:r>
            <a:r>
              <a:rPr lang="cs-CZ" sz="2800" dirty="0">
                <a:solidFill>
                  <a:schemeClr val="tx1"/>
                </a:solidFill>
              </a:rPr>
              <a:t> to play and </a:t>
            </a:r>
            <a:r>
              <a:rPr lang="cs-CZ" sz="2800" dirty="0" err="1">
                <a:solidFill>
                  <a:schemeClr val="tx1"/>
                </a:solidFill>
              </a:rPr>
              <a:t>soon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became</a:t>
            </a:r>
            <a:r>
              <a:rPr lang="cs-CZ" sz="2800" dirty="0">
                <a:solidFill>
                  <a:schemeClr val="tx1"/>
                </a:solidFill>
              </a:rPr>
              <a:t> a </a:t>
            </a:r>
            <a:r>
              <a:rPr lang="cs-CZ" sz="2800" dirty="0" smtClean="0">
                <a:solidFill>
                  <a:schemeClr val="tx1"/>
                </a:solidFill>
              </a:rPr>
              <a:t>________ (</a:t>
            </a:r>
            <a:r>
              <a:rPr lang="cs-CZ" sz="2800" b="1" dirty="0" smtClean="0">
                <a:solidFill>
                  <a:schemeClr val="tx1"/>
                </a:solidFill>
              </a:rPr>
              <a:t>FAME</a:t>
            </a:r>
            <a:r>
              <a:rPr lang="cs-CZ" sz="2800" dirty="0" smtClean="0">
                <a:solidFill>
                  <a:schemeClr val="tx1"/>
                </a:solidFill>
              </a:rPr>
              <a:t>) </a:t>
            </a:r>
            <a:r>
              <a:rPr lang="cs-CZ" sz="2800" dirty="0" err="1" smtClean="0">
                <a:solidFill>
                  <a:schemeClr val="tx1"/>
                </a:solidFill>
              </a:rPr>
              <a:t>playwright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  <a:p>
            <a:pPr lvl="0" algn="just"/>
            <a:r>
              <a:rPr lang="cs-CZ" sz="2800" dirty="0">
                <a:solidFill>
                  <a:schemeClr val="tx1"/>
                </a:solidFill>
              </a:rPr>
              <a:t>H</a:t>
            </a:r>
            <a:r>
              <a:rPr lang="cs-CZ" sz="2800" dirty="0" smtClean="0">
                <a:solidFill>
                  <a:schemeClr val="tx1"/>
                </a:solidFill>
              </a:rPr>
              <a:t>e </a:t>
            </a:r>
            <a:r>
              <a:rPr lang="cs-CZ" sz="2800" dirty="0" err="1">
                <a:solidFill>
                  <a:schemeClr val="tx1"/>
                </a:solidFill>
              </a:rPr>
              <a:t>was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one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of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the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________   (</a:t>
            </a:r>
            <a:r>
              <a:rPr lang="cs-CZ" sz="2800" b="1" dirty="0" smtClean="0">
                <a:solidFill>
                  <a:schemeClr val="tx1"/>
                </a:solidFill>
              </a:rPr>
              <a:t>FIND</a:t>
            </a:r>
            <a:r>
              <a:rPr lang="cs-CZ" sz="2800" dirty="0" smtClean="0">
                <a:solidFill>
                  <a:schemeClr val="tx1"/>
                </a:solidFill>
              </a:rPr>
              <a:t>) </a:t>
            </a:r>
            <a:r>
              <a:rPr lang="cs-CZ" sz="2800" dirty="0" err="1" smtClean="0">
                <a:solidFill>
                  <a:schemeClr val="tx1"/>
                </a:solidFill>
              </a:rPr>
              <a:t>of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the</a:t>
            </a:r>
            <a:r>
              <a:rPr lang="cs-CZ" sz="2800" dirty="0">
                <a:solidFill>
                  <a:schemeClr val="tx1"/>
                </a:solidFill>
              </a:rPr>
              <a:t> Globe </a:t>
            </a:r>
            <a:r>
              <a:rPr lang="cs-CZ" sz="2800" dirty="0" err="1" smtClean="0">
                <a:solidFill>
                  <a:schemeClr val="tx1"/>
                </a:solidFill>
              </a:rPr>
              <a:t>Theatre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589227" y="260648"/>
            <a:ext cx="5760640" cy="576064"/>
          </a:xfrm>
          <a:prstGeom prst="roundRect">
            <a:avLst/>
          </a:prstGeom>
          <a:solidFill>
            <a:srgbClr val="FFCC66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From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words</a:t>
            </a:r>
            <a:r>
              <a:rPr lang="cs-CZ" sz="2400" b="1" dirty="0" smtClean="0">
                <a:solidFill>
                  <a:schemeClr val="tx1"/>
                </a:solidFill>
              </a:rPr>
              <a:t> in </a:t>
            </a:r>
            <a:r>
              <a:rPr lang="cs-CZ" sz="2400" b="1" dirty="0" err="1" smtClean="0">
                <a:solidFill>
                  <a:schemeClr val="tx1"/>
                </a:solidFill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brackets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create</a:t>
            </a:r>
            <a:r>
              <a:rPr lang="cs-CZ" sz="2400" b="1" dirty="0" smtClean="0">
                <a:solidFill>
                  <a:schemeClr val="tx1"/>
                </a:solidFill>
              </a:rPr>
              <a:t> a </a:t>
            </a:r>
            <a:r>
              <a:rPr lang="cs-CZ" sz="2400" b="1" dirty="0" err="1" smtClean="0">
                <a:solidFill>
                  <a:schemeClr val="tx1"/>
                </a:solidFill>
              </a:rPr>
              <a:t>suitable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word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category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Tlačítko akce: Nápověda 7">
            <a:hlinkClick r:id="" action="ppaction://noaction" highlightClick="1"/>
          </p:cNvPr>
          <p:cNvSpPr/>
          <p:nvPr/>
        </p:nvSpPr>
        <p:spPr>
          <a:xfrm>
            <a:off x="7317819" y="1268760"/>
            <a:ext cx="532446" cy="451503"/>
          </a:xfrm>
          <a:prstGeom prst="actionButtonHelp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537833" y="1268760"/>
            <a:ext cx="1970528" cy="45150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SUCCESSFUL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lačítko akce: Nápověda 17">
            <a:hlinkClick r:id="" action="ppaction://noaction" highlightClick="1"/>
          </p:cNvPr>
          <p:cNvSpPr/>
          <p:nvPr/>
        </p:nvSpPr>
        <p:spPr>
          <a:xfrm>
            <a:off x="4525174" y="1720263"/>
            <a:ext cx="532446" cy="451503"/>
          </a:xfrm>
          <a:prstGeom prst="actionButtonHelp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lačítko akce: Nápověda 18">
            <a:hlinkClick r:id="" action="ppaction://noaction" highlightClick="1"/>
          </p:cNvPr>
          <p:cNvSpPr/>
          <p:nvPr/>
        </p:nvSpPr>
        <p:spPr>
          <a:xfrm>
            <a:off x="2659800" y="2623267"/>
            <a:ext cx="532446" cy="373685"/>
          </a:xfrm>
          <a:prstGeom prst="actionButtonHelp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022157" y="1720263"/>
            <a:ext cx="1538480" cy="45150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ACTOR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Tlačítko akce: Nápověda 20">
            <a:hlinkClick r:id="" action="ppaction://noaction" highlightClick="1"/>
          </p:cNvPr>
          <p:cNvSpPr/>
          <p:nvPr/>
        </p:nvSpPr>
        <p:spPr>
          <a:xfrm>
            <a:off x="5868144" y="2171766"/>
            <a:ext cx="532446" cy="451503"/>
          </a:xfrm>
          <a:prstGeom prst="actionButtonHelp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791397" y="2171765"/>
            <a:ext cx="2526422" cy="45150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PLAYWRIGHT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3" name="Tlačítko akce: Nápověda 22">
            <a:hlinkClick r:id="" action="ppaction://noaction" highlightClick="1"/>
          </p:cNvPr>
          <p:cNvSpPr/>
          <p:nvPr/>
        </p:nvSpPr>
        <p:spPr>
          <a:xfrm>
            <a:off x="4525174" y="4725145"/>
            <a:ext cx="532446" cy="360040"/>
          </a:xfrm>
          <a:prstGeom prst="actionButtonHelp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929035" y="2545449"/>
            <a:ext cx="1850877" cy="45150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WAS BORN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lačítko akce: Nápověda 24">
            <a:hlinkClick r:id="" action="ppaction://noaction" highlightClick="1"/>
          </p:cNvPr>
          <p:cNvSpPr/>
          <p:nvPr/>
        </p:nvSpPr>
        <p:spPr>
          <a:xfrm>
            <a:off x="1929035" y="3816719"/>
            <a:ext cx="532446" cy="451503"/>
          </a:xfrm>
          <a:prstGeom prst="actionButtonHelp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269820" y="3816718"/>
            <a:ext cx="1656204" cy="45150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CHILDREN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7" name="Tlačítko akce: Nápověda 26">
            <a:hlinkClick r:id="" action="ppaction://noaction" highlightClick="1"/>
          </p:cNvPr>
          <p:cNvSpPr/>
          <p:nvPr/>
        </p:nvSpPr>
        <p:spPr>
          <a:xfrm>
            <a:off x="4504245" y="5085185"/>
            <a:ext cx="532446" cy="451503"/>
          </a:xfrm>
          <a:prstGeom prst="actionButtonHelp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165420" y="4647991"/>
            <a:ext cx="1395217" cy="45150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FAMOUS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027270" y="5099494"/>
            <a:ext cx="1624849" cy="45150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FOUNDERS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598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  <p:bldP spid="8" grpId="0" animBg="1"/>
      <p:bldP spid="9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b="1" u="sng" dirty="0" smtClean="0"/>
              <a:t>ROMEO AND JULIET</a:t>
            </a:r>
            <a:endParaRPr lang="cs-CZ" b="1" u="sng" dirty="0"/>
          </a:p>
        </p:txBody>
      </p:sp>
      <p:pic>
        <p:nvPicPr>
          <p:cNvPr id="3074" name="Picture 2" descr="C:\Users\richterova\AppData\Local\Microsoft\Windows\Temporary Internet Files\Content.IE5\XQGS1LWF\MP9004490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85967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richterova\AppData\Local\Microsoft\Windows\Temporary Internet Files\Content.IE5\7EBB6K7B\MC9004133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0"/>
            <a:ext cx="999193" cy="1075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rdce 3"/>
          <p:cNvSpPr/>
          <p:nvPr/>
        </p:nvSpPr>
        <p:spPr>
          <a:xfrm>
            <a:off x="314609" y="806046"/>
            <a:ext cx="8352928" cy="6051953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 smtClean="0"/>
          </a:p>
          <a:p>
            <a:pPr algn="ctr"/>
            <a:endParaRPr lang="cs-CZ" sz="2400" b="1" dirty="0"/>
          </a:p>
          <a:p>
            <a:pPr algn="ctr"/>
            <a:r>
              <a:rPr lang="cs-CZ" sz="2400" b="1" dirty="0" smtClean="0"/>
              <a:t>Romeo and Juliet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probably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most </a:t>
            </a:r>
            <a:r>
              <a:rPr lang="cs-CZ" sz="2400" b="1" dirty="0" err="1" smtClean="0"/>
              <a:t>famous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tragedy</a:t>
            </a:r>
            <a:r>
              <a:rPr lang="cs-CZ" sz="2400" b="1" dirty="0" smtClean="0"/>
              <a:t> ____   William Shakespeare. </a:t>
            </a:r>
          </a:p>
          <a:p>
            <a:pPr algn="ctr"/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_____ in Verona and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tells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_____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two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young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lovers</a:t>
            </a:r>
            <a:r>
              <a:rPr lang="cs-CZ" sz="2400" b="1" dirty="0" smtClean="0"/>
              <a:t>.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main</a:t>
            </a:r>
            <a:r>
              <a:rPr lang="cs-CZ" sz="2400" b="1" dirty="0" smtClean="0"/>
              <a:t> _________ are Juliet and Romeo. </a:t>
            </a:r>
            <a:r>
              <a:rPr lang="cs-CZ" sz="2400" b="1" dirty="0" err="1" smtClean="0"/>
              <a:t>They</a:t>
            </a:r>
            <a:r>
              <a:rPr lang="cs-CZ" sz="2400" b="1" dirty="0" smtClean="0"/>
              <a:t> love </a:t>
            </a:r>
            <a:r>
              <a:rPr lang="cs-CZ" sz="2400" b="1" dirty="0" err="1" smtClean="0"/>
              <a:t>each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other</a:t>
            </a:r>
            <a:r>
              <a:rPr lang="cs-CZ" sz="2400" b="1" dirty="0" smtClean="0"/>
              <a:t> but </a:t>
            </a:r>
            <a:r>
              <a:rPr lang="cs-CZ" sz="2400" b="1" dirty="0" err="1" smtClean="0"/>
              <a:t>they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can‘t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together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because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their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families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hate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each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other</a:t>
            </a:r>
            <a:r>
              <a:rPr lang="cs-CZ" sz="2400" b="1" dirty="0" smtClean="0"/>
              <a:t>. </a:t>
            </a:r>
            <a:r>
              <a:rPr lang="cs-CZ" sz="2400" b="1" dirty="0" err="1" smtClean="0"/>
              <a:t>Although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doesn‘t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have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good</a:t>
            </a:r>
            <a:r>
              <a:rPr lang="cs-CZ" sz="2400" b="1" dirty="0" smtClean="0"/>
              <a:t> _______, </a:t>
            </a:r>
          </a:p>
          <a:p>
            <a:pPr algn="ctr"/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______    </a:t>
            </a:r>
            <a:r>
              <a:rPr lang="cs-CZ" sz="2400" b="1" dirty="0" err="1" smtClean="0"/>
              <a:t>reading</a:t>
            </a:r>
            <a:r>
              <a:rPr lang="cs-CZ" sz="2400" b="1" dirty="0" smtClean="0"/>
              <a:t>. </a:t>
            </a:r>
            <a:endParaRPr lang="cs-CZ" sz="2400" b="1" dirty="0"/>
          </a:p>
        </p:txBody>
      </p:sp>
      <p:sp>
        <p:nvSpPr>
          <p:cNvPr id="5" name="Tlačítko akce: Nápověda 4">
            <a:hlinkClick r:id="" action="ppaction://noaction" highlightClick="1"/>
          </p:cNvPr>
          <p:cNvSpPr/>
          <p:nvPr/>
        </p:nvSpPr>
        <p:spPr>
          <a:xfrm>
            <a:off x="4788024" y="2420888"/>
            <a:ext cx="504056" cy="360040"/>
          </a:xfrm>
          <a:prstGeom prst="actionButtonHelp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pověda 7">
            <a:hlinkClick r:id="" action="ppaction://noaction" highlightClick="1"/>
          </p:cNvPr>
          <p:cNvSpPr/>
          <p:nvPr/>
        </p:nvSpPr>
        <p:spPr>
          <a:xfrm>
            <a:off x="2473540" y="3174326"/>
            <a:ext cx="504056" cy="360040"/>
          </a:xfrm>
          <a:prstGeom prst="actionButtonHelp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6372200" y="3140968"/>
            <a:ext cx="504056" cy="360040"/>
          </a:xfrm>
          <a:prstGeom prst="actionButtonHelp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Nápověda 9">
            <a:hlinkClick r:id="" action="ppaction://noaction" highlightClick="1"/>
          </p:cNvPr>
          <p:cNvSpPr/>
          <p:nvPr/>
        </p:nvSpPr>
        <p:spPr>
          <a:xfrm>
            <a:off x="6372200" y="3524614"/>
            <a:ext cx="504056" cy="360040"/>
          </a:xfrm>
          <a:prstGeom prst="actionButtonHelp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Nápověda 10">
            <a:hlinkClick r:id="" action="ppaction://noaction" highlightClick="1"/>
          </p:cNvPr>
          <p:cNvSpPr/>
          <p:nvPr/>
        </p:nvSpPr>
        <p:spPr>
          <a:xfrm>
            <a:off x="5508104" y="5013176"/>
            <a:ext cx="504056" cy="360040"/>
          </a:xfrm>
          <a:prstGeom prst="actionButtonHelp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Nápověda 11">
            <a:hlinkClick r:id="" action="ppaction://noaction" highlightClick="1"/>
          </p:cNvPr>
          <p:cNvSpPr/>
          <p:nvPr/>
        </p:nvSpPr>
        <p:spPr>
          <a:xfrm>
            <a:off x="3987017" y="5373216"/>
            <a:ext cx="504056" cy="360040"/>
          </a:xfrm>
          <a:prstGeom prst="actionButtonHelp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44008" y="2420888"/>
            <a:ext cx="716988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BY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365528" y="3104964"/>
            <a:ext cx="766312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SET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372200" y="3090098"/>
            <a:ext cx="900100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STORY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52701" y="3463993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CHARACTERS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216473" y="4997063"/>
            <a:ext cx="1155727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ENDING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655086" y="5373724"/>
            <a:ext cx="1096577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WORTH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163701" y="85966"/>
            <a:ext cx="4654744" cy="720079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COMPLETE THE TEXT WITH SUITABLE WORDS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5827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8" grpId="0" animBg="1"/>
      <p:bldP spid="9" grpId="0" animBg="1"/>
      <p:bldP spid="10" grpId="0" animBg="1"/>
      <p:bldP spid="11" grpId="0" animBg="1"/>
      <p:bldP spid="12" grpId="0" animBg="1"/>
      <p:bldP spid="6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/>
              <a:t>Sources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cs-CZ" dirty="0"/>
              <a:t>Klipart Microsoft </a:t>
            </a:r>
            <a:r>
              <a:rPr lang="cs-CZ" dirty="0" smtClean="0"/>
              <a:t>PowerPoint </a:t>
            </a:r>
            <a:r>
              <a:rPr lang="cs-CZ" dirty="0" err="1"/>
              <a:t>Presentation</a:t>
            </a:r>
            <a:r>
              <a:rPr lang="cs-CZ" dirty="0"/>
              <a:t> 2007, 2010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HASTINGS</a:t>
            </a:r>
            <a:r>
              <a:rPr lang="cs-CZ" dirty="0"/>
              <a:t>, Bob. </a:t>
            </a:r>
            <a:r>
              <a:rPr lang="cs-CZ" i="1" dirty="0"/>
              <a:t>Maturita </a:t>
            </a:r>
            <a:r>
              <a:rPr lang="cs-CZ" i="1" dirty="0" err="1"/>
              <a:t>activator</a:t>
            </a:r>
            <a:r>
              <a:rPr lang="cs-CZ" i="1" dirty="0"/>
              <a:t>: intenzivní příprava k maturitě : anglický jazyk - základní úroveň obtížnosti</a:t>
            </a:r>
            <a:r>
              <a:rPr lang="cs-CZ" dirty="0"/>
              <a:t>. </a:t>
            </a:r>
            <a:r>
              <a:rPr lang="cs-CZ" dirty="0" err="1"/>
              <a:t>Warszawa</a:t>
            </a:r>
            <a:r>
              <a:rPr lang="cs-CZ" dirty="0"/>
              <a:t>: </a:t>
            </a:r>
            <a:r>
              <a:rPr lang="cs-CZ" dirty="0" err="1"/>
              <a:t>Pearson</a:t>
            </a:r>
            <a:r>
              <a:rPr lang="cs-CZ" dirty="0"/>
              <a:t> </a:t>
            </a:r>
            <a:r>
              <a:rPr lang="cs-CZ" dirty="0" err="1"/>
              <a:t>Education</a:t>
            </a:r>
            <a:r>
              <a:rPr lang="cs-CZ" dirty="0"/>
              <a:t> Polska, 2009, 215 s. ISBN 978-83-7600-055-8.</a:t>
            </a:r>
          </a:p>
          <a:p>
            <a:pPr lvl="0"/>
            <a:r>
              <a:rPr lang="cs-CZ" u="sng" dirty="0">
                <a:hlinkClick r:id="rId2"/>
              </a:rPr>
              <a:t>http://www.bridge-online.cz/</a:t>
            </a:r>
            <a:r>
              <a:rPr lang="cs-CZ" dirty="0"/>
              <a:t> </a:t>
            </a:r>
          </a:p>
          <a:p>
            <a:endParaRPr lang="cs-CZ" dirty="0" smtClean="0">
              <a:hlinkClick r:id="rId3"/>
            </a:endParaRP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commons.wikimedia.org/wiki/File:Macaulay_Culkin_1991_B.jpg?uselang=cs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commons.wikimedia.org/wiki/File:Hobbit_Hole.jpg?uselang=cs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1453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733</TotalTime>
  <Words>1235</Words>
  <Application>Microsoft Office PowerPoint</Application>
  <PresentationFormat>Předvádění na obrazovce (4:3)</PresentationFormat>
  <Paragraphs>364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Culture</vt:lpstr>
      <vt:lpstr>General Terms</vt:lpstr>
      <vt:lpstr>Prezentace aplikace PowerPoint</vt:lpstr>
      <vt:lpstr>Translate:</vt:lpstr>
      <vt:lpstr>Music</vt:lpstr>
      <vt:lpstr>Complete the Crossword</vt:lpstr>
      <vt:lpstr>Literature </vt:lpstr>
      <vt:lpstr>At the Theatre</vt:lpstr>
      <vt:lpstr>Film </vt:lpstr>
      <vt:lpstr>Translate: </vt:lpstr>
      <vt:lpstr>Prezentace aplikace PowerPoint</vt:lpstr>
      <vt:lpstr>The Media</vt:lpstr>
      <vt:lpstr>Visual Arts</vt:lpstr>
      <vt:lpstr>Prezentace aplikace PowerPoint</vt:lpstr>
      <vt:lpstr>Prezentace aplikace PowerPoint</vt:lpstr>
      <vt:lpstr>WILLIAM SHAKESPEARE</vt:lpstr>
      <vt:lpstr>ROMEO AND JULIET</vt:lpstr>
      <vt:lpstr>Sources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Culture</dc:title>
  <dc:creator>Richterová Veronika</dc:creator>
  <cp:lastModifiedBy>Richterová Veronika</cp:lastModifiedBy>
  <cp:revision>115</cp:revision>
  <dcterms:created xsi:type="dcterms:W3CDTF">2013-02-04T20:42:25Z</dcterms:created>
  <dcterms:modified xsi:type="dcterms:W3CDTF">2013-04-18T21:03:48Z</dcterms:modified>
</cp:coreProperties>
</file>