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0E82AB-574F-4711-860F-59EBD512CB2F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8B254D-A840-45CB-9991-42E3714F54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D817D-C2AB-42A6-82D8-E1109E9252B8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38807-DA0D-4F39-A1D5-99045023CD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D817D-C2AB-42A6-82D8-E1109E9252B8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38807-DA0D-4F39-A1D5-99045023CD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D817D-C2AB-42A6-82D8-E1109E9252B8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38807-DA0D-4F39-A1D5-99045023CD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D817D-C2AB-42A6-82D8-E1109E9252B8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38807-DA0D-4F39-A1D5-99045023CD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D817D-C2AB-42A6-82D8-E1109E9252B8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38807-DA0D-4F39-A1D5-99045023CD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D817D-C2AB-42A6-82D8-E1109E9252B8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38807-DA0D-4F39-A1D5-99045023CD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D817D-C2AB-42A6-82D8-E1109E9252B8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38807-DA0D-4F39-A1D5-99045023CD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D817D-C2AB-42A6-82D8-E1109E9252B8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38807-DA0D-4F39-A1D5-99045023CD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D817D-C2AB-42A6-82D8-E1109E9252B8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38807-DA0D-4F39-A1D5-99045023CD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D817D-C2AB-42A6-82D8-E1109E9252B8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38807-DA0D-4F39-A1D5-99045023CD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D817D-C2AB-42A6-82D8-E1109E9252B8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38807-DA0D-4F39-A1D5-99045023CD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ED817D-C2AB-42A6-82D8-E1109E9252B8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38807-DA0D-4F39-A1D5-99045023CD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28688"/>
            <a:ext cx="7772400" cy="21431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VYJMENOVANÁ  SLOVA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50" y="3571875"/>
            <a:ext cx="6400800" cy="19954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Mgr. Jitka Vlková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smtClean="0"/>
              <a:t>VY_32_INOVACE_05_12_vyjmenovaná </a:t>
            </a:r>
            <a:r>
              <a:rPr lang="cs-CZ" sz="1900" dirty="0" smtClean="0"/>
              <a:t>slova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3482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88" y="3000375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612"/>
          </a:xfrm>
        </p:spPr>
        <p:txBody>
          <a:bodyPr/>
          <a:lstStyle/>
          <a:p>
            <a:r>
              <a:rPr lang="cs-CZ" sz="2400" b="1" u="sng" smtClean="0"/>
              <a:t>SLYŠET, MLÝN, BLÝSKAT SE</a:t>
            </a:r>
          </a:p>
        </p:txBody>
      </p:sp>
      <p:sp>
        <p:nvSpPr>
          <p:cNvPr id="35843" name="Zástupný symbol pro obsah 2"/>
          <p:cNvSpPr>
            <a:spLocks noGrp="1"/>
          </p:cNvSpPr>
          <p:nvPr>
            <p:ph idx="1"/>
          </p:nvPr>
        </p:nvSpPr>
        <p:spPr>
          <a:xfrm>
            <a:off x="357188" y="714375"/>
            <a:ext cx="8429625" cy="5857875"/>
          </a:xfrm>
        </p:spPr>
        <p:txBody>
          <a:bodyPr>
            <a:normAutofit lnSpcReduction="10000"/>
          </a:bodyPr>
          <a:lstStyle/>
          <a:p>
            <a:pPr>
              <a:buFont typeface="Arial" charset="0"/>
              <a:buNone/>
            </a:pPr>
            <a:r>
              <a:rPr lang="cs-CZ" sz="1200" smtClean="0"/>
              <a:t>Doplň správná i –y, í –ý:</a:t>
            </a:r>
          </a:p>
          <a:p>
            <a:pPr>
              <a:buFont typeface="Arial" charset="0"/>
              <a:buNone/>
            </a:pPr>
            <a:r>
              <a:rPr lang="cs-CZ" sz="1800" smtClean="0"/>
              <a:t>Ml     n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Teta s Toníkem došla ke starému ml     nu. Dnes již v něm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nebydlí ani ml     nář ani ml    nářka, ale slouží b    strým  lidem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k poučení se. Mohou vidět dva velké ml     nské kameny,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ml     nářovo ob    dlí i černou kuchyň. V kuchyni Toníka upoutal na polici postavený starý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ml     nek, jehož rukojeť se bl    štěla. Když vyšli ven, sedli si oba výletníci do trávy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a poslouchali zpěv ptactva.Sl     šeli zpěv drobného ptáčka ml     naříka, sýkorky babky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a docela bl    zko usl    šeli pokřik straky. Straka prý má ráda bl     skavé předměty. B     lo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krásně, svítilo sluníčko a výletníci nikam nepospíchali. </a:t>
            </a:r>
          </a:p>
        </p:txBody>
      </p:sp>
      <p:pic>
        <p:nvPicPr>
          <p:cNvPr id="35844" name="Picture 2" descr="9E1B9F8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3475" y="785813"/>
            <a:ext cx="2451100" cy="250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14375" y="1000125"/>
            <a:ext cx="214313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4750" y="1643063"/>
            <a:ext cx="214313" cy="36988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85938" y="2286000"/>
            <a:ext cx="214312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28938" y="2286000"/>
            <a:ext cx="214312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6313" y="2286000"/>
            <a:ext cx="214312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43375" y="2928938"/>
            <a:ext cx="214313" cy="36988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4375" y="3571875"/>
            <a:ext cx="214313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57375" y="3571875"/>
            <a:ext cx="214313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4375" y="4286250"/>
            <a:ext cx="214313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71813" y="4286250"/>
            <a:ext cx="214312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43250" y="4929188"/>
            <a:ext cx="214313" cy="36988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72188" y="4929188"/>
            <a:ext cx="214312" cy="36988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28750" y="5572125"/>
            <a:ext cx="214313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86000" y="5572125"/>
            <a:ext cx="214313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43625" y="5572125"/>
            <a:ext cx="214313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072438" y="5572125"/>
            <a:ext cx="214312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Nadpis 1"/>
          <p:cNvSpPr>
            <a:spLocks noGrp="1"/>
          </p:cNvSpPr>
          <p:nvPr>
            <p:ph type="title"/>
          </p:nvPr>
        </p:nvSpPr>
        <p:spPr>
          <a:xfrm>
            <a:off x="457200" y="500063"/>
            <a:ext cx="8229600" cy="428625"/>
          </a:xfrm>
        </p:spPr>
        <p:txBody>
          <a:bodyPr/>
          <a:lstStyle/>
          <a:p>
            <a:pPr algn="l"/>
            <a:r>
              <a:rPr lang="cs-CZ" sz="1200" smtClean="0"/>
              <a:t>Vyhledej  a podtrhni společnou část těchto slov a doplň správná i - y, í – ý:</a:t>
            </a:r>
          </a:p>
        </p:txBody>
      </p:sp>
      <p:sp>
        <p:nvSpPr>
          <p:cNvPr id="36867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25"/>
            <a:ext cx="6043613" cy="521493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b="1" smtClean="0"/>
              <a:t>mlýn</a:t>
            </a:r>
          </a:p>
          <a:p>
            <a:pPr>
              <a:buFont typeface="Arial" charset="0"/>
              <a:buNone/>
            </a:pPr>
            <a:r>
              <a:rPr lang="cs-CZ" sz="2800" b="1" smtClean="0"/>
              <a:t>ml    nář</a:t>
            </a:r>
          </a:p>
          <a:p>
            <a:pPr>
              <a:buFont typeface="Arial" charset="0"/>
              <a:buNone/>
            </a:pPr>
            <a:r>
              <a:rPr lang="cs-CZ" sz="2800" b="1" smtClean="0"/>
              <a:t>ml    nářka</a:t>
            </a:r>
          </a:p>
          <a:p>
            <a:pPr>
              <a:buFont typeface="Arial" charset="0"/>
              <a:buNone/>
            </a:pPr>
            <a:r>
              <a:rPr lang="cs-CZ" sz="2800" b="1" smtClean="0"/>
              <a:t>ml    nek</a:t>
            </a:r>
          </a:p>
          <a:p>
            <a:pPr>
              <a:buFont typeface="Arial" charset="0"/>
              <a:buNone/>
            </a:pPr>
            <a:r>
              <a:rPr lang="cs-CZ" sz="2800" b="1" smtClean="0"/>
              <a:t>ml    nské</a:t>
            </a:r>
          </a:p>
          <a:p>
            <a:pPr>
              <a:buFont typeface="Arial" charset="0"/>
              <a:buNone/>
            </a:pPr>
            <a:r>
              <a:rPr lang="cs-CZ" sz="2800" b="1" smtClean="0"/>
              <a:t>ml    nařík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z="1200" smtClean="0"/>
              <a:t>Jaké í –ý napíšeme ve slově</a:t>
            </a:r>
          </a:p>
          <a:p>
            <a:pPr>
              <a:buFont typeface="Arial" charset="0"/>
              <a:buNone/>
            </a:pPr>
            <a:r>
              <a:rPr lang="cs-CZ" sz="2800" b="1" smtClean="0"/>
              <a:t>ml    t</a:t>
            </a:r>
            <a:r>
              <a:rPr lang="cs-CZ" sz="2800" smtClean="0"/>
              <a:t> ?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928688" y="1571625"/>
            <a:ext cx="285750" cy="4619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/>
          <a:p>
            <a:pPr>
              <a:defRPr/>
            </a:pP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28688" y="2071688"/>
            <a:ext cx="285750" cy="4619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/>
          <a:p>
            <a:pPr>
              <a:defRPr/>
            </a:pP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28688" y="2571750"/>
            <a:ext cx="285750" cy="4619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/>
          <a:p>
            <a:pPr>
              <a:defRPr/>
            </a:pP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8688" y="3071813"/>
            <a:ext cx="285750" cy="4619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/>
          <a:p>
            <a:pPr>
              <a:defRPr/>
            </a:pP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28688" y="3643313"/>
            <a:ext cx="285750" cy="4619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/>
          <a:p>
            <a:pPr>
              <a:defRPr/>
            </a:pP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28688" y="4929188"/>
            <a:ext cx="285750" cy="4619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/>
          <a:p>
            <a:pPr>
              <a:defRPr/>
            </a:pP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87"/>
          </a:xfrm>
        </p:spPr>
        <p:txBody>
          <a:bodyPr/>
          <a:lstStyle/>
          <a:p>
            <a:pPr algn="l"/>
            <a:r>
              <a:rPr lang="cs-CZ" sz="1200" smtClean="0"/>
              <a:t>Doplň křížovku: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00063" y="785813"/>
          <a:ext cx="4215387" cy="2428895"/>
        </p:xfrm>
        <a:graphic>
          <a:graphicData uri="http://schemas.openxmlformats.org/drawingml/2006/table">
            <a:tbl>
              <a:tblPr/>
              <a:tblGrid>
                <a:gridCol w="2408481"/>
                <a:gridCol w="602120"/>
                <a:gridCol w="558216"/>
                <a:gridCol w="44450"/>
                <a:gridCol w="602120"/>
              </a:tblGrid>
              <a:tr h="305954">
                <a:tc gridSpan="2">
                  <a:txBody>
                    <a:bodyPr/>
                    <a:lstStyle/>
                    <a:p>
                      <a:pPr algn="l" fontAlgn="b"/>
                      <a:r>
                        <a:rPr lang="pt-BR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 Matka hříběte se nazývá …….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5954"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 Ovce, koně, krávy, prasata, kozy jsou …….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5954">
                <a:tc gridSpan="5">
                  <a:txBody>
                    <a:bodyPr/>
                    <a:lstStyle/>
                    <a:p>
                      <a:pPr algn="l" fontAlgn="b"/>
                      <a:r>
                        <a:rPr lang="pl-PL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3. Abychom získali mouku, musíme obilí …..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5954">
                <a:tc gridSpan="2">
                  <a:txBody>
                    <a:bodyPr/>
                    <a:lstStyle/>
                    <a:p>
                      <a:pPr algn="l" fontAlgn="b"/>
                      <a:r>
                        <a:rPr lang="pl-PL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 Mlýnek je postaven na …….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595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 ……. zahoukání sovy.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6955"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 Děvčata si vázala do vlasů ……..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595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 Byt odemykáme …...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6216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8. Na nebi se ……….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0063" y="3643313"/>
          <a:ext cx="6072231" cy="2506806"/>
        </p:xfrm>
        <a:graphic>
          <a:graphicData uri="http://schemas.openxmlformats.org/drawingml/2006/table">
            <a:tbl>
              <a:tblPr/>
              <a:tblGrid>
                <a:gridCol w="552021"/>
                <a:gridCol w="552021"/>
                <a:gridCol w="552021"/>
                <a:gridCol w="552021"/>
                <a:gridCol w="552021"/>
                <a:gridCol w="552021"/>
                <a:gridCol w="552021"/>
                <a:gridCol w="552021"/>
                <a:gridCol w="552021"/>
                <a:gridCol w="552021"/>
                <a:gridCol w="552021"/>
              </a:tblGrid>
              <a:tr h="321385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203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203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8659" marR="8659" marT="8659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203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203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203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8659" marR="8659" marT="8659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203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203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Nadpis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357187"/>
          </a:xfrm>
        </p:spPr>
        <p:txBody>
          <a:bodyPr>
            <a:normAutofit fontScale="90000"/>
          </a:bodyPr>
          <a:lstStyle/>
          <a:p>
            <a:pPr algn="l"/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Doplň správná i –y, í –ý: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8915" name="Zástupný symbol pro obsah 2"/>
          <p:cNvSpPr>
            <a:spLocks noGrp="1"/>
          </p:cNvSpPr>
          <p:nvPr>
            <p:ph idx="1"/>
          </p:nvPr>
        </p:nvSpPr>
        <p:spPr>
          <a:xfrm>
            <a:off x="428625" y="642938"/>
            <a:ext cx="8258175" cy="55721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800" smtClean="0"/>
              <a:t>V lese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V lese neb     li žádní lidé. Toník si lehl do trávy a l      toval, že koloušek utekl. Sl     šel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šumění l     stí. Mal      nko se pootočil a usl     šel zpěv ml     naříka. Ml     n už neviděl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a klapot ml     nského kola již také nesl      šel. Zavřel oči a představoval si, že se bl      ží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bouřka, hřmí, bl     ská se a l     je jako z konve. Pak l     ně vstal a prohl      žel si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			              sl     máka. Teta Věra sl     b      la, že Toníkovi ukáže také</a:t>
            </a:r>
          </a:p>
          <a:p>
            <a:pPr>
              <a:buFont typeface="Arial" charset="0"/>
              <a:buNone/>
            </a:pPr>
            <a:r>
              <a:rPr lang="cs-CZ" sz="1800" smtClean="0"/>
              <a:t>				</a:t>
            </a:r>
          </a:p>
          <a:p>
            <a:pPr>
              <a:buFont typeface="Arial" charset="0"/>
              <a:buNone/>
            </a:pPr>
            <a:r>
              <a:rPr lang="cs-CZ" sz="1800" smtClean="0"/>
              <a:t>			              větrný ml      n.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			               Vysvětli přirovnání ,,L      JE JAKO Z KONVE“.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</p:txBody>
      </p:sp>
      <p:pic>
        <p:nvPicPr>
          <p:cNvPr id="38916" name="Picture 2" descr="609B7F6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3" y="3929063"/>
            <a:ext cx="2286000" cy="231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500188" y="1285875"/>
            <a:ext cx="255587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2063" y="1285875"/>
            <a:ext cx="255587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86688" y="1285875"/>
            <a:ext cx="255587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85875" y="2000250"/>
            <a:ext cx="255588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 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86000" y="2000250"/>
            <a:ext cx="255588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9125" y="2000250"/>
            <a:ext cx="255588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15000" y="2000250"/>
            <a:ext cx="255588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29438" y="2000250"/>
            <a:ext cx="255587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71625" y="2643188"/>
            <a:ext cx="255588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71938" y="2643188"/>
            <a:ext cx="255587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01000" y="2643188"/>
            <a:ext cx="255588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00250" y="3286125"/>
            <a:ext cx="255588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71813" y="3286125"/>
            <a:ext cx="255587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14938" y="3286125"/>
            <a:ext cx="255587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29438" y="3286125"/>
            <a:ext cx="255587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14688" y="3929063"/>
            <a:ext cx="255587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43500" y="3929063"/>
            <a:ext cx="255588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72125" y="3929063"/>
            <a:ext cx="255588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000500" y="4643438"/>
            <a:ext cx="255588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43500" y="5214938"/>
            <a:ext cx="255588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Popis</a:t>
            </a:r>
          </a:p>
        </p:txBody>
      </p:sp>
      <p:sp>
        <p:nvSpPr>
          <p:cNvPr id="399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1800" smtClean="0"/>
              <a:t>Prezentace je určená k osvojení vyjmenovaných slov SLYŠET, MLÝN, BLÝSKAT SE, k vyvo-</a:t>
            </a:r>
          </a:p>
          <a:p>
            <a:pPr>
              <a:buFont typeface="Arial" charset="0"/>
              <a:buNone/>
            </a:pPr>
            <a:r>
              <a:rPr lang="cs-CZ" sz="1800" smtClean="0"/>
              <a:t>zení pravopisu slovesa mlít a procvičení učiva.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V prvním, druhém a čtvrtém cvičení žáci doplňují chybějící i – y, í – ý kliknutím levým tlačítkem myši na rámeček a doplněním pomocí klávesnice.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Třetí cvičení je křížovka. Při jejím vyplňování je potřeba vždy kliknout na dané políčko levým tlačítkem myši a pomocí klávesnice dopsat patřičné písmeno. 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785813" y="1428750"/>
            <a:ext cx="7643812" cy="3214688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  <a:r>
              <a:rPr lang="cs-CZ" sz="1200" dirty="0" smtClean="0"/>
              <a:t>Myšlenková mapa – dle návrhu autorky</a:t>
            </a:r>
          </a:p>
          <a:p>
            <a:pPr>
              <a:buFont typeface="Arial" charset="0"/>
              <a:buNone/>
              <a:defRPr/>
            </a:pPr>
            <a:r>
              <a:rPr lang="cs-CZ" sz="1200" smtClean="0"/>
              <a:t>   Snímky 2 , 5 - obrázky dle návrhu autorky</a:t>
            </a: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r>
              <a:rPr lang="cs-CZ" sz="1800" dirty="0" smtClean="0"/>
              <a:t>Autorem materiálu a všech jeho částí, není-li uvedeno jinak, je Mgr. Jitka Vlková.</a:t>
            </a: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dirty="0" smtClean="0"/>
          </a:p>
        </p:txBody>
      </p:sp>
      <p:pic>
        <p:nvPicPr>
          <p:cNvPr id="4096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38" y="4857750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466</Words>
  <Application>Microsoft Office PowerPoint</Application>
  <PresentationFormat>Předvádění na obrazovce (4:3)</PresentationFormat>
  <Paragraphs>142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VYJMENOVANÁ  SLOVA</vt:lpstr>
      <vt:lpstr>SLYŠET, MLÝN, BLÝSKAT SE</vt:lpstr>
      <vt:lpstr>Vyhledej  a podtrhni společnou část těchto slov a doplň správná i - y, í – ý:</vt:lpstr>
      <vt:lpstr>Doplň křížovku:</vt:lpstr>
      <vt:lpstr>   Doplň správná i –y, í –ý: 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 SLOVA</dc:title>
  <dc:creator>pajkrtova</dc:creator>
  <cp:lastModifiedBy>pajkrtova</cp:lastModifiedBy>
  <cp:revision>3</cp:revision>
  <dcterms:created xsi:type="dcterms:W3CDTF">2012-01-11T10:21:16Z</dcterms:created>
  <dcterms:modified xsi:type="dcterms:W3CDTF">2012-02-22T09:41:49Z</dcterms:modified>
</cp:coreProperties>
</file>