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4" r:id="rId5"/>
    <p:sldId id="274" r:id="rId6"/>
    <p:sldId id="260" r:id="rId7"/>
    <p:sldId id="261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F305EFB-A4D8-4D47-B81C-83E24B6591CD}">
          <p14:sldIdLst>
            <p14:sldId id="257"/>
            <p14:sldId id="258"/>
            <p14:sldId id="259"/>
            <p14:sldId id="264"/>
            <p14:sldId id="274"/>
          </p14:sldIdLst>
        </p14:section>
        <p14:section name="Oddíl bez názvu" id="{45416893-6569-4F3B-95FC-235CF5E40F35}">
          <p14:sldIdLst>
            <p14:sldId id="260"/>
            <p14:sldId id="261"/>
            <p14:sldId id="262"/>
            <p14:sldId id="263"/>
            <p14:sldId id="265"/>
            <p14:sldId id="266"/>
            <p14:sldId id="267"/>
            <p14:sldId id="268"/>
          </p14:sldIdLst>
        </p14:section>
        <p14:section name="Oddíl bez názvu" id="{E7564B37-8EC6-4B2F-A242-C60DF7460EFF}">
          <p14:sldIdLst>
            <p14:sldId id="269"/>
            <p14:sldId id="270"/>
            <p14:sldId id="271"/>
            <p14:sldId id="272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CCC70"/>
    <a:srgbClr val="3333CC"/>
    <a:srgbClr val="99CCFF"/>
    <a:srgbClr val="29E709"/>
    <a:srgbClr val="FF00FF"/>
    <a:srgbClr val="FF7C80"/>
    <a:srgbClr val="DD920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hasCustomPrompt="1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>
            <a:lvl1pPr>
              <a:defRPr sz="3600" baseline="0"/>
            </a:lvl1pPr>
          </a:lstStyle>
          <a:p>
            <a:r>
              <a:rPr lang="cs-CZ" dirty="0" smtClean="0"/>
              <a:t>Kliknutím vložte název prezentace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 hasCustomPrompt="1"/>
          </p:nvPr>
        </p:nvSpPr>
        <p:spPr>
          <a:xfrm>
            <a:off x="683568" y="3886200"/>
            <a:ext cx="7776864" cy="1126976"/>
          </a:xfrm>
        </p:spPr>
        <p:txBody>
          <a:bodyPr>
            <a:normAutofit/>
          </a:bodyPr>
          <a:lstStyle>
            <a:lvl1pPr marL="0" indent="0" algn="ctr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vložte tematickou oblast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13" hasCustomPrompt="1"/>
          </p:nvPr>
        </p:nvSpPr>
        <p:spPr>
          <a:xfrm>
            <a:off x="0" y="6021288"/>
            <a:ext cx="5180926" cy="432048"/>
          </a:xfrm>
        </p:spPr>
        <p:txBody>
          <a:bodyPr>
            <a:noAutofit/>
          </a:bodyPr>
          <a:lstStyle>
            <a:lvl1pPr marL="0" indent="0">
              <a:buNone/>
              <a:defRPr sz="14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 vložte kód přílohy – viz nápověda v informacích</a:t>
            </a:r>
            <a:endParaRPr lang="cs-CZ" dirty="0"/>
          </a:p>
        </p:txBody>
      </p:sp>
      <p:sp>
        <p:nvSpPr>
          <p:cNvPr id="18" name="TextovéPole 17"/>
          <p:cNvSpPr txBox="1"/>
          <p:nvPr userDrawn="1"/>
        </p:nvSpPr>
        <p:spPr>
          <a:xfrm>
            <a:off x="4572000" y="6021288"/>
            <a:ext cx="45720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400" kern="12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n-lt"/>
                <a:ea typeface="+mn-ea"/>
                <a:cs typeface="+mn-cs"/>
              </a:rPr>
              <a:t>Projekt: CZ.1.07/1.5.00/34.0859</a:t>
            </a:r>
            <a:endParaRPr lang="cs-CZ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8920" y="1268760"/>
            <a:ext cx="3726160" cy="812303"/>
          </a:xfrm>
          <a:prstGeom prst="rect">
            <a:avLst/>
          </a:prstGeom>
        </p:spPr>
      </p:pic>
      <p:sp>
        <p:nvSpPr>
          <p:cNvPr id="22" name="Zástupný symbol pro text 21"/>
          <p:cNvSpPr>
            <a:spLocks noGrp="1"/>
          </p:cNvSpPr>
          <p:nvPr>
            <p:ph type="body" sz="quarter" idx="14" hasCustomPrompt="1"/>
          </p:nvPr>
        </p:nvSpPr>
        <p:spPr>
          <a:xfrm>
            <a:off x="2375756" y="5376050"/>
            <a:ext cx="4392488" cy="432486"/>
          </a:xfrm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r>
              <a:rPr lang="cs-CZ" dirty="0" smtClean="0"/>
              <a:t>Kliknutím vložte autora</a:t>
            </a:r>
            <a:endParaRPr lang="cs-CZ" dirty="0"/>
          </a:p>
        </p:txBody>
      </p:sp>
      <p:sp>
        <p:nvSpPr>
          <p:cNvPr id="23" name="TextovéPole 22"/>
          <p:cNvSpPr txBox="1"/>
          <p:nvPr userDrawn="1"/>
        </p:nvSpPr>
        <p:spPr>
          <a:xfrm>
            <a:off x="4036504" y="5013176"/>
            <a:ext cx="1070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Autor: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3074" y="179509"/>
            <a:ext cx="1217852" cy="801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38766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>
            <a:alpha val="3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18. 4. 2013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jpe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png"/><Relationship Id="rId7" Type="http://schemas.openxmlformats.org/officeDocument/2006/relationships/image" Target="../media/image28.gi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11" Type="http://schemas.openxmlformats.org/officeDocument/2006/relationships/image" Target="../media/image32.wmf"/><Relationship Id="rId5" Type="http://schemas.openxmlformats.org/officeDocument/2006/relationships/image" Target="../media/image26.jpeg"/><Relationship Id="rId10" Type="http://schemas.openxmlformats.org/officeDocument/2006/relationships/image" Target="../media/image31.wmf"/><Relationship Id="rId4" Type="http://schemas.openxmlformats.org/officeDocument/2006/relationships/image" Target="../media/image25.png"/><Relationship Id="rId9" Type="http://schemas.openxmlformats.org/officeDocument/2006/relationships/image" Target="../media/image3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png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wmf"/><Relationship Id="rId5" Type="http://schemas.openxmlformats.org/officeDocument/2006/relationships/image" Target="../media/image36.wmf"/><Relationship Id="rId4" Type="http://schemas.openxmlformats.org/officeDocument/2006/relationships/image" Target="../media/image3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jpeg"/><Relationship Id="rId13" Type="http://schemas.openxmlformats.org/officeDocument/2006/relationships/image" Target="../media/image50.wmf"/><Relationship Id="rId18" Type="http://schemas.openxmlformats.org/officeDocument/2006/relationships/image" Target="../media/image55.wmf"/><Relationship Id="rId3" Type="http://schemas.openxmlformats.org/officeDocument/2006/relationships/image" Target="../media/image40.wmf"/><Relationship Id="rId7" Type="http://schemas.openxmlformats.org/officeDocument/2006/relationships/image" Target="../media/image44.png"/><Relationship Id="rId12" Type="http://schemas.openxmlformats.org/officeDocument/2006/relationships/image" Target="../media/image49.wmf"/><Relationship Id="rId17" Type="http://schemas.openxmlformats.org/officeDocument/2006/relationships/image" Target="../media/image54.gif"/><Relationship Id="rId2" Type="http://schemas.openxmlformats.org/officeDocument/2006/relationships/image" Target="../media/image39.jpeg"/><Relationship Id="rId16" Type="http://schemas.openxmlformats.org/officeDocument/2006/relationships/image" Target="../media/image5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wmf"/><Relationship Id="rId11" Type="http://schemas.openxmlformats.org/officeDocument/2006/relationships/image" Target="../media/image48.wmf"/><Relationship Id="rId5" Type="http://schemas.openxmlformats.org/officeDocument/2006/relationships/image" Target="../media/image42.jpeg"/><Relationship Id="rId15" Type="http://schemas.openxmlformats.org/officeDocument/2006/relationships/image" Target="../media/image52.wmf"/><Relationship Id="rId10" Type="http://schemas.openxmlformats.org/officeDocument/2006/relationships/image" Target="../media/image47.jpeg"/><Relationship Id="rId19" Type="http://schemas.openxmlformats.org/officeDocument/2006/relationships/image" Target="../media/image56.jpeg"/><Relationship Id="rId4" Type="http://schemas.openxmlformats.org/officeDocument/2006/relationships/image" Target="../media/image41.wmf"/><Relationship Id="rId9" Type="http://schemas.openxmlformats.org/officeDocument/2006/relationships/image" Target="../media/image46.jpeg"/><Relationship Id="rId14" Type="http://schemas.openxmlformats.org/officeDocument/2006/relationships/image" Target="../media/image5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wmf"/><Relationship Id="rId13" Type="http://schemas.openxmlformats.org/officeDocument/2006/relationships/image" Target="../media/image68.gif"/><Relationship Id="rId18" Type="http://schemas.openxmlformats.org/officeDocument/2006/relationships/image" Target="../media/image73.wmf"/><Relationship Id="rId3" Type="http://schemas.openxmlformats.org/officeDocument/2006/relationships/image" Target="../media/image58.wmf"/><Relationship Id="rId7" Type="http://schemas.openxmlformats.org/officeDocument/2006/relationships/image" Target="../media/image62.wmf"/><Relationship Id="rId12" Type="http://schemas.openxmlformats.org/officeDocument/2006/relationships/image" Target="../media/image67.wmf"/><Relationship Id="rId17" Type="http://schemas.openxmlformats.org/officeDocument/2006/relationships/image" Target="../media/image72.wmf"/><Relationship Id="rId2" Type="http://schemas.openxmlformats.org/officeDocument/2006/relationships/image" Target="../media/image57.wmf"/><Relationship Id="rId16" Type="http://schemas.openxmlformats.org/officeDocument/2006/relationships/image" Target="../media/image7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eg"/><Relationship Id="rId11" Type="http://schemas.openxmlformats.org/officeDocument/2006/relationships/image" Target="../media/image66.wmf"/><Relationship Id="rId5" Type="http://schemas.openxmlformats.org/officeDocument/2006/relationships/image" Target="../media/image60.wmf"/><Relationship Id="rId15" Type="http://schemas.openxmlformats.org/officeDocument/2006/relationships/image" Target="../media/image70.jpeg"/><Relationship Id="rId10" Type="http://schemas.openxmlformats.org/officeDocument/2006/relationships/image" Target="../media/image65.wmf"/><Relationship Id="rId19" Type="http://schemas.openxmlformats.org/officeDocument/2006/relationships/image" Target="../media/image74.wmf"/><Relationship Id="rId4" Type="http://schemas.openxmlformats.org/officeDocument/2006/relationships/image" Target="../media/image59.jpeg"/><Relationship Id="rId9" Type="http://schemas.openxmlformats.org/officeDocument/2006/relationships/image" Target="../media/image64.wmf"/><Relationship Id="rId14" Type="http://schemas.openxmlformats.org/officeDocument/2006/relationships/image" Target="../media/image69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1.wmf"/><Relationship Id="rId3" Type="http://schemas.openxmlformats.org/officeDocument/2006/relationships/image" Target="../media/image76.wmf"/><Relationship Id="rId7" Type="http://schemas.openxmlformats.org/officeDocument/2006/relationships/image" Target="../media/image80.wmf"/><Relationship Id="rId2" Type="http://schemas.openxmlformats.org/officeDocument/2006/relationships/image" Target="../media/image7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jpeg"/><Relationship Id="rId5" Type="http://schemas.openxmlformats.org/officeDocument/2006/relationships/image" Target="../media/image78.wmf"/><Relationship Id="rId10" Type="http://schemas.openxmlformats.org/officeDocument/2006/relationships/image" Target="../media/image83.gif"/><Relationship Id="rId4" Type="http://schemas.openxmlformats.org/officeDocument/2006/relationships/image" Target="../media/image77.wmf"/><Relationship Id="rId9" Type="http://schemas.openxmlformats.org/officeDocument/2006/relationships/image" Target="../media/image8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wmf"/><Relationship Id="rId2" Type="http://schemas.openxmlformats.org/officeDocument/2006/relationships/image" Target="../media/image8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7.png"/><Relationship Id="rId4" Type="http://schemas.openxmlformats.org/officeDocument/2006/relationships/image" Target="../media/image8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jpeg"/><Relationship Id="rId2" Type="http://schemas.openxmlformats.org/officeDocument/2006/relationships/image" Target="../media/image8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dge-onlin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err="1" smtClean="0"/>
              <a:t>Geography</a:t>
            </a:r>
            <a:r>
              <a:rPr lang="cs-CZ" b="1" dirty="0" smtClean="0"/>
              <a:t> and </a:t>
            </a:r>
            <a:r>
              <a:rPr lang="cs-CZ" b="1" dirty="0" err="1" smtClean="0"/>
              <a:t>Nature</a:t>
            </a:r>
            <a:endParaRPr lang="cs-CZ" b="1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General</a:t>
            </a:r>
            <a:r>
              <a:rPr lang="cs-CZ" dirty="0" smtClean="0"/>
              <a:t> </a:t>
            </a:r>
            <a:r>
              <a:rPr lang="cs-CZ" dirty="0" err="1" smtClean="0"/>
              <a:t>Topics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New Maturita </a:t>
            </a:r>
            <a:r>
              <a:rPr lang="cs-CZ" dirty="0" err="1" smtClean="0"/>
              <a:t>Exam</a:t>
            </a:r>
            <a:endParaRPr lang="cs-CZ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cs-CZ" dirty="0" smtClean="0"/>
              <a:t>VY_32_INOVACE_43-19_VP_Geography_and_Nature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quarter" idx="14"/>
          </p:nvPr>
        </p:nvSpPr>
        <p:spPr/>
        <p:txBody>
          <a:bodyPr/>
          <a:lstStyle/>
          <a:p>
            <a:r>
              <a:rPr lang="cs-CZ" dirty="0" smtClean="0"/>
              <a:t>Mgr. Veronika Richterová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437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856984" cy="1196752"/>
          </a:xfrm>
        </p:spPr>
        <p:txBody>
          <a:bodyPr>
            <a:normAutofit fontScale="90000"/>
          </a:bodyPr>
          <a:lstStyle/>
          <a:p>
            <a:r>
              <a:rPr lang="cs-CZ" b="1" u="sng" dirty="0" err="1" smtClean="0"/>
              <a:t>Match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vocabulary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with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pictures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602128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richterova\AppData\Local\Microsoft\Windows\Temporary Internet Files\Content.IE5\ODETEJ0Z\MP9004485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68395"/>
            <a:ext cx="1777943" cy="119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ichterova\AppData\Local\Microsoft\Windows\Temporary Internet Files\Content.IE5\KHLWT3WF\MP90042799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011365"/>
            <a:ext cx="1224136" cy="114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ichterova\AppData\Local\Microsoft\Windows\Temporary Internet Files\Content.IE5\YITN6Z8Y\MP9004012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3839" y="1011366"/>
            <a:ext cx="1645415" cy="109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ichterova\AppData\Local\Microsoft\Windows\Temporary Internet Files\Content.IE5\KHLWT3WF\MP90040082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6294" y="1011365"/>
            <a:ext cx="1663616" cy="1110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ichterova\AppData\Local\Microsoft\Windows\Temporary Internet Files\Content.IE5\A87V3WKD\MP90044854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968395"/>
            <a:ext cx="1403648" cy="1190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ichterova\AppData\Local\Microsoft\Windows\Temporary Internet Files\Content.IE5\A87V3WKD\MP90040246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9910" y="3339364"/>
            <a:ext cx="1769115" cy="116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ichterova\AppData\Local\Microsoft\Windows\Temporary Internet Files\Content.IE5\KHLWT3WF\MP90040049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376" y="3339364"/>
            <a:ext cx="1518503" cy="1130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ichterova\AppData\Local\Microsoft\Windows\Temporary Internet Files\Content.IE5\YITN6Z8Y\MP900401279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684" y="3315775"/>
            <a:ext cx="1670868" cy="1216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ichterova\AppData\Local\Microsoft\Windows\Temporary Internet Files\Content.IE5\KHLWT3WF\MP900448282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49" y="3315776"/>
            <a:ext cx="1607691" cy="1213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richterova\AppData\Local\Microsoft\Windows\Temporary Internet Files\Content.IE5\KHLWT3WF\MP90039962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9255" y="3339365"/>
            <a:ext cx="1475191" cy="1169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Ovál 25"/>
          <p:cNvSpPr/>
          <p:nvPr/>
        </p:nvSpPr>
        <p:spPr>
          <a:xfrm>
            <a:off x="0" y="6062391"/>
            <a:ext cx="2020420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lgerian" pitchFamily="82" charset="0"/>
              </a:rPr>
              <a:t>MOUNTAIN</a:t>
            </a:r>
            <a:endParaRPr lang="cs-CZ" sz="20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1" name="Ovál 30"/>
          <p:cNvSpPr/>
          <p:nvPr/>
        </p:nvSpPr>
        <p:spPr>
          <a:xfrm>
            <a:off x="1943777" y="6087512"/>
            <a:ext cx="1896133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FOREST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2" name="Ovál 31"/>
          <p:cNvSpPr/>
          <p:nvPr/>
        </p:nvSpPr>
        <p:spPr>
          <a:xfrm>
            <a:off x="3701708" y="6059637"/>
            <a:ext cx="1727775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LAKE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5420921" y="6131688"/>
            <a:ext cx="1727775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FIELD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876256" y="6062391"/>
            <a:ext cx="2267745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gerian" pitchFamily="82" charset="0"/>
              </a:rPr>
              <a:t>WATERFALL</a:t>
            </a:r>
            <a:endParaRPr lang="cs-CZ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5" name="Ovál 34"/>
          <p:cNvSpPr/>
          <p:nvPr/>
        </p:nvSpPr>
        <p:spPr>
          <a:xfrm>
            <a:off x="0" y="5378164"/>
            <a:ext cx="1727775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COAST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803964" y="5408651"/>
            <a:ext cx="1727775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BEACH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7" name="Ovál 36"/>
          <p:cNvSpPr/>
          <p:nvPr/>
        </p:nvSpPr>
        <p:spPr>
          <a:xfrm>
            <a:off x="3671552" y="5350289"/>
            <a:ext cx="1838186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DESERT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8" name="Ovál 37"/>
          <p:cNvSpPr/>
          <p:nvPr/>
        </p:nvSpPr>
        <p:spPr>
          <a:xfrm>
            <a:off x="5420922" y="5322248"/>
            <a:ext cx="2069802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GLACIER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9" name="Ovál 38"/>
          <p:cNvSpPr/>
          <p:nvPr/>
        </p:nvSpPr>
        <p:spPr>
          <a:xfrm>
            <a:off x="7315084" y="5350289"/>
            <a:ext cx="1727775" cy="70934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CLIFF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546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38889E-6 -7.03704E-6 C -0.01129 -0.01505 -0.01424 -0.03612 -0.02119 -0.0544 C -0.02414 -0.06227 -0.02431 -0.06876 -0.02883 -0.07477 C -0.02987 -0.07801 -0.03039 -0.08172 -0.03178 -0.08473 C -0.03247 -0.08635 -0.03421 -0.08727 -0.0349 -0.08889 C -0.03629 -0.0919 -0.03664 -0.09561 -0.03785 -0.09885 C -0.03872 -0.10093 -0.03994 -0.10278 -0.04098 -0.10487 C -0.04376 -0.12107 -0.03994 -0.10556 -0.04688 -0.11922 C -0.05296 -0.13126 -0.05435 -0.14514 -0.06216 -0.15556 C -0.06476 -0.1669 -0.0731 -0.17477 -0.07726 -0.18588 C -0.07865 -0.18959 -0.07883 -0.19422 -0.08021 -0.19792 C -0.08751 -0.21737 -0.09445 -0.23751 -0.10296 -0.25649 C -0.10591 -0.27176 -0.10834 -0.27709 -0.11355 -0.29075 C -0.11858 -0.30417 -0.1191 -0.31991 -0.12431 -0.33334 C -0.12483 -0.33797 -0.12466 -0.34283 -0.1257 -0.34746 C -0.12622 -0.34977 -0.12813 -0.35116 -0.12883 -0.35348 C -0.12969 -0.35672 -0.12917 -0.36042 -0.13021 -0.36366 C -0.13108 -0.36644 -0.13751 -0.37524 -0.13942 -0.37778 C -0.14237 -0.38889 -0.14254 -0.38959 -0.14844 -0.39792 C -0.1514 -0.40903 -0.1481 -0.39931 -0.15452 -0.40996 C -0.16025 -0.41945 -0.16337 -0.42848 -0.16824 -0.4382 C -0.1691 -0.44005 -0.1731 -0.44468 -0.17431 -0.4463 C -0.17535 -0.44769 -0.17726 -0.45047 -0.17726 -0.45047 " pathEditMode="relative" ptsTypes="ffffffffffffffffffffffA">
                                      <p:cBhvr>
                                        <p:cTn id="2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43 -0.05602 C 0.00087 -0.05879 -0.00087 -0.06111 -0.00209 -0.06412 C -0.00295 -0.06597 -0.00278 -0.06828 -0.00365 -0.07014 C -0.00486 -0.07245 -0.00677 -0.07407 -0.00816 -0.07615 C -0.00973 -0.0787 -0.01129 -0.08148 -0.01268 -0.08426 C -0.01858 -0.09699 -0.0125 -0.08842 -0.01875 -0.09629 C -0.02066 -0.10324 -0.02396 -0.10602 -0.02639 -0.1125 C -0.03368 -0.13171 -0.02396 -0.11389 -0.03542 -0.13264 C -0.03768 -0.14398 -0.04306 -0.15301 -0.04757 -0.16296 C -0.04966 -0.17546 -0.05538 -0.18611 -0.05973 -0.19745 C -0.06598 -0.21389 -0.06875 -0.23727 -0.07639 -0.25185 C -0.07934 -0.26458 -0.0757 -0.25046 -0.08229 -0.26805 C -0.08768 -0.28264 -0.09219 -0.29791 -0.09757 -0.3125 C -0.10573 -0.33426 -0.10851 -0.35902 -0.11563 -0.38125 C -0.12032 -0.39629 -0.12709 -0.40995 -0.13091 -0.42569 C -0.13247 -0.43217 -0.13993 -0.4419 -0.13993 -0.4419 C -0.14288 -0.45301 -0.14844 -0.45717 -0.1566 -0.45995 C -0.15764 -0.46134 -0.15973 -0.46412 -0.15973 -0.46412 " pathEditMode="relative" ptsTypes="fffffffffffffffffA">
                                      <p:cBhvr>
                                        <p:cTn id="3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5602 C 0.00487 -0.05857 0.0073 -0.06181 0.01164 -0.0662 C 0.01823 -0.07292 0.02466 -0.07778 0.02987 -0.08634 C 0.03612 -0.09653 0.029 -0.08889 0.03733 -0.09653 C 0.04098 -0.11042 0.03559 -0.09398 0.04653 -0.10857 C 0.04809 -0.11065 0.04792 -0.11435 0.04948 -0.11667 C 0.0566 -0.12732 0.07153 -0.14074 0.08125 -0.14699 C 0.08837 -0.15162 0.09462 -0.16111 0.10105 -0.16713 C 0.11875 -0.1838 0.13855 -0.19491 0.15712 -0.20972 C 0.17032 -0.22014 0.18924 -0.23773 0.204 -0.2419 C 0.22309 -0.25509 0.24184 -0.26898 0.26007 -0.28426 C 0.26684 -0.28982 0.27275 -0.29583 0.27987 -0.30046 C 0.28351 -0.30579 0.28681 -0.30833 0.29184 -0.31065 C 0.30035 -0.32153 0.31025 -0.32732 0.31928 -0.33681 C 0.32587 -0.34375 0.3323 -0.35232 0.34046 -0.35509 C 0.34566 -0.35949 0.34966 -0.36482 0.35556 -0.36713 C 0.35886 -0.37014 0.36129 -0.37431 0.36459 -0.37732 C 0.36598 -0.37847 0.36771 -0.37847 0.36928 -0.3794 C 0.37483 -0.3831 0.38073 -0.38704 0.38594 -0.39144 C 0.39497 -0.39907 0.40278 -0.40787 0.41164 -0.41574 C 0.41823 -0.42176 0.42344 -0.42963 0.42987 -0.43588 C 0.43282 -0.43866 0.43889 -0.44398 0.43889 -0.44398 C 0.43994 -0.44607 0.44063 -0.44815 0.44184 -0.45 C 0.44428 -0.4537 0.44948 -0.46019 0.44948 -0.46019 C 0.45122 -0.46667 0.45348 -0.46944 0.45712 -0.47431 " pathEditMode="relative" ptsTypes="ffffffffffffffffffffffffA">
                                      <p:cBhvr>
                                        <p:cTn id="4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2.96296E-6 C -0.00816 -0.01482 -0.0184 -0.03403 -0.02413 -0.05046 C -0.03211 -0.07361 -0.04079 -0.09676 -0.05451 -0.11505 C -0.05763 -0.12755 -0.0651 -0.13935 -0.07118 -0.14954 C -0.075 -0.1625 -0.08211 -0.16852 -0.08628 -0.18171 C -0.08923 -0.19144 -0.09218 -0.19769 -0.09687 -0.20602 C -0.0993 -0.21505 -0.10295 -0.2206 -0.10746 -0.22824 C -0.11093 -0.2419 -0.11822 -0.24908 -0.12413 -0.26065 C -0.12795 -0.26806 -0.1302 -0.27639 -0.13472 -0.28287 C -0.13784 -0.29514 -0.14201 -0.30579 -0.14687 -0.31713 C -0.15034 -0.32523 -0.15277 -0.33472 -0.15746 -0.34144 C -0.15798 -0.34352 -0.15833 -0.3456 -0.15902 -0.34746 C -0.15989 -0.34954 -0.16145 -0.35116 -0.16215 -0.35347 C -0.16979 -0.37639 -0.16111 -0.35741 -0.16805 -0.37176 C -0.16927 -0.38009 -0.17066 -0.38796 -0.17274 -0.39584 C -0.17378 -0.40741 -0.17725 -0.41875 -0.17725 -0.43033 " pathEditMode="relative" ptsTypes="fffffffffffffffA">
                                      <p:cBhvr>
                                        <p:cTn id="5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05879 C 0.00625 -0.06643 0.00625 -0.07291 0.00816 -0.08287 C 0.00937 -0.1037 0.00955 -0.14676 0.0217 -0.16389 C 0.02378 -0.17708 0.0276 -0.18912 0.0309 -0.20208 C 0.03368 -0.21319 0.03472 -0.22106 0.03993 -0.23055 C 0.0427 -0.24143 0.04705 -0.24768 0.05208 -0.25671 C 0.05503 -0.26782 0.05173 -0.25833 0.05972 -0.27083 C 0.06475 -0.2787 0.0677 -0.29028 0.07326 -0.29722 C 0.0783 -0.30347 0.08264 -0.31204 0.08698 -0.31944 C 0.10069 -0.34282 0.10798 -0.3706 0.12326 -0.39213 C 0.12604 -0.40278 0.12291 -0.39398 0.12934 -0.40416 C 0.1342 -0.4118 0.13611 -0.42129 0.14149 -0.42847 C 0.14375 -0.43727 0.14774 -0.44166 0.15208 -0.44861 C 0.15677 -0.45602 0.15902 -0.46389 0.16423 -0.47083 C 0.16909 -0.48426 0.17708 -0.49537 0.18385 -0.50717 C 0.18854 -0.51528 0.18993 -0.52407 0.196 -0.5294 C 0.19809 -0.53356 0.19948 -0.53819 0.20208 -0.54166 C 0.20364 -0.54375 0.20538 -0.54537 0.20659 -0.54768 C 0.2177 -0.56829 0.20069 -0.54282 0.21423 -0.56389 C 0.21909 -0.57153 0.21875 -0.5669 0.21875 -0.57176 " pathEditMode="relative" ptsTypes="fffffffffffffffffffA">
                                      <p:cBhvr>
                                        <p:cTn id="6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5.92593E-6 C -0.02882 -0.00278 -0.05729 -0.00927 -0.08628 -0.01227 C -0.09878 -0.01644 -0.11181 -0.01783 -0.12431 -0.02223 C -0.16042 -0.03473 -0.19618 -0.04839 -0.23351 -0.05464 C -0.25694 -0.06343 -0.2809 -0.06737 -0.30451 -0.07477 C -0.30955 -0.07639 -0.31458 -0.07894 -0.31979 -0.08079 C -0.32569 -0.08311 -0.33177 -0.08519 -0.33785 -0.08704 C -0.35486 -0.0919 -0.37292 -0.09283 -0.38941 -0.09908 C -0.42483 -0.11251 -0.46059 -0.12709 -0.49705 -0.13542 C -0.51667 -0.1463 -0.53819 -0.1507 -0.55903 -0.15556 C -0.56858 -0.15788 -0.56285 -0.15811 -0.57431 -0.16181 C -0.58628 -0.16552 -0.59844 -0.16714 -0.61059 -0.16968 C -0.62691 -0.17315 -0.64253 -0.17964 -0.65903 -0.18195 C -0.66615 -0.18427 -0.67344 -0.18519 -0.68038 -0.18797 C -0.69028 -0.19214 -0.69253 -0.19445 -0.70156 -0.19607 C -0.70573 -0.19677 -0.74184 -0.20232 -0.74705 -0.20417 C -0.75833 -0.20834 -0.77066 -0.21112 -0.78177 -0.21621 C -0.7849 -0.2176 -0.78767 -0.21991 -0.79097 -0.22038 C -0.82274 -0.22477 -0.81007 -0.22223 -0.82882 -0.22639 C -0.83281 -0.22501 -0.83802 -0.22616 -0.84097 -0.22223 C -0.84253 -0.22014 -0.83767 -0.21829 -0.83628 -0.21621 C -0.82847 -0.20417 -0.83542 -0.21135 -0.82726 -0.20417 C -0.82274 -0.19514 -0.81979 -0.19329 -0.81215 -0.19005 C -0.80868 -0.18681 -0.80608 -0.18403 -0.80156 -0.18403 " pathEditMode="relative" ptsTypes="fffffffffffffffffffffffA">
                                      <p:cBhvr>
                                        <p:cTn id="8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1.11111E-6 C 0.00556 -0.00695 0.01146 -0.00972 0.01823 -0.01412 C 0.02587 -0.02431 0.03559 -0.02986 0.0441 -0.03843 C 0.04583 -0.04005 0.04688 -0.04282 0.04861 -0.04445 C 0.05 -0.0456 0.05174 -0.04537 0.05313 -0.04653 C 0.05625 -0.04884 0.05955 -0.05139 0.06215 -0.05463 C 0.0632 -0.05602 0.06406 -0.05764 0.06528 -0.05857 C 0.07656 -0.06806 0.08906 -0.07662 0.1 -0.08681 C 0.11129 -0.09745 0.12309 -0.11088 0.13646 -0.11713 C 0.14271 -0.12616 0.15 -0.13102 0.15764 -0.13727 C 0.16823 -0.14607 0.1592 -0.14167 0.16823 -0.14537 C 0.16979 -0.14676 0.17153 -0.14792 0.17274 -0.14954 C 0.17396 -0.15116 0.17448 -0.15394 0.17587 -0.15556 C 0.17708 -0.15695 0.17899 -0.15671 0.18038 -0.15764 C 0.18542 -0.16088 0.18715 -0.16528 0.19254 -0.16759 C 0.19809 -0.17546 0.20695 -0.18032 0.21077 -0.18982 " pathEditMode="relative" ptsTypes="fffffffffffffffA">
                                      <p:cBhvr>
                                        <p:cTn id="9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85185E-6 C 0.00989 -0.00394 0.01562 -0.01852 0.0243 -0.02616 C 0.03559 -0.05718 0.06094 -0.07616 0.08333 -0.09074 C 0.08941 -0.09885 0.09635 -0.10162 0.10469 -0.10486 C 0.10903 -0.11111 0.11389 -0.11158 0.11979 -0.11505 C 0.12517 -0.11806 0.12934 -0.12269 0.13489 -0.12524 C 0.14149 -0.13172 0.15 -0.13426 0.15607 -0.14121 C 0.16285 -0.14885 0.16996 -0.15463 0.17725 -0.16158 C 0.18177 -0.16598 0.18229 -0.16922 0.18802 -0.17153 C 0.19236 -0.17755 0.19861 -0.18172 0.20469 -0.1838 C 0.20625 -0.18519 0.20781 -0.18611 0.2092 -0.18774 C 0.21024 -0.18889 0.21094 -0.19074 0.21215 -0.1919 C 0.22291 -0.20278 0.21962 -0.19491 0.22274 -0.20394 " pathEditMode="relative" ptsTypes="ffffffffffffA">
                                      <p:cBhvr>
                                        <p:cTn id="10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-0.05533 C 0.01094 -0.05857 0.01649 -0.06713 0.02292 -0.07338 C 0.0283 -0.07847 0.03437 -0.08218 0.03958 -0.0875 C 0.04705 -0.09491 0.05243 -0.10232 0.06076 -0.10764 C 0.06441 -0.11296 0.06788 -0.11551 0.07292 -0.11783 C 0.0783 -0.12523 0.08524 -0.13496 0.09253 -0.13796 C 0.0974 -0.14445 0.10295 -0.15023 0.1092 -0.15417 C 0.11024 -0.15556 0.11111 -0.15718 0.11233 -0.15834 C 0.11528 -0.16134 0.11875 -0.16296 0.12135 -0.16644 C 0.14201 -0.19329 0.11892 -0.16227 0.13351 -0.18449 C 0.13733 -0.19051 0.1434 -0.1963 0.14705 -0.20278 C 0.15451 -0.21621 0.16024 -0.22871 0.17292 -0.2331 C 0.17535 -0.23519 0.1776 -0.23773 0.18038 -0.23912 C 0.18594 -0.24167 0.19132 -0.23935 0.19566 -0.24514 " pathEditMode="relative" ptsTypes="fffffffffffffA">
                                      <p:cBhvr>
                                        <p:cTn id="1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38 -0.05208 C 0.00816 -0.05833 0.02188 -0.06296 0.03559 -0.06829 C 0.04045 -0.07245 0.04549 -0.07477 0.0507 -0.07824 C 0.05712 -0.08727 0.06771 -0.09259 0.07639 -0.09653 C 0.08455 -0.10023 0.09063 -0.10556 0.09913 -0.10857 C 0.10712 -0.11597 0.11563 -0.11991 0.125 -0.12269 C 0.13472 -0.1294 0.13854 -0.12917 0.1507 -0.13079 C 0.15625 -0.13333 0.16181 -0.13449 0.16736 -0.13681 C 0.17396 -0.13611 0.18073 -0.13727 0.18698 -0.13495 C 0.18872 -0.13426 0.19011 -0.1287 0.19011 -0.1287 " pathEditMode="relative" ptsTypes="fffffffffA">
                                      <p:cBhvr>
                                        <p:cTn id="12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ichterova\AppData\Local\Microsoft\Windows\Temporary Internet Files\Content.IE5\KHLWT3WF\MP90040048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15953"/>
            <a:ext cx="1729686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ichterova\AppData\Local\Microsoft\Windows\Temporary Internet Files\Content.IE5\ODETEJ0Z\MP90042373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4232" y="548680"/>
            <a:ext cx="1656908" cy="121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ichterova\AppData\Local\Microsoft\Windows\Temporary Internet Files\Content.IE5\A87V3WKD\MP9004013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3073" y="3181871"/>
            <a:ext cx="1548067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ichterova\AppData\Local\Microsoft\Windows\Temporary Internet Files\Content.IE5\YITN6Z8Y\MP90040646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548680"/>
            <a:ext cx="1629900" cy="121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ichterova\AppData\Local\Microsoft\Windows\Temporary Internet Files\Content.IE5\A87V3WKD\MP9004424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181871"/>
            <a:ext cx="1396810" cy="121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ichterova\AppData\Local\Microsoft\Windows\Temporary Internet Files\Content.IE5\YITN6Z8Y\MP9003138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54" y="3181871"/>
            <a:ext cx="1828800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ichterova\AppData\Local\Microsoft\Windows\Temporary Internet Files\Content.IE5\ODETEJ0Z\MP90042426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647" y="3197004"/>
            <a:ext cx="1636796" cy="1221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ichterova\AppData\Local\Microsoft\Windows\Temporary Internet Files\Content.IE5\A87V3WKD\MP90042305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0647" y="578544"/>
            <a:ext cx="1636796" cy="1191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ichterova\AppData\Local\Microsoft\Windows\Temporary Internet Files\Content.IE5\YITN6Z8Y\MP90040322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7787" y="3181871"/>
            <a:ext cx="1586042" cy="122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richterova\AppData\Local\Microsoft\Windows\Temporary Internet Files\Content.IE5\A87V3WKD\MP90044865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78544"/>
            <a:ext cx="1485528" cy="1148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-1" y="5980170"/>
            <a:ext cx="2035455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lgerian" pitchFamily="82" charset="0"/>
              </a:rPr>
              <a:t>MOUNTAIN RANGE</a:t>
            </a:r>
            <a:endParaRPr lang="cs-CZ" sz="20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759843" y="6025301"/>
            <a:ext cx="2020804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VALLEY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588643" y="6065912"/>
            <a:ext cx="1828800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RIVER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7340771" y="6065912"/>
            <a:ext cx="1828800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SEA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1931043" y="6049652"/>
            <a:ext cx="1828800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ISLAND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0" y="5188082"/>
            <a:ext cx="1828800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OCEAN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2" name="Ovál 21"/>
          <p:cNvSpPr/>
          <p:nvPr/>
        </p:nvSpPr>
        <p:spPr>
          <a:xfrm>
            <a:off x="1828800" y="5226941"/>
            <a:ext cx="1828800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HILL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688757" y="5232469"/>
            <a:ext cx="1828800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CORAL REEF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4" name="Ovál 23"/>
          <p:cNvSpPr/>
          <p:nvPr/>
        </p:nvSpPr>
        <p:spPr>
          <a:xfrm>
            <a:off x="5459454" y="5288631"/>
            <a:ext cx="1828800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WAVE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5" name="Ovál 24"/>
          <p:cNvSpPr/>
          <p:nvPr/>
        </p:nvSpPr>
        <p:spPr>
          <a:xfrm>
            <a:off x="7164288" y="5233213"/>
            <a:ext cx="1979712" cy="792088"/>
          </a:xfrm>
          <a:prstGeom prst="ellipse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STREAM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2376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56 -0.05903 C -0.00573 -0.06157 -0.0085 -0.06597 -0.01857 -0.07315 C -0.02569 -0.07824 -0.03316 -0.08032 -0.03975 -0.08727 C -0.04201 -0.08958 -0.0434 -0.09329 -0.04583 -0.09537 C -0.05104 -0.10023 -0.05729 -0.10278 -0.0625 -0.10741 C -0.08159 -0.12454 -0.10225 -0.13796 -0.1217 -0.15393 C -0.12534 -0.15694 -0.12847 -0.16111 -0.13229 -0.16412 C -0.14288 -0.17222 -0.14913 -0.17384 -0.15798 -0.18217 C -0.16597 -0.18958 -0.17448 -0.19861 -0.18385 -0.20231 C -0.19409 -0.2206 -0.20816 -0.23333 -0.2217 -0.24676 C -0.22778 -0.25972 -0.23784 -0.27083 -0.24739 -0.27916 C -0.24948 -0.2875 -0.25243 -0.29074 -0.25642 -0.29745 C -0.26198 -0.30671 -0.26562 -0.31551 -0.2717 -0.32361 C -0.27465 -0.33657 -0.27066 -0.32245 -0.27778 -0.33565 C -0.28281 -0.34491 -0.28524 -0.35555 -0.29132 -0.36412 C -0.29375 -0.37338 -0.29878 -0.37801 -0.30191 -0.38634 C -0.30416 -0.39259 -0.30816 -0.40671 -0.3125 -0.41041 C -0.32031 -0.41736 -0.32673 -0.425 -0.33385 -0.43264 C -0.34028 -0.43958 -0.34357 -0.45023 -0.35052 -0.45694 C -0.35555 -0.4618 -0.36094 -0.46597 -0.36562 -0.47106 C -0.36736 -0.47291 -0.36979 -0.47778 -0.3717 -0.47916 C -0.37396 -0.48102 -0.37673 -0.48171 -0.37916 -0.48333 " pathEditMode="relative" ptsTypes="fffffffffffffffffffffA">
                                      <p:cBhvr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56 -0.06644 C -0.00729 -0.12315 0.00625 -0.18264 -0.00451 -0.2382 C -0.00556 -0.2551 -0.0059 -0.26088 -0.00903 -0.27454 C -0.01059 -0.28843 -0.01198 -0.30347 -0.0151 -0.3169 C -0.0184 -0.35023 -0.01319 -0.38773 -0.00608 -0.41991 C -0.00382 -0.43033 -0.0026 -0.44445 0.00295 -0.45232 C 0.00503 -0.46528 0.01215 -0.48681 0.01215 -0.49861 " pathEditMode="relative" ptsTypes="ffffffA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2.22222E-6 C 0.00833 -0.0169 0.01754 -0.03125 0.02726 -0.04653 C 0.03281 -0.05532 0.03837 -0.0662 0.04549 -0.07291 C 0.05191 -0.09004 0.04392 -0.07268 0.05451 -0.08495 C 0.05938 -0.09051 0.06215 -0.09884 0.06667 -0.10509 C 0.07344 -0.11481 0.08177 -0.12268 0.08785 -0.13333 C 0.09358 -0.14352 0.10243 -0.16296 0.10903 -0.17176 C 0.11684 -0.18217 0.11823 -0.1831 0.12431 -0.19398 C 0.13212 -0.20787 0.13924 -0.22454 0.15 -0.23449 C 0.1592 -0.2581 0.17813 -0.28009 0.19236 -0.29907 C 0.19861 -0.30741 0.2033 -0.31875 0.21059 -0.32523 C 0.21875 -0.34004 0.22986 -0.35046 0.23924 -0.36366 C 0.24097 -0.36597 0.2434 -0.36991 0.24549 -0.37176 C 0.24896 -0.37523 0.25608 -0.38194 0.25608 -0.38194 C 0.26424 -0.39884 0.2533 -0.37893 0.26372 -0.39004 C 0.2651 -0.39143 0.26545 -0.39421 0.26667 -0.39606 C 0.27188 -0.40393 0.28281 -0.42014 0.28941 -0.42639 C 0.29757 -0.4412 0.30677 -0.46018 0.31823 -0.47083 C 0.32326 -0.48102 0.32865 -0.48773 0.33646 -0.49305 C 0.34288 -0.50602 0.33542 -0.49282 0.34392 -0.50301 C 0.35451 -0.51574 0.36146 -0.52662 0.37569 -0.53148 C 0.38177 -0.53912 0.37552 -0.53217 0.38333 -0.5375 C 0.38837 -0.54074 0.3901 -0.54514 0.39549 -0.54745 C 0.39983 -0.55139 0.40382 -0.55301 0.40764 -0.55764 C 0.40868 -0.55555 0.41007 -0.55393 0.41059 -0.55162 C 0.41163 -0.54629 0.41215 -0.53541 0.41215 -0.53541 " pathEditMode="relative" ptsTypes="fffffffffffffffffffffffffA">
                                      <p:cBhvr>
                                        <p:cTn id="3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44444E-6 C 0.00104 -0.03426 0.00191 -0.07176 0.01059 -0.10509 C 0.01198 -0.12315 0.01545 -0.13982 0.01805 -0.15764 C 0.02048 -0.17384 0.02083 -0.19005 0.02413 -0.20602 C 0.025 -0.21759 0.02517 -0.2257 0.02726 -0.23634 C 0.02812 -0.24051 0.03021 -0.24861 0.03021 -0.24861 C 0.0316 -0.26412 0.03368 -0.27778 0.03628 -0.29306 C 0.03715 -0.29838 0.03923 -0.30903 0.03923 -0.30903 C 0.04097 -0.34607 0.04288 -0.35972 0.0408 -0.4 C 0.0401 -0.41412 0.03594 -0.42407 0.02569 -0.42824 C 0.02118 -0.43426 0.02118 -0.44028 0.02118 -0.44861 " pathEditMode="relative" ptsTypes="ffffffffffA">
                                      <p:cBhvr>
                                        <p:cTn id="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92593E-6 C 0.00729 -0.02638 0.00955 -0.05694 0.01198 -0.08495 C 0.01146 -0.16573 0.01875 -0.25833 0.00451 -0.34143 C 0.00486 -0.35624 0.00573 -0.42268 0.00903 -0.44444 C 0.00937 -0.44652 0.0151 -0.44953 0.01667 -0.45046 " pathEditMode="relative" ptsTypes="ffffA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07407E-6 C -0.00364 -0.00347 -0.0085 -0.00439 -0.01215 -0.0081 C -0.01614 -0.01203 -0.01892 -0.01782 -0.02274 -0.02222 C -0.04028 -0.04189 -0.06493 -0.05694 -0.08646 -0.06875 C -0.10937 -0.08125 -0.13368 -0.08217 -0.15764 -0.08889 C -0.17413 -0.09351 -0.18958 -0.10069 -0.20607 -0.10509 C -0.27291 -0.10324 -0.33593 -0.10115 -0.40156 -0.09699 C -0.45972 -0.09838 -0.46771 -0.09583 -0.50764 -0.10115 C -0.53212 -0.10439 -0.55573 -0.11273 -0.58038 -0.11527 C -0.62014 -0.12476 -0.6592 -0.13588 -0.69861 -0.14768 C -0.71875 -0.1537 -0.74149 -0.15532 -0.76059 -0.16574 C -0.76962 -0.1706 -0.77864 -0.17569 -0.78784 -0.17986 C -0.78993 -0.18194 -0.79166 -0.18426 -0.79392 -0.18588 C -0.79531 -0.18703 -0.79774 -0.18981 -0.79861 -0.18796 C -0.80017 -0.18518 -0.79705 -0.18125 -0.79705 -0.17777 " pathEditMode="relative" ptsTypes="ffffffffffffffA">
                                      <p:cBhvr>
                                        <p:cTn id="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44444E-6 C 0.0026 -0.00347 0.00694 -0.00556 0.00764 -0.01018 C 0.01076 -0.02963 0.01354 -0.04884 0.01528 -0.06875 C 0.01423 -0.09282 0.01528 -0.1037 0.00607 -0.1213 C 0.00121 -0.14259 0.0033 -0.13866 0.00469 -0.17384 C 0.00642 -0.16643 0.00607 -0.16991 0.00607 -0.16366 " pathEditMode="relative" ptsTypes="fffffA">
                                      <p:cBhvr>
                                        <p:cTn id="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59259E-6 C -0.00052 -0.03564 -0.00052 -0.07129 -0.00139 -0.10694 C -0.00156 -0.11597 -0.004 -0.12569 -0.00747 -0.13333 C -0.00938 -0.1375 -0.01354 -0.14537 -0.01354 -0.14537 C -0.01042 -0.1618 -0.0033 -0.15902 0.00469 -0.16967 C 0.0066 -0.17754 0.00607 -0.17361 0.00607 -0.18171 " pathEditMode="relative" ptsTypes="fffffA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05926 C 0.00486 -0.07986 -0.00087 -0.10417 0.00851 -0.12384 C 0.01667 -0.14097 0.02778 -0.15232 0.03125 -0.17245 C 0.03073 -0.17917 0.03108 -0.18611 0.02986 -0.19259 C 0.02743 -0.20694 0.01285 -0.2125 0.00399 -0.21482 C 0.00833 -0.22315 0.00625 -0.21782 0.00851 -0.22708 C 0.00903 -0.22917 0.01007 -0.2331 0.01007 -0.2331 " pathEditMode="relative" ptsTypes="ffffffA">
                                      <p:cBhvr>
                                        <p:cTn id="1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2847 -0.02523 0.06077 -0.03241 0.0941 -0.04051 C 0.1099 -0.04445 0.12518 -0.05093 0.14097 -0.05463 C 0.16354 -0.05995 0.18785 -0.06088 0.21077 -0.06273 C 0.27865 -0.06065 0.34583 -0.05278 0.41372 -0.04861 C 0.44167 -0.04514 0.46893 -0.03542 0.49705 -0.03241 C 0.51215 -0.03079 0.55469 -0.02894 0.56649 -0.02824 C 0.70417 -0.02986 0.71268 -0.0294 0.80469 -0.03843 C 0.81042 -0.04236 0.81528 -0.04908 0.82136 -0.05255 C 0.82431 -0.05417 0.83021 -0.05671 0.83021 -0.05671 C 0.82448 -0.05926 0.82743 -0.05857 0.82136 -0.05857 " pathEditMode="relative" ptsTypes="ffffffffffA">
                                      <p:cBhvr>
                                        <p:cTn id="1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err="1" smtClean="0"/>
              <a:t>Weather</a:t>
            </a:r>
            <a:endParaRPr lang="cs-CZ" b="1" u="sng" dirty="0"/>
          </a:p>
        </p:txBody>
      </p:sp>
      <p:pic>
        <p:nvPicPr>
          <p:cNvPr id="1026" name="Picture 2" descr="C:\Program Files\Microsoft Office\MEDIA\CAGCAT10\j0293828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1088361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ichterova\AppData\Local\Microsoft\Windows\Temporary Internet Files\Content.IE5\XQGS1LWF\MC900440405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7034"/>
            <a:ext cx="1083568" cy="861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347864" y="2780928"/>
            <a:ext cx="2232248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WHAT‘S THE WEATHER LIKE TODAY?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4463988" y="2276872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489139" y="4235865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580112" y="350100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2627784" y="3501008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203848" y="2528900"/>
            <a:ext cx="504056" cy="39604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364088" y="4020130"/>
            <a:ext cx="540060" cy="39281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5265948" y="2591907"/>
            <a:ext cx="540060" cy="3780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3203848" y="4010001"/>
            <a:ext cx="504056" cy="4029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7" name="Ovál 26"/>
          <p:cNvSpPr/>
          <p:nvPr/>
        </p:nvSpPr>
        <p:spPr>
          <a:xfrm>
            <a:off x="3655557" y="1424704"/>
            <a:ext cx="1608966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CLOUDY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5944892" y="1882253"/>
            <a:ext cx="146803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FOGGY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6334681" y="3182916"/>
            <a:ext cx="146803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ICY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6084168" y="4487893"/>
            <a:ext cx="146803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RAINY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937153" y="5049180"/>
            <a:ext cx="146803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SUNNY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1125327" y="3143104"/>
            <a:ext cx="146803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STORMY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1709600" y="1880828"/>
            <a:ext cx="146803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WINDY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1992785" y="4523897"/>
            <a:ext cx="1468034" cy="648072"/>
          </a:xfrm>
          <a:prstGeom prst="ellipse">
            <a:avLst/>
          </a:prstGeom>
          <a:solidFill>
            <a:schemeClr val="bg1"/>
          </a:solidFill>
          <a:ln>
            <a:solidFill>
              <a:srgbClr val="3333CC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SNOWY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richterova\AppData\Local\Microsoft\Windows\Temporary Internet Files\Content.IE5\XQGS1LWF\MC90043259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8008" y="908720"/>
            <a:ext cx="806274" cy="80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ichterova\AppData\Local\Microsoft\Windows\Temporary Internet Files\Content.IE5\6K7MWNC6\MP9004011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559096"/>
            <a:ext cx="1010733" cy="808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ichterova\AppData\Local\Microsoft\Windows\Temporary Internet Files\Content.IE5\MSYV1T7A\MP90040703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243" y="3411212"/>
            <a:ext cx="917818" cy="611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ichterova\AppData\Local\Microsoft\Windows\Temporary Internet Files\Content.IE5\MSYV1T7A\MM900283216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8449" y="5373216"/>
            <a:ext cx="1123806" cy="734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ichterova\AppData\Local\Microsoft\Windows\Temporary Internet Files\Content.IE5\7EBB6K7B\MC9002321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204" y="5805264"/>
            <a:ext cx="855744" cy="81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ichterova\AppData\Local\Microsoft\Windows\Temporary Internet Files\Content.IE5\MSYV1T7A\MC90035358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246844"/>
            <a:ext cx="911891" cy="1155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ichterova\AppData\Local\Microsoft\Windows\Temporary Internet Files\Content.IE5\XQGS1LWF\MC90040401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4" y="3182916"/>
            <a:ext cx="834737" cy="837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richterova\AppData\Local\Microsoft\Windows\Temporary Internet Files\Content.IE5\7EBB6K7B\MC90023309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99" y="906606"/>
            <a:ext cx="1021185" cy="105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7" name="Ovál 46"/>
          <p:cNvSpPr/>
          <p:nvPr/>
        </p:nvSpPr>
        <p:spPr>
          <a:xfrm>
            <a:off x="3363633" y="2798699"/>
            <a:ext cx="2232248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70C0"/>
                </a:solidFill>
              </a:rPr>
              <a:t>IT IS …</a:t>
            </a:r>
          </a:p>
        </p:txBody>
      </p:sp>
    </p:spTree>
    <p:extLst>
      <p:ext uri="{BB962C8B-B14F-4D97-AF65-F5344CB8AC3E}">
        <p14:creationId xmlns:p14="http://schemas.microsoft.com/office/powerpoint/2010/main" val="2815745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4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>
            <a:normAutofit/>
          </a:bodyPr>
          <a:lstStyle/>
          <a:p>
            <a:r>
              <a:rPr lang="cs-CZ" sz="4000" b="1" u="sng" dirty="0" err="1" smtClean="0"/>
              <a:t>Complete</a:t>
            </a:r>
            <a:r>
              <a:rPr lang="cs-CZ" sz="4000" b="1" u="sng" dirty="0" smtClean="0"/>
              <a:t> </a:t>
            </a:r>
            <a:r>
              <a:rPr lang="cs-CZ" sz="4000" b="1" u="sng" dirty="0" err="1" smtClean="0"/>
              <a:t>the</a:t>
            </a:r>
            <a:r>
              <a:rPr lang="cs-CZ" sz="4000" b="1" u="sng" dirty="0" smtClean="0"/>
              <a:t> </a:t>
            </a:r>
            <a:r>
              <a:rPr lang="cs-CZ" sz="4000" b="1" u="sng" dirty="0" err="1"/>
              <a:t>S</a:t>
            </a:r>
            <a:r>
              <a:rPr lang="cs-CZ" sz="4000" b="1" u="sng" dirty="0" err="1" smtClean="0"/>
              <a:t>entences</a:t>
            </a:r>
            <a:endParaRPr lang="cs-CZ" sz="40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886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66926" y="908720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ˮWhat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temperature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outside</a:t>
            </a:r>
            <a:r>
              <a:rPr lang="cs-CZ" sz="2400" b="1" dirty="0" smtClean="0"/>
              <a:t>?“ </a:t>
            </a:r>
            <a:r>
              <a:rPr lang="cs-CZ" sz="2400" b="1" dirty="0" err="1" smtClean="0"/>
              <a:t>ˮIt‘s</a:t>
            </a:r>
            <a:r>
              <a:rPr lang="cs-CZ" sz="2400" b="1" dirty="0" smtClean="0"/>
              <a:t> ten ___________“ . 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47653" y="1635041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It‘s</a:t>
            </a:r>
            <a:r>
              <a:rPr lang="cs-CZ" sz="2400" b="1" dirty="0" smtClean="0"/>
              <a:t> so hot </a:t>
            </a:r>
            <a:r>
              <a:rPr lang="cs-CZ" sz="2400" b="1" dirty="0" err="1" smtClean="0"/>
              <a:t>outside</a:t>
            </a:r>
            <a:r>
              <a:rPr lang="cs-CZ" sz="2400" b="1" dirty="0" smtClean="0"/>
              <a:t>! </a:t>
            </a:r>
            <a:r>
              <a:rPr lang="cs-CZ" sz="2400" b="1" dirty="0" err="1" smtClean="0"/>
              <a:t>It‘s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twenty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degrees</a:t>
            </a:r>
            <a:r>
              <a:rPr lang="cs-CZ" sz="2400" b="1" dirty="0" smtClean="0"/>
              <a:t> _______ </a:t>
            </a:r>
            <a:r>
              <a:rPr lang="cs-CZ" sz="2400" b="1" dirty="0" err="1" smtClean="0"/>
              <a:t>zero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76683" y="2378168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It‘s</a:t>
            </a:r>
            <a:r>
              <a:rPr lang="cs-CZ" sz="2400" b="1" dirty="0" smtClean="0"/>
              <a:t> so </a:t>
            </a:r>
            <a:r>
              <a:rPr lang="cs-CZ" sz="2400" b="1" dirty="0" err="1" smtClean="0"/>
              <a:t>cold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outside</a:t>
            </a:r>
            <a:r>
              <a:rPr lang="cs-CZ" sz="2400" b="1" dirty="0" smtClean="0"/>
              <a:t>! </a:t>
            </a:r>
            <a:r>
              <a:rPr lang="cs-CZ" sz="2400" b="1" dirty="0" err="1" smtClean="0"/>
              <a:t>It‘s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twenty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degrees</a:t>
            </a:r>
            <a:r>
              <a:rPr lang="cs-CZ" sz="2400" b="1" dirty="0" smtClean="0"/>
              <a:t> _______ </a:t>
            </a:r>
            <a:r>
              <a:rPr lang="cs-CZ" sz="2400" b="1" dirty="0" err="1" smtClean="0"/>
              <a:t>zero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251520" y="3112235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The</a:t>
            </a:r>
            <a:r>
              <a:rPr lang="cs-CZ" sz="2400" b="1" dirty="0" smtClean="0"/>
              <a:t> science </a:t>
            </a:r>
            <a:r>
              <a:rPr lang="cs-CZ" sz="2400" b="1" dirty="0" err="1" smtClean="0"/>
              <a:t>which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studies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weather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called</a:t>
            </a:r>
            <a:r>
              <a:rPr lang="cs-CZ" sz="2400" b="1" dirty="0" smtClean="0"/>
              <a:t> a _____________.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263415" y="3852063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According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weather</a:t>
            </a:r>
            <a:r>
              <a:rPr lang="cs-CZ" sz="2400" b="1" dirty="0" smtClean="0"/>
              <a:t> __________, </a:t>
            </a:r>
            <a:r>
              <a:rPr lang="cs-CZ" sz="2400" b="1" dirty="0" err="1" smtClean="0"/>
              <a:t>it‘s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going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be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windy</a:t>
            </a:r>
            <a:r>
              <a:rPr lang="cs-CZ" sz="2400" b="1" dirty="0"/>
              <a:t>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86250" y="4610891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Yesterday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windy</a:t>
            </a:r>
            <a:r>
              <a:rPr lang="cs-CZ" sz="2400" b="1" dirty="0" smtClean="0"/>
              <a:t> and </a:t>
            </a:r>
            <a:r>
              <a:rPr lang="cs-CZ" sz="2400" b="1" dirty="0" err="1" smtClean="0"/>
              <a:t>rainy</a:t>
            </a:r>
            <a:r>
              <a:rPr lang="cs-CZ" sz="2400" b="1" dirty="0" smtClean="0"/>
              <a:t> but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evening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______   up.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87026" y="5380955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it‘s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stormy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see</a:t>
            </a:r>
            <a:r>
              <a:rPr lang="cs-CZ" sz="2400" b="1" dirty="0" smtClean="0"/>
              <a:t> ___________    </a:t>
            </a:r>
            <a:r>
              <a:rPr lang="cs-CZ" sz="2400" b="1" dirty="0" err="1" smtClean="0"/>
              <a:t>everywhere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354935" y="6187721"/>
            <a:ext cx="8640960" cy="648072"/>
          </a:xfrm>
          <a:prstGeom prst="round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it‘s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stormy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you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hear</a:t>
            </a:r>
            <a:r>
              <a:rPr lang="cs-CZ" sz="2400" b="1" dirty="0" smtClean="0"/>
              <a:t> ___________ </a:t>
            </a:r>
            <a:r>
              <a:rPr lang="cs-CZ" sz="2400" b="1" dirty="0" err="1" smtClean="0"/>
              <a:t>everywhere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6444208" y="980728"/>
            <a:ext cx="1656184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</a:rPr>
              <a:t>degrees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07895" y="1721019"/>
            <a:ext cx="1080120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</a:rPr>
              <a:t>above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60488" y="2453027"/>
            <a:ext cx="1080120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</a:rPr>
              <a:t>below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647954" y="3168221"/>
            <a:ext cx="1956493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meteorology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995936" y="3924071"/>
            <a:ext cx="1512167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</a:rPr>
              <a:t>forecast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88015" y="4696727"/>
            <a:ext cx="1135832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200" b="1" dirty="0" err="1" smtClean="0">
                <a:solidFill>
                  <a:srgbClr val="00B050"/>
                </a:solidFill>
              </a:rPr>
              <a:t>cleared</a:t>
            </a:r>
            <a:endParaRPr lang="cs-CZ" sz="2200" b="1" dirty="0">
              <a:solidFill>
                <a:srgbClr val="00B05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794246" y="5436027"/>
            <a:ext cx="1829689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</a:rPr>
              <a:t>lightnings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022012" y="6253912"/>
            <a:ext cx="1625943" cy="504056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00B050"/>
                </a:solidFill>
              </a:rPr>
              <a:t>thunders</a:t>
            </a:r>
            <a:endParaRPr lang="cs-CZ" sz="24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557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b="1" u="sng" dirty="0" err="1" smtClean="0"/>
              <a:t>Describe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Parts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of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Tree</a:t>
            </a:r>
            <a:endParaRPr lang="cs-CZ" b="1" u="sng" dirty="0"/>
          </a:p>
        </p:txBody>
      </p:sp>
      <p:pic>
        <p:nvPicPr>
          <p:cNvPr id="2052" name="Picture 4" descr="C:\Users\richterova\AppData\Local\Microsoft\Windows\Temporary Internet Files\Content.IE5\YITN6Z8Y\MC900441870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48880"/>
            <a:ext cx="4709120" cy="4709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richterova\AppData\Local\Microsoft\Windows\Temporary Internet Files\Content.IE5\ODETEJ0Z\MP9004014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987123"/>
            <a:ext cx="2555776" cy="84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Users\richterova\AppData\Local\Microsoft\Windows\Temporary Internet Files\Content.IE5\ODETEJ0Z\MP9004014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036860"/>
            <a:ext cx="2339752" cy="840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richterova\AppData\Local\Microsoft\Windows\Temporary Internet Files\Content.IE5\ODETEJ0Z\MC9002325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63" y="4581128"/>
            <a:ext cx="1917826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richterova\AppData\Local\Microsoft\Windows\Temporary Internet Files\Content.IE5\YITN6Z8Y\MC90043745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704" y="4797152"/>
            <a:ext cx="1420815" cy="127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richterova\AppData\Local\Microsoft\Windows\Temporary Internet Files\Content.IE5\YITN6Z8Y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7324" y="3641576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richterova\AppData\Local\Microsoft\Windows\Temporary Internet Files\Content.IE5\YITN6Z8Y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80928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richterova\AppData\Local\Microsoft\Windows\Temporary Internet Files\Content.IE5\YITN6Z8Y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488" y="3578962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Users\richterova\AppData\Local\Microsoft\Windows\Temporary Internet Files\Content.IE5\YITN6Z8Y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9388" y="2211193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richterova\AppData\Local\Microsoft\Windows\Temporary Internet Files\Content.IE5\YITN6Z8Y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9632" y="3351820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richterova\AppData\Local\Microsoft\Windows\Temporary Internet Files\Content.IE5\YITN6Z8Y\MC90044170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4815" y="2444583"/>
            <a:ext cx="579512" cy="579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167172" y="1862664"/>
            <a:ext cx="1169876" cy="661392"/>
          </a:xfrm>
          <a:prstGeom prst="wedgeEllipseCallout">
            <a:avLst>
              <a:gd name="adj1" fmla="val 70018"/>
              <a:gd name="adj2" fmla="val 393196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1" name="Oválný popisek 20"/>
          <p:cNvSpPr/>
          <p:nvPr/>
        </p:nvSpPr>
        <p:spPr>
          <a:xfrm>
            <a:off x="2339752" y="4224254"/>
            <a:ext cx="1169876" cy="652086"/>
          </a:xfrm>
          <a:prstGeom prst="wedgeEllipseCallout">
            <a:avLst>
              <a:gd name="adj1" fmla="val 19093"/>
              <a:gd name="adj2" fmla="val 30150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2" name="Oválný popisek 21"/>
          <p:cNvSpPr/>
          <p:nvPr/>
        </p:nvSpPr>
        <p:spPr>
          <a:xfrm>
            <a:off x="4664330" y="1010963"/>
            <a:ext cx="1169876" cy="620586"/>
          </a:xfrm>
          <a:prstGeom prst="wedgeEllipseCallout">
            <a:avLst>
              <a:gd name="adj1" fmla="val 26199"/>
              <a:gd name="adj2" fmla="val 21403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Oválný popisek 22"/>
          <p:cNvSpPr/>
          <p:nvPr/>
        </p:nvSpPr>
        <p:spPr>
          <a:xfrm>
            <a:off x="7515387" y="1261306"/>
            <a:ext cx="1233077" cy="601358"/>
          </a:xfrm>
          <a:prstGeom prst="wedgeEllipseCallout">
            <a:avLst>
              <a:gd name="adj1" fmla="val -187445"/>
              <a:gd name="adj2" fmla="val 30239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4" name="Oválný popisek 23"/>
          <p:cNvSpPr/>
          <p:nvPr/>
        </p:nvSpPr>
        <p:spPr>
          <a:xfrm>
            <a:off x="6858374" y="3517858"/>
            <a:ext cx="1314026" cy="609765"/>
          </a:xfrm>
          <a:prstGeom prst="wedgeEllipseCallout">
            <a:avLst>
              <a:gd name="adj1" fmla="val -224838"/>
              <a:gd name="adj2" fmla="val 11138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5867386" y="4386095"/>
            <a:ext cx="1169876" cy="579512"/>
          </a:xfrm>
          <a:prstGeom prst="wedgeEllipseCallout">
            <a:avLst>
              <a:gd name="adj1" fmla="val -132494"/>
              <a:gd name="adj2" fmla="val 14299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6" name="Oválný popisek 25"/>
          <p:cNvSpPr/>
          <p:nvPr/>
        </p:nvSpPr>
        <p:spPr>
          <a:xfrm>
            <a:off x="1619672" y="2536632"/>
            <a:ext cx="1305018" cy="554867"/>
          </a:xfrm>
          <a:prstGeom prst="wedgeEllipseCallout">
            <a:avLst>
              <a:gd name="adj1" fmla="val -17619"/>
              <a:gd name="adj2" fmla="val 60516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7" name="Oválný popisek 26"/>
          <p:cNvSpPr/>
          <p:nvPr/>
        </p:nvSpPr>
        <p:spPr>
          <a:xfrm>
            <a:off x="7515387" y="2542621"/>
            <a:ext cx="1682740" cy="599060"/>
          </a:xfrm>
          <a:prstGeom prst="wedgeEllipseCallout">
            <a:avLst>
              <a:gd name="adj1" fmla="val -4299"/>
              <a:gd name="adj2" fmla="val 38359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0" name="Oválný popisek 29"/>
          <p:cNvSpPr/>
          <p:nvPr/>
        </p:nvSpPr>
        <p:spPr>
          <a:xfrm>
            <a:off x="2128789" y="1010963"/>
            <a:ext cx="1652736" cy="620586"/>
          </a:xfrm>
          <a:prstGeom prst="wedgeEllipseCallout">
            <a:avLst>
              <a:gd name="adj1" fmla="val 88965"/>
              <a:gd name="adj2" fmla="val 32789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?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Oválný popisek 30"/>
          <p:cNvSpPr/>
          <p:nvPr/>
        </p:nvSpPr>
        <p:spPr>
          <a:xfrm>
            <a:off x="167172" y="1850442"/>
            <a:ext cx="1169876" cy="661392"/>
          </a:xfrm>
          <a:prstGeom prst="wedgeEllipseCallout">
            <a:avLst>
              <a:gd name="adj1" fmla="val 70018"/>
              <a:gd name="adj2" fmla="val 393196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BUSH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Oválný popisek 31"/>
          <p:cNvSpPr/>
          <p:nvPr/>
        </p:nvSpPr>
        <p:spPr>
          <a:xfrm>
            <a:off x="1619672" y="2516143"/>
            <a:ext cx="1305018" cy="554867"/>
          </a:xfrm>
          <a:prstGeom prst="wedgeEllipseCallout">
            <a:avLst>
              <a:gd name="adj1" fmla="val -17619"/>
              <a:gd name="adj2" fmla="val 60516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GRASS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Oválný popisek 32"/>
          <p:cNvSpPr/>
          <p:nvPr/>
        </p:nvSpPr>
        <p:spPr>
          <a:xfrm>
            <a:off x="2339752" y="4221088"/>
            <a:ext cx="1169876" cy="652086"/>
          </a:xfrm>
          <a:prstGeom prst="wedgeEllipseCallout">
            <a:avLst>
              <a:gd name="adj1" fmla="val 19093"/>
              <a:gd name="adj2" fmla="val 30150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SOIL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4" name="Oválný popisek 33"/>
          <p:cNvSpPr/>
          <p:nvPr/>
        </p:nvSpPr>
        <p:spPr>
          <a:xfrm>
            <a:off x="5874165" y="4386095"/>
            <a:ext cx="1169876" cy="579512"/>
          </a:xfrm>
          <a:prstGeom prst="wedgeEllipseCallout">
            <a:avLst>
              <a:gd name="adj1" fmla="val -132494"/>
              <a:gd name="adj2" fmla="val 14299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ROOT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5" name="Oválný popisek 34"/>
          <p:cNvSpPr/>
          <p:nvPr/>
        </p:nvSpPr>
        <p:spPr>
          <a:xfrm>
            <a:off x="7515387" y="2536632"/>
            <a:ext cx="1682740" cy="599060"/>
          </a:xfrm>
          <a:prstGeom prst="wedgeEllipseCallout">
            <a:avLst>
              <a:gd name="adj1" fmla="val -4299"/>
              <a:gd name="adj2" fmla="val 38359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FLOWER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6" name="Oválný popisek 35"/>
          <p:cNvSpPr/>
          <p:nvPr/>
        </p:nvSpPr>
        <p:spPr>
          <a:xfrm>
            <a:off x="6858374" y="3517857"/>
            <a:ext cx="1314026" cy="609765"/>
          </a:xfrm>
          <a:prstGeom prst="wedgeEllipseCallout">
            <a:avLst>
              <a:gd name="adj1" fmla="val -224838"/>
              <a:gd name="adj2" fmla="val 111380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TRUNK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7" name="Oválný popisek 36"/>
          <p:cNvSpPr/>
          <p:nvPr/>
        </p:nvSpPr>
        <p:spPr>
          <a:xfrm>
            <a:off x="7515386" y="1249084"/>
            <a:ext cx="1233077" cy="601358"/>
          </a:xfrm>
          <a:prstGeom prst="wedgeEllipseCallout">
            <a:avLst>
              <a:gd name="adj1" fmla="val -186321"/>
              <a:gd name="adj2" fmla="val 295483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LEAF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8" name="Oválný popisek 37"/>
          <p:cNvSpPr/>
          <p:nvPr/>
        </p:nvSpPr>
        <p:spPr>
          <a:xfrm>
            <a:off x="4664330" y="1010963"/>
            <a:ext cx="1169876" cy="620586"/>
          </a:xfrm>
          <a:prstGeom prst="wedgeEllipseCallout">
            <a:avLst>
              <a:gd name="adj1" fmla="val 26199"/>
              <a:gd name="adj2" fmla="val 21403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FRUIT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9" name="Oválný popisek 38"/>
          <p:cNvSpPr/>
          <p:nvPr/>
        </p:nvSpPr>
        <p:spPr>
          <a:xfrm>
            <a:off x="2128789" y="1013138"/>
            <a:ext cx="1652736" cy="620586"/>
          </a:xfrm>
          <a:prstGeom prst="wedgeEllipseCallout">
            <a:avLst>
              <a:gd name="adj1" fmla="val 88965"/>
              <a:gd name="adj2" fmla="val 327895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BRANCH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0349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908720"/>
          </a:xfrm>
        </p:spPr>
        <p:txBody>
          <a:bodyPr/>
          <a:lstStyle/>
          <a:p>
            <a:r>
              <a:rPr lang="cs-CZ" b="1" u="sng" dirty="0" err="1" smtClean="0"/>
              <a:t>Animals</a:t>
            </a:r>
            <a:endParaRPr lang="cs-CZ" b="1" u="sng" dirty="0"/>
          </a:p>
        </p:txBody>
      </p:sp>
      <p:pic>
        <p:nvPicPr>
          <p:cNvPr id="3074" name="Picture 2" descr="C:\Users\richterova\AppData\Local\Microsoft\Windows\Temporary Internet Files\Content.IE5\ODETEJ0Z\MP90017547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39" y="955812"/>
            <a:ext cx="1116428" cy="733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ichterova\AppData\Local\Microsoft\Windows\Temporary Internet Files\Content.IE5\YITN6Z8Y\MC900346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66" y="5946855"/>
            <a:ext cx="1131796" cy="74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richterova\AppData\Local\Microsoft\Windows\Temporary Internet Files\Content.IE5\ODETEJ0Z\MC9003054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66" y="4139313"/>
            <a:ext cx="1367436" cy="627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ichterova\AppData\Local\Microsoft\Windows\Temporary Internet Files\Content.IE5\KHLWT3WF\MP9001786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79" y="3140968"/>
            <a:ext cx="1180728" cy="752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richterova\AppData\Local\Microsoft\Windows\Temporary Internet Files\Content.IE5\A87V3WKD\MC9003244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75" y="2132856"/>
            <a:ext cx="1175559" cy="68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richterova\AppData\Local\Microsoft\Windows\Temporary Internet Files\Content.IE5\ODETEJ0Z\MC90043801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66" y="4918395"/>
            <a:ext cx="1008112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richterova\AppData\Local\Microsoft\Windows\Temporary Internet Files\Content.IE5\YITN6Z8Y\MP90040503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980728"/>
            <a:ext cx="1080120" cy="7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richterova\AppData\Local\Microsoft\Windows\Temporary Internet Files\Content.IE5\A87V3WKD\MP90044247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979" y="5935137"/>
            <a:ext cx="1079345" cy="817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richterova\AppData\Local\Microsoft\Windows\Temporary Internet Files\Content.IE5\KHLWT3WF\MP900406500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007" y="5069854"/>
            <a:ext cx="1127702" cy="73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richterova\AppData\Local\Microsoft\Windows\Temporary Internet Files\Content.IE5\YITN6Z8Y\MC9003323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1247" y="4160695"/>
            <a:ext cx="1142191" cy="779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richterova\AppData\Local\Microsoft\Windows\Temporary Internet Files\Content.IE5\YITN6Z8Y\MC900335354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50" y="2996952"/>
            <a:ext cx="1130424" cy="78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richterova\AppData\Local\Microsoft\Windows\Temporary Internet Files\Content.IE5\YITN6Z8Y\MC9001093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4906" y="1907449"/>
            <a:ext cx="1282020" cy="96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richterova\AppData\Local\Microsoft\Windows\Temporary Internet Files\Content.IE5\ODETEJ0Z\MC90032648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78051"/>
            <a:ext cx="1076547" cy="748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C:\Users\richterova\AppData\Local\Microsoft\Windows\Temporary Internet Files\Content.IE5\ODETEJ0Z\MC90032648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563" y="5946855"/>
            <a:ext cx="1183997" cy="772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richterova\AppData\Local\Microsoft\Windows\Temporary Internet Files\Content.IE5\KHLWT3WF\MC900441392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497" y="3094837"/>
            <a:ext cx="859816" cy="844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richterova\AppData\Local\Microsoft\Windows\Temporary Internet Files\Content.IE5\A87V3WKD\MM900365152[1]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2055" y="5069853"/>
            <a:ext cx="1028700" cy="705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richterova\AppData\Local\Microsoft\Windows\Temporary Internet Files\Content.IE5\ODETEJ0Z\MC900038516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240" y="4160695"/>
            <a:ext cx="1027016" cy="73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2" name="Picture 20" descr="C:\Users\richterova\AppData\Local\Microsoft\Windows\Temporary Internet Files\Content.IE5\A87V3WKD\MP900180496[1].jp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6558" y="2132856"/>
            <a:ext cx="1053141" cy="691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485702" y="980728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ANT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1451569" y="2067732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BULL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485702" y="3066017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COW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1485702" y="4119202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BAT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485702" y="5098712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BEE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451568" y="6104726"/>
            <a:ext cx="1546063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BADGER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644008" y="978051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FISH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688667" y="2067732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DUCK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4722567" y="3150512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BIRD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722567" y="4204646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CAMEL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726611" y="5176907"/>
            <a:ext cx="1470415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BUTTERFLY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838921" y="6076525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BEAR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7596504" y="980728"/>
            <a:ext cx="1423162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DONKEY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7661560" y="2132856"/>
            <a:ext cx="1482440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PARROT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7661560" y="3140968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FOX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7661560" y="4175620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HEN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7661560" y="5098712"/>
            <a:ext cx="1358106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latin typeface="Algerian" pitchFamily="82" charset="0"/>
              </a:rPr>
              <a:t>DOLPHIN</a:t>
            </a:r>
            <a:endParaRPr lang="cs-CZ" sz="22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7439699" y="6038349"/>
            <a:ext cx="1704301" cy="64807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latin typeface="Algerian" pitchFamily="82" charset="0"/>
              </a:rPr>
              <a:t>ELEPHANT</a:t>
            </a:r>
            <a:endParaRPr lang="cs-CZ" sz="2200" b="1" dirty="0">
              <a:solidFill>
                <a:schemeClr val="tx1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7823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5" dur="2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4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3" dur="2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2" dur="20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0" dur="2000" fill="hold"/>
                                        <p:tgtEl>
                                          <p:spTgt spid="308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9" dur="2000" fill="hold"/>
                                        <p:tgtEl>
                                          <p:spTgt spid="30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8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7" dur="2000" fill="hold"/>
                                        <p:tgtEl>
                                          <p:spTgt spid="309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6" dur="2000" fill="hold"/>
                                        <p:tgtEl>
                                          <p:spTgt spid="309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5" dur="20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6" fill="hold">
                      <p:stCondLst>
                        <p:cond delay="indefinite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richterova\AppData\Local\Microsoft\Windows\Temporary Internet Files\Content.IE5\YITN6Z8Y\MC9003379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83" y="537804"/>
            <a:ext cx="1296144" cy="876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ichterova\AppData\Local\Microsoft\Windows\Temporary Internet Files\Content.IE5\ODETEJ0Z\MC900324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5665916"/>
            <a:ext cx="1080120" cy="913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ichterova\AppData\Local\Microsoft\Windows\Temporary Internet Files\Content.IE5\ODETEJ0Z\MP9004277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543" y="5791842"/>
            <a:ext cx="961497" cy="78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ichterova\AppData\Local\Microsoft\Windows\Temporary Internet Files\Content.IE5\YITN6Z8Y\MC900332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7028" y="2790640"/>
            <a:ext cx="1055174" cy="736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richterova\AppData\Local\Microsoft\Windows\Temporary Internet Files\Content.IE5\KHLWT3WF\MP90017866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370" y="629019"/>
            <a:ext cx="849481" cy="84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ichterova\AppData\Local\Microsoft\Windows\Temporary Internet Files\Content.IE5\ODETEJ0Z\MC9003598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474" y="3853665"/>
            <a:ext cx="1270087" cy="74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ichterova\AppData\Local\Microsoft\Windows\Temporary Internet Files\Content.IE5\ODETEJ0Z\MC9001922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51" y="3716509"/>
            <a:ext cx="1039650" cy="702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ichterova\AppData\Local\Microsoft\Windows\Temporary Internet Files\Content.IE5\KHLWT3WF\MC90019227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2625487"/>
            <a:ext cx="1088980" cy="802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ichterova\AppData\Local\Microsoft\Windows\Temporary Internet Files\Content.IE5\A87V3WKD\MC900109261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1593" y="3754474"/>
            <a:ext cx="967574" cy="711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richterova\AppData\Local\Microsoft\Windows\Temporary Internet Files\Content.IE5\6K7MWNC6\MC90033029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186" y="4726013"/>
            <a:ext cx="1115914" cy="616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richterova\AppData\Local\Microsoft\Windows\Temporary Internet Files\Content.IE5\XQGS1LWF\MC90037086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457" y="1655412"/>
            <a:ext cx="1088326" cy="722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richterova\AppData\Local\Microsoft\Windows\Temporary Internet Files\Content.IE5\XQGS1LWF\MM910001136[1]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819" y="5636599"/>
            <a:ext cx="866775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ichterova\AppData\Local\Microsoft\Windows\Temporary Internet Files\Content.IE5\6K7MWNC6\MC900441417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020" y="4779153"/>
            <a:ext cx="1297311" cy="734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richterova\AppData\Local\Microsoft\Windows\Temporary Internet Files\Content.IE5\MSYV1T7A\MP900262851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249" y="576103"/>
            <a:ext cx="894365" cy="799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ichterova\AppData\Local\Microsoft\Windows\Temporary Internet Files\Content.IE5\6K7MWNC6\MC900356157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626" y="1596784"/>
            <a:ext cx="918968" cy="100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richterova\AppData\Local\Microsoft\Windows\Temporary Internet Files\Content.IE5\6K7MWNC6\MC900088478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4465" y="1514318"/>
            <a:ext cx="848106" cy="897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richterova\AppData\Local\Microsoft\Windows\Temporary Internet Files\Content.IE5\MSYV1T7A\MC900297217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305" y="2567571"/>
            <a:ext cx="1116251" cy="1023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richterova\AppData\Local\Microsoft\Windows\Temporary Internet Files\Content.IE5\6K7MWNC6\MC900287583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249" y="4720511"/>
            <a:ext cx="1312571" cy="101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469331" y="620066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BISON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469330" y="1626419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WHALE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469331" y="2625487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PIG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504111" y="3716509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MONKEY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1504111" y="4726013"/>
            <a:ext cx="1627729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latin typeface="Algerian" pitchFamily="82" charset="0"/>
              </a:rPr>
              <a:t>TORTOISE</a:t>
            </a:r>
            <a:endParaRPr lang="cs-CZ" sz="22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1493883" y="5676295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GOAT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561177" y="629019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HORSE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4561177" y="1780189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DEER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4561177" y="2791747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HARE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5" name="Zaoblený obdélník 34"/>
          <p:cNvSpPr/>
          <p:nvPr/>
        </p:nvSpPr>
        <p:spPr>
          <a:xfrm>
            <a:off x="4561177" y="3716509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PIGEON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4585438" y="4747891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SNAKE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7" name="Zaoblený obdélník 36"/>
          <p:cNvSpPr/>
          <p:nvPr/>
        </p:nvSpPr>
        <p:spPr>
          <a:xfrm>
            <a:off x="4561176" y="5679437"/>
            <a:ext cx="1532469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latin typeface="Algerian" pitchFamily="82" charset="0"/>
              </a:rPr>
              <a:t>SQUIRREL</a:t>
            </a:r>
            <a:endParaRPr lang="cs-CZ" sz="22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7573592" y="678939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WOLF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39" name="Zaoblený obdélník 38"/>
          <p:cNvSpPr/>
          <p:nvPr/>
        </p:nvSpPr>
        <p:spPr>
          <a:xfrm>
            <a:off x="7573591" y="1685837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PENGUIN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0" name="Zaoblený obdélník 39"/>
          <p:cNvSpPr/>
          <p:nvPr/>
        </p:nvSpPr>
        <p:spPr>
          <a:xfrm>
            <a:off x="7561047" y="2695067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SHEEP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1" name="Zaoblený obdélník 40"/>
          <p:cNvSpPr/>
          <p:nvPr/>
        </p:nvSpPr>
        <p:spPr>
          <a:xfrm>
            <a:off x="7558909" y="3717966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LIZARD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2" name="Zaoblený obdélník 41"/>
          <p:cNvSpPr/>
          <p:nvPr/>
        </p:nvSpPr>
        <p:spPr>
          <a:xfrm>
            <a:off x="7601897" y="4804317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STORK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3" name="Zaoblený obdélník 42"/>
          <p:cNvSpPr/>
          <p:nvPr/>
        </p:nvSpPr>
        <p:spPr>
          <a:xfrm>
            <a:off x="7635793" y="5814685"/>
            <a:ext cx="1508207" cy="787382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GUINEA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lgerian" pitchFamily="82" charset="0"/>
              </a:rPr>
              <a:t>PIG</a:t>
            </a:r>
            <a:endParaRPr lang="cs-CZ" sz="2400" b="1" dirty="0">
              <a:solidFill>
                <a:schemeClr val="tx1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938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9" dur="2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8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5" dur="2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4" dur="2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23" dur="2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2" dur="2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0" dur="20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4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u="sng" dirty="0" smtClean="0"/>
              <a:t>Natural </a:t>
            </a:r>
            <a:r>
              <a:rPr lang="cs-CZ" b="1" u="sng" dirty="0" err="1" smtClean="0"/>
              <a:t>Disasters</a:t>
            </a:r>
            <a:endParaRPr lang="cs-CZ" b="1" u="sng" dirty="0"/>
          </a:p>
        </p:txBody>
      </p:sp>
      <p:sp>
        <p:nvSpPr>
          <p:cNvPr id="4" name="Mrak 3"/>
          <p:cNvSpPr/>
          <p:nvPr/>
        </p:nvSpPr>
        <p:spPr>
          <a:xfrm>
            <a:off x="3419872" y="3111713"/>
            <a:ext cx="2232248" cy="1224136"/>
          </a:xfrm>
          <a:prstGeom prst="cloud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NATURAL DISASTERS</a:t>
            </a:r>
            <a:endParaRPr lang="cs-CZ" sz="2000" b="1" dirty="0"/>
          </a:p>
        </p:txBody>
      </p:sp>
      <p:pic>
        <p:nvPicPr>
          <p:cNvPr id="2050" name="Picture 2" descr="C:\Users\richterova\AppData\Local\Microsoft\Windows\Temporary Internet Files\Content.IE5\6K7MWNC6\MP900316913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52472" cy="839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richterova\AppData\Local\Microsoft\Windows\Temporary Internet Files\Content.IE5\XQGS1LWF\MC9001605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384" y="-24826"/>
            <a:ext cx="1124775" cy="79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V="1">
            <a:off x="4455484" y="2264831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726881" y="3722177"/>
            <a:ext cx="72008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4450014" y="4387908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423503" y="3722177"/>
            <a:ext cx="79208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5344692" y="2722004"/>
            <a:ext cx="720080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034790" y="4271039"/>
            <a:ext cx="699178" cy="39935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5221711" y="4282974"/>
            <a:ext cx="696443" cy="4299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2918957" y="2547690"/>
            <a:ext cx="671633" cy="56402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Mrak 20"/>
          <p:cNvSpPr/>
          <p:nvPr/>
        </p:nvSpPr>
        <p:spPr>
          <a:xfrm>
            <a:off x="3683013" y="1125089"/>
            <a:ext cx="1901583" cy="870845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SUCHO</a:t>
            </a:r>
            <a:endParaRPr lang="cs-CZ" sz="2400" b="1" dirty="0"/>
          </a:p>
        </p:txBody>
      </p:sp>
      <p:pic>
        <p:nvPicPr>
          <p:cNvPr id="2052" name="Picture 4" descr="C:\Users\richterova\AppData\Local\Microsoft\Windows\Temporary Internet Files\Content.IE5\6K7MWNC6\MC9001049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0578" y="869448"/>
            <a:ext cx="1229998" cy="1231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Mrak 25"/>
          <p:cNvSpPr/>
          <p:nvPr/>
        </p:nvSpPr>
        <p:spPr>
          <a:xfrm>
            <a:off x="3668349" y="1125087"/>
            <a:ext cx="1901583" cy="870845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DROUGHT</a:t>
            </a:r>
            <a:endParaRPr lang="cs-CZ" b="1" dirty="0"/>
          </a:p>
        </p:txBody>
      </p:sp>
      <p:pic>
        <p:nvPicPr>
          <p:cNvPr id="2053" name="Picture 5" descr="C:\Users\richterova\AppData\Local\Microsoft\Windows\Temporary Internet Files\Content.IE5\MSYV1T7A\MC9000567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9175" y="1077499"/>
            <a:ext cx="1003643" cy="1187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Mrak 27"/>
          <p:cNvSpPr/>
          <p:nvPr/>
        </p:nvSpPr>
        <p:spPr>
          <a:xfrm>
            <a:off x="6228185" y="1963172"/>
            <a:ext cx="2398178" cy="1021739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ZEMĚTŘESENÍ</a:t>
            </a:r>
            <a:endParaRPr lang="cs-CZ" b="1" dirty="0"/>
          </a:p>
        </p:txBody>
      </p:sp>
      <p:sp>
        <p:nvSpPr>
          <p:cNvPr id="29" name="Mrak 28"/>
          <p:cNvSpPr/>
          <p:nvPr/>
        </p:nvSpPr>
        <p:spPr>
          <a:xfrm>
            <a:off x="6228185" y="1943935"/>
            <a:ext cx="2398178" cy="1021739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EARTHQUAKE</a:t>
            </a:r>
            <a:endParaRPr lang="cs-CZ" b="1" dirty="0"/>
          </a:p>
        </p:txBody>
      </p:sp>
      <p:pic>
        <p:nvPicPr>
          <p:cNvPr id="2054" name="Picture 6" descr="C:\Users\richterova\AppData\Local\Microsoft\Windows\Temporary Internet Files\Content.IE5\7EBB6K7B\MP90042664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2197" y="3318435"/>
            <a:ext cx="940962" cy="141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Mrak 30"/>
          <p:cNvSpPr/>
          <p:nvPr/>
        </p:nvSpPr>
        <p:spPr>
          <a:xfrm>
            <a:off x="6475513" y="3431718"/>
            <a:ext cx="2131976" cy="1021739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HLADOMOR</a:t>
            </a:r>
            <a:endParaRPr lang="cs-CZ" b="1" dirty="0"/>
          </a:p>
        </p:txBody>
      </p:sp>
      <p:sp>
        <p:nvSpPr>
          <p:cNvPr id="32" name="Mrak 31"/>
          <p:cNvSpPr/>
          <p:nvPr/>
        </p:nvSpPr>
        <p:spPr>
          <a:xfrm>
            <a:off x="6472172" y="3417041"/>
            <a:ext cx="2131976" cy="1021739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FAMINE</a:t>
            </a:r>
            <a:endParaRPr lang="cs-CZ" b="1" dirty="0"/>
          </a:p>
        </p:txBody>
      </p:sp>
      <p:pic>
        <p:nvPicPr>
          <p:cNvPr id="2055" name="Picture 7" descr="C:\Users\richterova\AppData\Local\Microsoft\Windows\Temporary Internet Files\Content.IE5\7EBB6K7B\MC9000567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6085" y="5301208"/>
            <a:ext cx="1816913" cy="1256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Mrak 33"/>
          <p:cNvSpPr/>
          <p:nvPr/>
        </p:nvSpPr>
        <p:spPr>
          <a:xfrm>
            <a:off x="5460578" y="4900378"/>
            <a:ext cx="2131976" cy="1021739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ZÁPLAVY</a:t>
            </a:r>
            <a:endParaRPr lang="cs-CZ" b="1" dirty="0"/>
          </a:p>
        </p:txBody>
      </p:sp>
      <p:sp>
        <p:nvSpPr>
          <p:cNvPr id="35" name="Mrak 34"/>
          <p:cNvSpPr/>
          <p:nvPr/>
        </p:nvSpPr>
        <p:spPr>
          <a:xfrm>
            <a:off x="5451125" y="4898777"/>
            <a:ext cx="2131976" cy="1021739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FLOODS</a:t>
            </a:r>
            <a:endParaRPr lang="cs-CZ" b="1" dirty="0"/>
          </a:p>
        </p:txBody>
      </p:sp>
      <p:pic>
        <p:nvPicPr>
          <p:cNvPr id="2056" name="Picture 8" descr="C:\Users\richterova\AppData\Local\Microsoft\Windows\Temporary Internet Files\Content.IE5\7EBB6K7B\MC90010498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8219" y="5767784"/>
            <a:ext cx="1088565" cy="109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Mrak 36"/>
          <p:cNvSpPr/>
          <p:nvPr/>
        </p:nvSpPr>
        <p:spPr>
          <a:xfrm>
            <a:off x="2656048" y="5411247"/>
            <a:ext cx="2131976" cy="1021739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LESNÍ POŽÁR</a:t>
            </a:r>
            <a:endParaRPr lang="cs-CZ" b="1" dirty="0"/>
          </a:p>
        </p:txBody>
      </p:sp>
      <p:sp>
        <p:nvSpPr>
          <p:cNvPr id="38" name="Mrak 37"/>
          <p:cNvSpPr/>
          <p:nvPr/>
        </p:nvSpPr>
        <p:spPr>
          <a:xfrm>
            <a:off x="2656048" y="5409646"/>
            <a:ext cx="2131976" cy="1021739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FOREST FIRE</a:t>
            </a:r>
            <a:endParaRPr lang="cs-CZ" b="1" dirty="0"/>
          </a:p>
        </p:txBody>
      </p:sp>
      <p:pic>
        <p:nvPicPr>
          <p:cNvPr id="2057" name="Picture 9" descr="C:\Users\richterova\AppData\Local\Microsoft\Windows\Temporary Internet Files\Content.IE5\XQGS1LWF\MC90023168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02" y="4952795"/>
            <a:ext cx="1239570" cy="1010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Mrak 39"/>
          <p:cNvSpPr/>
          <p:nvPr/>
        </p:nvSpPr>
        <p:spPr>
          <a:xfrm>
            <a:off x="798457" y="4396792"/>
            <a:ext cx="2131976" cy="1021739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TSUNAMI</a:t>
            </a:r>
            <a:endParaRPr lang="cs-CZ" b="1" dirty="0"/>
          </a:p>
        </p:txBody>
      </p:sp>
      <p:sp>
        <p:nvSpPr>
          <p:cNvPr id="41" name="Mrak 40"/>
          <p:cNvSpPr/>
          <p:nvPr/>
        </p:nvSpPr>
        <p:spPr>
          <a:xfrm>
            <a:off x="798457" y="4387907"/>
            <a:ext cx="2131976" cy="1021739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TSUNAMI</a:t>
            </a:r>
            <a:endParaRPr lang="cs-CZ" b="1" dirty="0"/>
          </a:p>
        </p:txBody>
      </p:sp>
      <p:pic>
        <p:nvPicPr>
          <p:cNvPr id="2058" name="Picture 10" descr="C:\Users\richterova\AppData\Local\Microsoft\Windows\Temporary Internet Files\Content.IE5\XQGS1LWF\MM900282861[1]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16" y="2454805"/>
            <a:ext cx="1139815" cy="89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Mrak 42"/>
          <p:cNvSpPr/>
          <p:nvPr/>
        </p:nvSpPr>
        <p:spPr>
          <a:xfrm>
            <a:off x="186484" y="2984910"/>
            <a:ext cx="2131976" cy="1021739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ERUPCE SOPKY</a:t>
            </a:r>
            <a:endParaRPr lang="cs-CZ" b="1" dirty="0"/>
          </a:p>
        </p:txBody>
      </p:sp>
      <p:sp>
        <p:nvSpPr>
          <p:cNvPr id="44" name="Mrak 43"/>
          <p:cNvSpPr/>
          <p:nvPr/>
        </p:nvSpPr>
        <p:spPr>
          <a:xfrm>
            <a:off x="186484" y="2984909"/>
            <a:ext cx="2131976" cy="1021739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VOLCANIC ERUPTION</a:t>
            </a:r>
            <a:endParaRPr lang="cs-CZ" b="1" dirty="0"/>
          </a:p>
        </p:txBody>
      </p:sp>
      <p:pic>
        <p:nvPicPr>
          <p:cNvPr id="2059" name="Picture 11" descr="C:\Users\richterova\AppData\Local\Microsoft\Windows\Temporary Internet Files\Content.IE5\6K7MWNC6\MC9001605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640" y="865286"/>
            <a:ext cx="1259663" cy="1130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Mrak 45"/>
          <p:cNvSpPr/>
          <p:nvPr/>
        </p:nvSpPr>
        <p:spPr>
          <a:xfrm>
            <a:off x="1106999" y="1485063"/>
            <a:ext cx="2131976" cy="1021739"/>
          </a:xfrm>
          <a:prstGeom prst="cloud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HURIKÁN</a:t>
            </a:r>
            <a:endParaRPr lang="cs-CZ" b="1" dirty="0"/>
          </a:p>
        </p:txBody>
      </p:sp>
      <p:sp>
        <p:nvSpPr>
          <p:cNvPr id="47" name="Mrak 46"/>
          <p:cNvSpPr/>
          <p:nvPr/>
        </p:nvSpPr>
        <p:spPr>
          <a:xfrm>
            <a:off x="1083615" y="1485064"/>
            <a:ext cx="2131976" cy="1021739"/>
          </a:xfrm>
          <a:prstGeom prst="cloud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HURRICANE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53994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21" grpId="0" animBg="1"/>
      <p:bldP spid="26" grpId="0" animBg="1"/>
      <p:bldP spid="28" grpId="0" animBg="1"/>
      <p:bldP spid="29" grpId="0" animBg="1"/>
      <p:bldP spid="31" grpId="0" animBg="1"/>
      <p:bldP spid="32" grpId="0" animBg="1"/>
      <p:bldP spid="34" grpId="0" animBg="1"/>
      <p:bldP spid="35" grpId="0" animBg="1"/>
      <p:bldP spid="37" grpId="0" animBg="1"/>
      <p:bldP spid="38" grpId="0" animBg="1"/>
      <p:bldP spid="40" grpId="0" animBg="1"/>
      <p:bldP spid="41" grpId="0" animBg="1"/>
      <p:bldP spid="43" grpId="0" animBg="1"/>
      <p:bldP spid="44" grpId="0" animBg="1"/>
      <p:bldP spid="46" grpId="0" animBg="1"/>
      <p:bldP spid="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Environment</a:t>
            </a:r>
            <a:r>
              <a:rPr lang="cs-CZ" b="1" u="sng" dirty="0" smtClean="0"/>
              <a:t>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3000966"/>
            <a:ext cx="2520280" cy="1224136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ENVIRONMENTAL PROBLEMS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richterova\AppData\Local\Microsoft\Windows\Temporary Internet Files\Content.IE5\6K7MWNC6\MC9004418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022412" cy="1060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richterova\AppData\Local\Microsoft\Windows\Temporary Internet Files\Content.IE5\6K7MWNC6\MC9004418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9084" y="-51914"/>
            <a:ext cx="994916" cy="111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5724128" y="362088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2555776" y="3613034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461431" y="4225102"/>
            <a:ext cx="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461431" y="2381048"/>
            <a:ext cx="0" cy="61991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 flipV="1">
            <a:off x="3203848" y="2564904"/>
            <a:ext cx="632017" cy="436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5070943" y="4237144"/>
            <a:ext cx="653185" cy="4240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145507" y="2563075"/>
            <a:ext cx="504056" cy="436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3275856" y="4225102"/>
            <a:ext cx="636864" cy="4360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35" name="Zaoblený obdélník 34"/>
          <p:cNvSpPr/>
          <p:nvPr/>
        </p:nvSpPr>
        <p:spPr>
          <a:xfrm>
            <a:off x="3599937" y="1248780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KYSELÝ DÉŠŤ</a:t>
            </a:r>
            <a:endParaRPr lang="cs-CZ" b="1" dirty="0"/>
          </a:p>
        </p:txBody>
      </p:sp>
      <p:sp>
        <p:nvSpPr>
          <p:cNvPr id="38" name="Zaoblený obdélník 37"/>
          <p:cNvSpPr/>
          <p:nvPr/>
        </p:nvSpPr>
        <p:spPr>
          <a:xfrm>
            <a:off x="5940152" y="1588960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ZNEČIŠTĚNÍ VODY</a:t>
            </a:r>
            <a:endParaRPr lang="cs-CZ" b="1" dirty="0"/>
          </a:p>
        </p:txBody>
      </p:sp>
      <p:sp>
        <p:nvSpPr>
          <p:cNvPr id="39" name="Zaoblený obdélník 38"/>
          <p:cNvSpPr/>
          <p:nvPr/>
        </p:nvSpPr>
        <p:spPr>
          <a:xfrm>
            <a:off x="6747449" y="3251270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ZNEČIŠTĚNÍ VZDUCHU</a:t>
            </a:r>
            <a:endParaRPr lang="cs-CZ" b="1" dirty="0"/>
          </a:p>
        </p:txBody>
      </p:sp>
      <p:sp>
        <p:nvSpPr>
          <p:cNvPr id="40" name="Zaoblený obdélník 39"/>
          <p:cNvSpPr/>
          <p:nvPr/>
        </p:nvSpPr>
        <p:spPr>
          <a:xfrm>
            <a:off x="6156176" y="4801166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KÁCENÍ DEŠTNÝCH PRALESŮ</a:t>
            </a:r>
            <a:endParaRPr lang="cs-CZ" b="1" dirty="0"/>
          </a:p>
        </p:txBody>
      </p:sp>
      <p:sp>
        <p:nvSpPr>
          <p:cNvPr id="41" name="Zaoblený obdélník 40"/>
          <p:cNvSpPr/>
          <p:nvPr/>
        </p:nvSpPr>
        <p:spPr>
          <a:xfrm>
            <a:off x="3879273" y="5425039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GLOBÁLNÍ OTEPLOVÁNÍ</a:t>
            </a:r>
            <a:endParaRPr lang="cs-CZ" b="1" dirty="0"/>
          </a:p>
        </p:txBody>
      </p:sp>
      <p:sp>
        <p:nvSpPr>
          <p:cNvPr id="42" name="Zaoblený obdélník 41"/>
          <p:cNvSpPr/>
          <p:nvPr/>
        </p:nvSpPr>
        <p:spPr>
          <a:xfrm>
            <a:off x="1403648" y="4801166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SKLENÍKOVÝ EFEKT</a:t>
            </a:r>
            <a:endParaRPr lang="cs-CZ" b="1" dirty="0"/>
          </a:p>
        </p:txBody>
      </p:sp>
      <p:sp>
        <p:nvSpPr>
          <p:cNvPr id="43" name="Zaoblený obdélník 42"/>
          <p:cNvSpPr/>
          <p:nvPr/>
        </p:nvSpPr>
        <p:spPr>
          <a:xfrm>
            <a:off x="637737" y="3216990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DÍRY V OZONOVÉ VRSTVĚ</a:t>
            </a:r>
            <a:endParaRPr lang="cs-CZ" b="1" dirty="0"/>
          </a:p>
        </p:txBody>
      </p:sp>
      <p:sp>
        <p:nvSpPr>
          <p:cNvPr id="44" name="Zaoblený obdélník 43"/>
          <p:cNvSpPr/>
          <p:nvPr/>
        </p:nvSpPr>
        <p:spPr>
          <a:xfrm>
            <a:off x="1291858" y="1683385"/>
            <a:ext cx="1561670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VYMÍRÁNÍ ŽIVOČIŠNÝCH DRUHŮ</a:t>
            </a:r>
            <a:endParaRPr lang="cs-CZ" b="1" dirty="0"/>
          </a:p>
        </p:txBody>
      </p:sp>
      <p:sp>
        <p:nvSpPr>
          <p:cNvPr id="45" name="Zaoblený obdélník 44"/>
          <p:cNvSpPr/>
          <p:nvPr/>
        </p:nvSpPr>
        <p:spPr>
          <a:xfrm>
            <a:off x="3599938" y="1248780"/>
            <a:ext cx="1561670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ACID RAIN</a:t>
            </a:r>
            <a:endParaRPr lang="cs-CZ" b="1" dirty="0"/>
          </a:p>
        </p:txBody>
      </p:sp>
      <p:sp>
        <p:nvSpPr>
          <p:cNvPr id="46" name="Zaoblený obdélník 45"/>
          <p:cNvSpPr/>
          <p:nvPr/>
        </p:nvSpPr>
        <p:spPr>
          <a:xfrm>
            <a:off x="5940152" y="1588960"/>
            <a:ext cx="1561670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WATER </a:t>
            </a:r>
            <a:r>
              <a:rPr lang="cs-CZ" b="1" dirty="0" smtClean="0"/>
              <a:t>POLLUTION</a:t>
            </a:r>
            <a:endParaRPr lang="cs-CZ" b="1" dirty="0"/>
          </a:p>
        </p:txBody>
      </p:sp>
      <p:sp>
        <p:nvSpPr>
          <p:cNvPr id="47" name="Zaoblený obdélník 46"/>
          <p:cNvSpPr/>
          <p:nvPr/>
        </p:nvSpPr>
        <p:spPr>
          <a:xfrm>
            <a:off x="6747449" y="3261467"/>
            <a:ext cx="1561670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AIR</a:t>
            </a:r>
          </a:p>
          <a:p>
            <a:pPr algn="ctr"/>
            <a:r>
              <a:rPr lang="cs-CZ" b="1" dirty="0" smtClean="0"/>
              <a:t>POLLUTION</a:t>
            </a:r>
            <a:endParaRPr lang="cs-CZ" b="1" dirty="0"/>
          </a:p>
        </p:txBody>
      </p:sp>
      <p:sp>
        <p:nvSpPr>
          <p:cNvPr id="48" name="Zaoblený obdélník 47"/>
          <p:cNvSpPr/>
          <p:nvPr/>
        </p:nvSpPr>
        <p:spPr>
          <a:xfrm>
            <a:off x="6156176" y="4801166"/>
            <a:ext cx="1561670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CUTTING DOWN THE RAINFORESTS</a:t>
            </a:r>
            <a:endParaRPr lang="cs-CZ" b="1" dirty="0"/>
          </a:p>
        </p:txBody>
      </p:sp>
      <p:sp>
        <p:nvSpPr>
          <p:cNvPr id="49" name="Zaoblený obdélník 48"/>
          <p:cNvSpPr/>
          <p:nvPr/>
        </p:nvSpPr>
        <p:spPr>
          <a:xfrm>
            <a:off x="3879273" y="5425039"/>
            <a:ext cx="1561670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GLOBAL WARMING</a:t>
            </a:r>
            <a:endParaRPr lang="cs-CZ" b="1" dirty="0"/>
          </a:p>
        </p:txBody>
      </p:sp>
      <p:sp>
        <p:nvSpPr>
          <p:cNvPr id="50" name="Zaoblený obdélník 49"/>
          <p:cNvSpPr/>
          <p:nvPr/>
        </p:nvSpPr>
        <p:spPr>
          <a:xfrm>
            <a:off x="1276934" y="4801166"/>
            <a:ext cx="1688384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GREENHOUSE EFFECT</a:t>
            </a:r>
            <a:endParaRPr lang="cs-CZ" b="1" dirty="0"/>
          </a:p>
        </p:txBody>
      </p:sp>
      <p:sp>
        <p:nvSpPr>
          <p:cNvPr id="51" name="Zaoblený obdélník 50"/>
          <p:cNvSpPr/>
          <p:nvPr/>
        </p:nvSpPr>
        <p:spPr>
          <a:xfrm>
            <a:off x="591134" y="3189192"/>
            <a:ext cx="1625027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HOLES IN THE OZONE LAYER</a:t>
            </a:r>
            <a:endParaRPr lang="cs-CZ" b="1" dirty="0"/>
          </a:p>
        </p:txBody>
      </p:sp>
      <p:sp>
        <p:nvSpPr>
          <p:cNvPr id="52" name="Zaoblený obdélník 51"/>
          <p:cNvSpPr/>
          <p:nvPr/>
        </p:nvSpPr>
        <p:spPr>
          <a:xfrm>
            <a:off x="1276934" y="1683385"/>
            <a:ext cx="1561670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EXTINCTION OF ANIMAL SPECIES</a:t>
            </a:r>
            <a:endParaRPr lang="cs-CZ" b="1" dirty="0"/>
          </a:p>
        </p:txBody>
      </p:sp>
      <p:pic>
        <p:nvPicPr>
          <p:cNvPr id="3076" name="Picture 4" descr="C:\Users\richterova\AppData\Local\Microsoft\Windows\Temporary Internet Files\Content.IE5\XQGS1LWF\MC900030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0" y="5593255"/>
            <a:ext cx="1078716" cy="1176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richterova\AppData\Local\Microsoft\Windows\Temporary Internet Files\Content.IE5\7EBB6K7B\MC900441712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472" y="5593254"/>
            <a:ext cx="1285528" cy="128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92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35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Solutions</a:t>
            </a:r>
            <a:r>
              <a:rPr lang="cs-CZ" b="1" u="sng" dirty="0" smtClean="0"/>
              <a:t> 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467544" y="1556792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ALTERNATIVNÍ ZDROJE ENERGIE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3627868" y="1553491"/>
            <a:ext cx="237626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ROZLOŽITELNÉ VÝROBKY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6444208" y="1522481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RECYKLACE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512734" y="3501008"/>
            <a:ext cx="237626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JEDNORÁZOVÉ VÝROBKY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>
            <a:off x="3537845" y="3358271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ŠETŘIT VODOU</a:t>
            </a:r>
          </a:p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A ENERGIEMI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7" name="Vodorovný svitek 16"/>
          <p:cNvSpPr/>
          <p:nvPr/>
        </p:nvSpPr>
        <p:spPr>
          <a:xfrm>
            <a:off x="6460263" y="3344416"/>
            <a:ext cx="237626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VODNÍ/VĚTRNÁ/SOLÁRNÍ ENERGIE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18" name="Vodorovný svitek 17"/>
          <p:cNvSpPr/>
          <p:nvPr/>
        </p:nvSpPr>
        <p:spPr>
          <a:xfrm>
            <a:off x="512734" y="5301208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NEPLÝTVAT VODOU A ENERGIEMI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Vodorovný svitek 18"/>
          <p:cNvSpPr/>
          <p:nvPr/>
        </p:nvSpPr>
        <p:spPr>
          <a:xfrm>
            <a:off x="3627868" y="5279357"/>
            <a:ext cx="237626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SKLÁDKA ODPADU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Vodorovný svitek 19"/>
          <p:cNvSpPr/>
          <p:nvPr/>
        </p:nvSpPr>
        <p:spPr>
          <a:xfrm>
            <a:off x="6583351" y="5274096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KUPOVAT BEZOLOVNATÝ BENZÍN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richterova\AppData\Local\Microsoft\Windows\Temporary Internet Files\Content.IE5\MSYV1T7A\MP900403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898" y="-3772"/>
            <a:ext cx="968884" cy="1128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richterova\AppData\Local\Microsoft\Windows\Temporary Internet Files\Content.IE5\XQGS1LWF\MP9004069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368" y="0"/>
            <a:ext cx="1459632" cy="973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Vodorovný svitek 23"/>
          <p:cNvSpPr/>
          <p:nvPr/>
        </p:nvSpPr>
        <p:spPr>
          <a:xfrm>
            <a:off x="482111" y="1553491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ALTERNATIVE ENERGY SOURCES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Vodorovný svitek 24"/>
          <p:cNvSpPr/>
          <p:nvPr/>
        </p:nvSpPr>
        <p:spPr>
          <a:xfrm>
            <a:off x="3658973" y="1553491"/>
            <a:ext cx="242650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BIODEGRADABLE PRODUCTS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26" name="Vodorovný svitek 25"/>
          <p:cNvSpPr/>
          <p:nvPr/>
        </p:nvSpPr>
        <p:spPr>
          <a:xfrm>
            <a:off x="6431637" y="1505178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RECYCLING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7" name="Vodorovný svitek 26"/>
          <p:cNvSpPr/>
          <p:nvPr/>
        </p:nvSpPr>
        <p:spPr>
          <a:xfrm>
            <a:off x="512734" y="3501008"/>
            <a:ext cx="237626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DISPOSABLE PRODUCTS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8" name="Vodorovný svitek 27"/>
          <p:cNvSpPr/>
          <p:nvPr/>
        </p:nvSpPr>
        <p:spPr>
          <a:xfrm>
            <a:off x="3537845" y="3358271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SAVE WATER/ENERGY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29" name="Vodorovný svitek 28"/>
          <p:cNvSpPr/>
          <p:nvPr/>
        </p:nvSpPr>
        <p:spPr>
          <a:xfrm>
            <a:off x="6431637" y="3334219"/>
            <a:ext cx="237626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WATER/WIND/</a:t>
            </a:r>
          </a:p>
          <a:p>
            <a:pPr algn="ctr"/>
            <a:r>
              <a:rPr lang="cs-CZ" sz="2200" b="1" dirty="0" smtClean="0">
                <a:solidFill>
                  <a:schemeClr val="tx1"/>
                </a:solidFill>
              </a:rPr>
              <a:t>SOLAR ENERGY</a:t>
            </a:r>
            <a:endParaRPr lang="cs-CZ" sz="2200" b="1" dirty="0">
              <a:solidFill>
                <a:schemeClr val="tx1"/>
              </a:solidFill>
            </a:endParaRPr>
          </a:p>
        </p:txBody>
      </p:sp>
      <p:sp>
        <p:nvSpPr>
          <p:cNvPr id="30" name="Vodorovný svitek 29"/>
          <p:cNvSpPr/>
          <p:nvPr/>
        </p:nvSpPr>
        <p:spPr>
          <a:xfrm>
            <a:off x="512734" y="5274096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NOT WASTE WATER AND ENERGY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1" name="Vodorovný svitek 30"/>
          <p:cNvSpPr/>
          <p:nvPr/>
        </p:nvSpPr>
        <p:spPr>
          <a:xfrm>
            <a:off x="3627868" y="5252748"/>
            <a:ext cx="2376264" cy="1296144"/>
          </a:xfrm>
          <a:prstGeom prst="horizontalScroll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LANDFILL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2" name="Vodorovný svitek 31"/>
          <p:cNvSpPr/>
          <p:nvPr/>
        </p:nvSpPr>
        <p:spPr>
          <a:xfrm>
            <a:off x="6598159" y="5252748"/>
            <a:ext cx="2376264" cy="1296144"/>
          </a:xfrm>
          <a:prstGeom prst="horizontalScrol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BUY UNLEADED PETROL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759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Complete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P</a:t>
            </a:r>
            <a:r>
              <a:rPr lang="cs-CZ" b="1" u="sng" dirty="0" err="1" smtClean="0"/>
              <a:t>hrase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8052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49288" y="1124744"/>
            <a:ext cx="2376264" cy="648072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VYHYNOUT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461298" y="2060848"/>
            <a:ext cx="2376264" cy="648072"/>
          </a:xfrm>
          <a:prstGeom prst="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KÁCET LESY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449288" y="3068960"/>
            <a:ext cx="2376264" cy="648072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ŠETRNÝ K ŽIV.PROSTŘEDÍ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461298" y="4005064"/>
            <a:ext cx="2376264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SBÍRAT ODPADKY</a:t>
            </a:r>
            <a:endParaRPr lang="cs-CZ" sz="2400" b="1" dirty="0"/>
          </a:p>
        </p:txBody>
      </p:sp>
      <p:sp>
        <p:nvSpPr>
          <p:cNvPr id="17" name="Obdélník 16"/>
          <p:cNvSpPr/>
          <p:nvPr/>
        </p:nvSpPr>
        <p:spPr>
          <a:xfrm>
            <a:off x="484427" y="4941168"/>
            <a:ext cx="2376264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VÝFUKOVÉ PLYNY</a:t>
            </a:r>
            <a:endParaRPr lang="cs-CZ" sz="2400" b="1" dirty="0"/>
          </a:p>
        </p:txBody>
      </p:sp>
      <p:sp>
        <p:nvSpPr>
          <p:cNvPr id="18" name="Obdélník 17"/>
          <p:cNvSpPr/>
          <p:nvPr/>
        </p:nvSpPr>
        <p:spPr>
          <a:xfrm>
            <a:off x="484427" y="5877272"/>
            <a:ext cx="2376264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TŘÍDIT ODPAD</a:t>
            </a:r>
            <a:endParaRPr lang="cs-CZ" sz="2400" b="1" dirty="0"/>
          </a:p>
        </p:txBody>
      </p:sp>
      <p:sp>
        <p:nvSpPr>
          <p:cNvPr id="19" name="Šipka doprava 18"/>
          <p:cNvSpPr/>
          <p:nvPr/>
        </p:nvSpPr>
        <p:spPr>
          <a:xfrm>
            <a:off x="2837562" y="1232756"/>
            <a:ext cx="720080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635896" y="1102118"/>
            <a:ext cx="1728192" cy="648072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BECOME</a:t>
            </a:r>
            <a:endParaRPr lang="cs-CZ" sz="2400" b="1" dirty="0"/>
          </a:p>
        </p:txBody>
      </p:sp>
      <p:sp>
        <p:nvSpPr>
          <p:cNvPr id="21" name="Obdélník 20"/>
          <p:cNvSpPr/>
          <p:nvPr/>
        </p:nvSpPr>
        <p:spPr>
          <a:xfrm>
            <a:off x="5508104" y="1124744"/>
            <a:ext cx="504056" cy="625446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012160" y="1124744"/>
            <a:ext cx="504056" cy="625446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X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6516216" y="1124744"/>
            <a:ext cx="504056" cy="625446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7020272" y="1124744"/>
            <a:ext cx="504056" cy="625446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7497751" y="1124744"/>
            <a:ext cx="504056" cy="625446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8022593" y="1124743"/>
            <a:ext cx="504056" cy="614133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8532440" y="1124744"/>
            <a:ext cx="504056" cy="625446"/>
          </a:xfrm>
          <a:prstGeom prst="rect">
            <a:avLst/>
          </a:prstGeom>
          <a:solidFill>
            <a:srgbClr val="DD920B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28" name="Šipka doprava 27"/>
          <p:cNvSpPr/>
          <p:nvPr/>
        </p:nvSpPr>
        <p:spPr>
          <a:xfrm>
            <a:off x="2868116" y="2168860"/>
            <a:ext cx="720080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3656290" y="2060848"/>
            <a:ext cx="699686" cy="648072"/>
          </a:xfrm>
          <a:prstGeom prst="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CUT</a:t>
            </a:r>
            <a:endParaRPr lang="cs-CZ" sz="2400" b="1" dirty="0"/>
          </a:p>
        </p:txBody>
      </p:sp>
      <p:sp>
        <p:nvSpPr>
          <p:cNvPr id="30" name="Obdélník 29"/>
          <p:cNvSpPr/>
          <p:nvPr/>
        </p:nvSpPr>
        <p:spPr>
          <a:xfrm>
            <a:off x="4499992" y="2060848"/>
            <a:ext cx="576064" cy="648072"/>
          </a:xfrm>
          <a:prstGeom prst="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5062023" y="2060848"/>
            <a:ext cx="576064" cy="648072"/>
          </a:xfrm>
          <a:prstGeom prst="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5638087" y="2060848"/>
            <a:ext cx="576064" cy="648072"/>
          </a:xfrm>
          <a:prstGeom prst="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W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6214151" y="2060848"/>
            <a:ext cx="576064" cy="648072"/>
          </a:xfrm>
          <a:prstGeom prst="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6922457" y="2060848"/>
            <a:ext cx="2114039" cy="648072"/>
          </a:xfrm>
          <a:prstGeom prst="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RAINFORESTS</a:t>
            </a:r>
            <a:endParaRPr lang="cs-CZ" sz="2400" b="1" dirty="0"/>
          </a:p>
        </p:txBody>
      </p:sp>
      <p:sp>
        <p:nvSpPr>
          <p:cNvPr id="35" name="Šipka doprava 34"/>
          <p:cNvSpPr/>
          <p:nvPr/>
        </p:nvSpPr>
        <p:spPr>
          <a:xfrm>
            <a:off x="2860691" y="4113076"/>
            <a:ext cx="559181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419871" y="3164574"/>
            <a:ext cx="1930183" cy="648072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600" b="1" dirty="0" smtClean="0"/>
              <a:t>ENVIRONMENTALLY</a:t>
            </a:r>
            <a:endParaRPr lang="cs-CZ" sz="1600" b="1" dirty="0"/>
          </a:p>
        </p:txBody>
      </p:sp>
      <p:sp>
        <p:nvSpPr>
          <p:cNvPr id="37" name="Obdélník 36"/>
          <p:cNvSpPr/>
          <p:nvPr/>
        </p:nvSpPr>
        <p:spPr>
          <a:xfrm>
            <a:off x="5350054" y="3164484"/>
            <a:ext cx="504056" cy="648161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5867016" y="3164484"/>
            <a:ext cx="504056" cy="648161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6276973" y="3164484"/>
            <a:ext cx="504056" cy="648161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6768244" y="3164484"/>
            <a:ext cx="504056" cy="648161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245723" y="3164484"/>
            <a:ext cx="504056" cy="648161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N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7710666" y="3164484"/>
            <a:ext cx="504056" cy="648161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D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8187894" y="3164484"/>
            <a:ext cx="504056" cy="648161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L</a:t>
            </a:r>
          </a:p>
        </p:txBody>
      </p:sp>
      <p:sp>
        <p:nvSpPr>
          <p:cNvPr id="44" name="Obdélník 43"/>
          <p:cNvSpPr/>
          <p:nvPr/>
        </p:nvSpPr>
        <p:spPr>
          <a:xfrm>
            <a:off x="8691950" y="3164574"/>
            <a:ext cx="504056" cy="648072"/>
          </a:xfrm>
          <a:prstGeom prst="rect">
            <a:avLst/>
          </a:prstGeom>
          <a:solidFill>
            <a:srgbClr val="1CCC7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0000"/>
                </a:solidFill>
              </a:rPr>
              <a:t>Y</a:t>
            </a:r>
          </a:p>
        </p:txBody>
      </p:sp>
      <p:sp>
        <p:nvSpPr>
          <p:cNvPr id="45" name="Obdélník 44"/>
          <p:cNvSpPr/>
          <p:nvPr/>
        </p:nvSpPr>
        <p:spPr>
          <a:xfrm>
            <a:off x="3477846" y="4033606"/>
            <a:ext cx="1872208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PICK UP </a:t>
            </a:r>
            <a:endParaRPr lang="cs-CZ" sz="2400" b="1" dirty="0"/>
          </a:p>
        </p:txBody>
      </p:sp>
      <p:sp>
        <p:nvSpPr>
          <p:cNvPr id="46" name="Obdélník 45"/>
          <p:cNvSpPr/>
          <p:nvPr/>
        </p:nvSpPr>
        <p:spPr>
          <a:xfrm>
            <a:off x="6083040" y="4040920"/>
            <a:ext cx="576064" cy="648905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6650989" y="4041754"/>
            <a:ext cx="576064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7232046" y="4040088"/>
            <a:ext cx="576064" cy="649738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7813135" y="4047461"/>
            <a:ext cx="576064" cy="648071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8403918" y="4041754"/>
            <a:ext cx="576064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5506976" y="4041754"/>
            <a:ext cx="576064" cy="6480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2" name="Šipka doprava 51"/>
          <p:cNvSpPr/>
          <p:nvPr/>
        </p:nvSpPr>
        <p:spPr>
          <a:xfrm>
            <a:off x="2900526" y="5049180"/>
            <a:ext cx="559181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ipka doprava 52"/>
          <p:cNvSpPr/>
          <p:nvPr/>
        </p:nvSpPr>
        <p:spPr>
          <a:xfrm>
            <a:off x="2860691" y="3189459"/>
            <a:ext cx="559181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490752" y="4941168"/>
            <a:ext cx="2269380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CAR EXHAUST</a:t>
            </a:r>
            <a:endParaRPr lang="cs-CZ" sz="2400" b="1" dirty="0"/>
          </a:p>
        </p:txBody>
      </p:sp>
      <p:sp>
        <p:nvSpPr>
          <p:cNvPr id="55" name="Obdélník 54"/>
          <p:cNvSpPr/>
          <p:nvPr/>
        </p:nvSpPr>
        <p:spPr>
          <a:xfrm>
            <a:off x="5988941" y="4941168"/>
            <a:ext cx="576064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6" name="Obdélník 55"/>
          <p:cNvSpPr/>
          <p:nvPr/>
        </p:nvSpPr>
        <p:spPr>
          <a:xfrm>
            <a:off x="6598929" y="4941168"/>
            <a:ext cx="576064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7" name="Obdélník 56"/>
          <p:cNvSpPr/>
          <p:nvPr/>
        </p:nvSpPr>
        <p:spPr>
          <a:xfrm>
            <a:off x="7200177" y="4941168"/>
            <a:ext cx="576064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8" name="Obdélník 57"/>
          <p:cNvSpPr/>
          <p:nvPr/>
        </p:nvSpPr>
        <p:spPr>
          <a:xfrm>
            <a:off x="7802141" y="4941168"/>
            <a:ext cx="576064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8389199" y="4941168"/>
            <a:ext cx="576064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0" name="Šipka doprava 59"/>
          <p:cNvSpPr/>
          <p:nvPr/>
        </p:nvSpPr>
        <p:spPr>
          <a:xfrm>
            <a:off x="2900526" y="5985284"/>
            <a:ext cx="559181" cy="43204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3577653" y="5877272"/>
            <a:ext cx="1642419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SORT</a:t>
            </a:r>
            <a:endParaRPr lang="cs-CZ" sz="2400" b="1" dirty="0"/>
          </a:p>
        </p:txBody>
      </p:sp>
      <p:sp>
        <p:nvSpPr>
          <p:cNvPr id="62" name="Obdélník 61"/>
          <p:cNvSpPr/>
          <p:nvPr/>
        </p:nvSpPr>
        <p:spPr>
          <a:xfrm>
            <a:off x="5342743" y="5877272"/>
            <a:ext cx="576064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5902070" y="5877272"/>
            <a:ext cx="576064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U</a:t>
            </a:r>
          </a:p>
        </p:txBody>
      </p:sp>
      <p:sp>
        <p:nvSpPr>
          <p:cNvPr id="64" name="Obdélník 63"/>
          <p:cNvSpPr/>
          <p:nvPr/>
        </p:nvSpPr>
        <p:spPr>
          <a:xfrm>
            <a:off x="6444208" y="5877272"/>
            <a:ext cx="576064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65" name="Obdélník 64"/>
          <p:cNvSpPr/>
          <p:nvPr/>
        </p:nvSpPr>
        <p:spPr>
          <a:xfrm>
            <a:off x="7020272" y="5877272"/>
            <a:ext cx="576064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B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7539822" y="5877272"/>
            <a:ext cx="576064" cy="648072"/>
          </a:xfrm>
          <a:prstGeom prst="rect">
            <a:avLst/>
          </a:prstGeom>
          <a:solidFill>
            <a:srgbClr val="7030A0"/>
          </a:solidFill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67" name="Obdélník 66"/>
          <p:cNvSpPr/>
          <p:nvPr/>
        </p:nvSpPr>
        <p:spPr>
          <a:xfrm>
            <a:off x="8028384" y="5877272"/>
            <a:ext cx="576064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8604448" y="5877272"/>
            <a:ext cx="576064" cy="648072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H</a:t>
            </a:r>
          </a:p>
        </p:txBody>
      </p:sp>
    </p:spTree>
    <p:extLst>
      <p:ext uri="{BB962C8B-B14F-4D97-AF65-F5344CB8AC3E}">
        <p14:creationId xmlns:p14="http://schemas.microsoft.com/office/powerpoint/2010/main" val="275432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4" fill="hold">
                      <p:stCondLst>
                        <p:cond delay="indefinite"/>
                      </p:stCondLst>
                      <p:childTnLst>
                        <p:par>
                          <p:cTn id="215" fill="hold">
                            <p:stCondLst>
                              <p:cond delay="0"/>
                            </p:stCondLst>
                            <p:childTnLst>
                              <p:par>
                                <p:cTn id="2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4" fill="hold">
                      <p:stCondLst>
                        <p:cond delay="indefinite"/>
                      </p:stCondLst>
                      <p:childTnLst>
                        <p:par>
                          <p:cTn id="275" fill="hold">
                            <p:stCondLst>
                              <p:cond delay="0"/>
                            </p:stCondLst>
                            <p:childTnLst>
                              <p:par>
                                <p:cTn id="2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9" fill="hold">
                      <p:stCondLst>
                        <p:cond delay="indefinite"/>
                      </p:stCondLst>
                      <p:childTnLst>
                        <p:par>
                          <p:cTn id="280" fill="hold">
                            <p:stCondLst>
                              <p:cond delay="0"/>
                            </p:stCondLst>
                            <p:childTnLst>
                              <p:par>
                                <p:cTn id="2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Are </a:t>
            </a:r>
            <a:r>
              <a:rPr lang="cs-CZ" b="1" u="sng" dirty="0"/>
              <a:t>T</a:t>
            </a:r>
            <a:r>
              <a:rPr lang="cs-CZ" b="1" u="sng" dirty="0" smtClean="0"/>
              <a:t>hese </a:t>
            </a:r>
            <a:r>
              <a:rPr lang="cs-CZ" b="1" u="sng" dirty="0" err="1"/>
              <a:t>S</a:t>
            </a:r>
            <a:r>
              <a:rPr lang="cs-CZ" b="1" u="sng" dirty="0" err="1" smtClean="0"/>
              <a:t>entences</a:t>
            </a:r>
            <a:r>
              <a:rPr lang="cs-CZ" b="1" u="sng" dirty="0" smtClean="0"/>
              <a:t> </a:t>
            </a:r>
            <a:r>
              <a:rPr lang="cs-CZ" b="1" u="sng" dirty="0" smtClean="0"/>
              <a:t>TRUE </a:t>
            </a:r>
            <a:r>
              <a:rPr lang="cs-CZ" b="1" u="sng" dirty="0" err="1" smtClean="0"/>
              <a:t>or</a:t>
            </a:r>
            <a:r>
              <a:rPr lang="cs-CZ" b="1" u="sng" dirty="0" smtClean="0"/>
              <a:t> FALSE?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1124744"/>
            <a:ext cx="6408712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An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earthquake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when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ground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shakes</a:t>
            </a:r>
            <a:r>
              <a:rPr lang="cs-CZ" sz="2400" b="1" dirty="0" smtClean="0"/>
              <a:t> and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big </a:t>
            </a:r>
            <a:r>
              <a:rPr lang="cs-CZ" sz="2400" b="1" dirty="0" err="1" smtClean="0"/>
              <a:t>environmental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problem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nowadays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467544" y="2060848"/>
            <a:ext cx="6408712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A </a:t>
            </a:r>
            <a:r>
              <a:rPr lang="cs-CZ" sz="2400" b="1" dirty="0" err="1"/>
              <a:t>f</a:t>
            </a:r>
            <a:r>
              <a:rPr lang="cs-CZ" sz="2400" b="1" dirty="0" err="1" smtClean="0"/>
              <a:t>amine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natural </a:t>
            </a:r>
            <a:r>
              <a:rPr lang="cs-CZ" sz="2400" b="1" dirty="0" err="1" smtClean="0"/>
              <a:t>disaster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meaning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people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because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</a:t>
            </a:r>
            <a:r>
              <a:rPr lang="cs-CZ" sz="2400" b="1" dirty="0" smtClean="0"/>
              <a:t>no food.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91449" y="2996952"/>
            <a:ext cx="6408712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Floods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natural </a:t>
            </a:r>
            <a:r>
              <a:rPr lang="cs-CZ" sz="2400" b="1" dirty="0" err="1" smtClean="0"/>
              <a:t>disaster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meaning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no </a:t>
            </a:r>
            <a:r>
              <a:rPr lang="cs-CZ" sz="2400" b="1" dirty="0" err="1" smtClean="0"/>
              <a:t>water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91449" y="3933056"/>
            <a:ext cx="6408712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Global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warming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natural </a:t>
            </a:r>
            <a:r>
              <a:rPr lang="cs-CZ" sz="2400" b="1" dirty="0" err="1" smtClean="0"/>
              <a:t>disaster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473790" y="4800899"/>
            <a:ext cx="6408712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When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certain</a:t>
            </a:r>
            <a:r>
              <a:rPr lang="cs-CZ" sz="2400" b="1" dirty="0" smtClean="0"/>
              <a:t> animal species are in </a:t>
            </a:r>
            <a:r>
              <a:rPr lang="cs-CZ" sz="2400" b="1" dirty="0" err="1" smtClean="0"/>
              <a:t>danger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of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extinction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means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they</a:t>
            </a:r>
            <a:r>
              <a:rPr lang="cs-CZ" sz="2400" b="1" dirty="0" smtClean="0"/>
              <a:t> are </a:t>
            </a:r>
            <a:r>
              <a:rPr lang="cs-CZ" sz="2400" b="1" dirty="0" err="1" smtClean="0"/>
              <a:t>going</a:t>
            </a:r>
            <a:r>
              <a:rPr lang="cs-CZ" sz="2400" b="1" dirty="0" smtClean="0"/>
              <a:t> to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491449" y="5805264"/>
            <a:ext cx="6408712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Hurricane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natural </a:t>
            </a:r>
            <a:r>
              <a:rPr lang="cs-CZ" sz="2400" b="1" dirty="0" err="1" smtClean="0"/>
              <a:t>disaster</a:t>
            </a:r>
            <a:r>
              <a:rPr lang="cs-CZ" sz="2400" b="1" dirty="0" smtClean="0"/>
              <a:t> and </a:t>
            </a:r>
            <a:r>
              <a:rPr lang="cs-CZ" sz="2400" b="1" dirty="0" err="1" smtClean="0"/>
              <a:t>it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is</a:t>
            </a:r>
            <a:r>
              <a:rPr lang="cs-CZ" sz="2400" b="1" dirty="0" smtClean="0"/>
              <a:t> a big </a:t>
            </a:r>
            <a:r>
              <a:rPr lang="cs-CZ" sz="2400" b="1" dirty="0" err="1" smtClean="0"/>
              <a:t>wave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7380312" y="1124744"/>
            <a:ext cx="864096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380312" y="2090727"/>
            <a:ext cx="864096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1835696" y="1520788"/>
            <a:ext cx="3096344" cy="39604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natural </a:t>
            </a:r>
            <a:r>
              <a:rPr lang="cs-CZ" sz="2400" b="1" dirty="0" err="1" smtClean="0"/>
              <a:t>disaster</a:t>
            </a:r>
            <a:endParaRPr lang="cs-CZ" sz="24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7386914" y="3012085"/>
            <a:ext cx="864096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91448" y="3020514"/>
            <a:ext cx="1344247" cy="39604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/>
              <a:t>Drought</a:t>
            </a:r>
            <a:endParaRPr lang="cs-CZ" sz="24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7402853" y="3940594"/>
            <a:ext cx="864096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3923928" y="4131078"/>
            <a:ext cx="2952328" cy="396044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err="1"/>
              <a:t>e</a:t>
            </a:r>
            <a:r>
              <a:rPr lang="cs-CZ" sz="2000" b="1" dirty="0" err="1" smtClean="0"/>
              <a:t>nvironmental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problem</a:t>
            </a:r>
            <a:endParaRPr lang="cs-CZ" sz="20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7402853" y="4827240"/>
            <a:ext cx="864096" cy="792088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7402853" y="5693238"/>
            <a:ext cx="864096" cy="792088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FF0000"/>
                </a:solidFill>
              </a:rPr>
              <a:t>F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611560" y="5805264"/>
            <a:ext cx="1620180" cy="396044"/>
          </a:xfrm>
          <a:prstGeom prst="roundRect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Tsunami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28415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u="sng" dirty="0" err="1" smtClean="0"/>
              <a:t>Correct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S</a:t>
            </a:r>
            <a:r>
              <a:rPr lang="cs-CZ" b="1" u="sng" dirty="0" err="1" smtClean="0"/>
              <a:t>entences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95536" y="963751"/>
            <a:ext cx="8064896" cy="72008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Water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power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represents</a:t>
            </a:r>
            <a:r>
              <a:rPr lang="cs-CZ" sz="2800" b="1" dirty="0" smtClean="0">
                <a:solidFill>
                  <a:schemeClr val="tx1"/>
                </a:solidFill>
              </a:rPr>
              <a:t> a big </a:t>
            </a:r>
            <a:r>
              <a:rPr lang="cs-CZ" sz="2800" b="1" dirty="0" err="1" smtClean="0">
                <a:solidFill>
                  <a:schemeClr val="tx1"/>
                </a:solidFill>
              </a:rPr>
              <a:t>environmental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problem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nowadays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5536" y="1808133"/>
            <a:ext cx="8064896" cy="72008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To </a:t>
            </a:r>
            <a:r>
              <a:rPr lang="cs-CZ" sz="2800" b="1" dirty="0" err="1" smtClean="0">
                <a:solidFill>
                  <a:schemeClr val="tx1"/>
                </a:solidFill>
              </a:rPr>
              <a:t>protect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environment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should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buy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leaded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petrol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08437" y="2676275"/>
            <a:ext cx="8064896" cy="72008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People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should</a:t>
            </a:r>
            <a:r>
              <a:rPr lang="cs-CZ" sz="2800" b="1" dirty="0" smtClean="0">
                <a:solidFill>
                  <a:schemeClr val="tx1"/>
                </a:solidFill>
              </a:rPr>
              <a:t> stop </a:t>
            </a:r>
            <a:r>
              <a:rPr lang="cs-CZ" sz="2800" b="1" dirty="0" err="1" smtClean="0">
                <a:solidFill>
                  <a:schemeClr val="tx1"/>
                </a:solidFill>
              </a:rPr>
              <a:t>cutting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out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rainforests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08437" y="3573016"/>
            <a:ext cx="8064896" cy="72008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Perfumes</a:t>
            </a:r>
            <a:r>
              <a:rPr lang="cs-CZ" sz="2800" b="1" dirty="0" smtClean="0">
                <a:solidFill>
                  <a:schemeClr val="tx1"/>
                </a:solidFill>
              </a:rPr>
              <a:t> are </a:t>
            </a:r>
            <a:r>
              <a:rPr lang="cs-CZ" sz="2800" b="1" dirty="0" err="1" smtClean="0">
                <a:solidFill>
                  <a:schemeClr val="tx1"/>
                </a:solidFill>
              </a:rPr>
              <a:t>harmful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for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environment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08437" y="4482155"/>
            <a:ext cx="8064896" cy="72008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Everybody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should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try</a:t>
            </a:r>
            <a:r>
              <a:rPr lang="cs-CZ" sz="2800" b="1" dirty="0" smtClean="0">
                <a:solidFill>
                  <a:schemeClr val="tx1"/>
                </a:solidFill>
              </a:rPr>
              <a:t> to </a:t>
            </a:r>
            <a:r>
              <a:rPr lang="cs-CZ" sz="2800" b="1" dirty="0" err="1" smtClean="0">
                <a:solidFill>
                  <a:schemeClr val="tx1"/>
                </a:solidFill>
              </a:rPr>
              <a:t>damage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environment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08437" y="5298923"/>
            <a:ext cx="8064896" cy="72008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Some</a:t>
            </a:r>
            <a:r>
              <a:rPr lang="cs-CZ" sz="2800" b="1" dirty="0" smtClean="0">
                <a:solidFill>
                  <a:schemeClr val="tx1"/>
                </a:solidFill>
              </a:rPr>
              <a:t> animal species are in </a:t>
            </a:r>
            <a:r>
              <a:rPr lang="cs-CZ" sz="2800" b="1" dirty="0" err="1" smtClean="0">
                <a:solidFill>
                  <a:schemeClr val="tx1"/>
                </a:solidFill>
              </a:rPr>
              <a:t>danger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off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extinction</a:t>
            </a:r>
            <a:r>
              <a:rPr lang="cs-CZ" sz="2800" b="1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20510" y="6137920"/>
            <a:ext cx="8064896" cy="72008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Why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don‘t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you</a:t>
            </a:r>
            <a:r>
              <a:rPr lang="cs-CZ" sz="2800" b="1" dirty="0" smtClean="0">
                <a:solidFill>
                  <a:schemeClr val="tx1"/>
                </a:solidFill>
              </a:rPr>
              <a:t> sort </a:t>
            </a:r>
            <a:r>
              <a:rPr lang="cs-CZ" sz="2800" b="1" dirty="0" err="1" smtClean="0">
                <a:solidFill>
                  <a:schemeClr val="tx1"/>
                </a:solidFill>
              </a:rPr>
              <a:t>the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litter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819819" y="963751"/>
            <a:ext cx="1368152" cy="36004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pollution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7164288" y="1808133"/>
            <a:ext cx="1512168" cy="36004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unleaded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292080" y="2856295"/>
            <a:ext cx="1008112" cy="36004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down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452958" y="3753036"/>
            <a:ext cx="551090" cy="36004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to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283968" y="4710608"/>
            <a:ext cx="1290228" cy="36004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protect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936526" y="5478943"/>
            <a:ext cx="551090" cy="36004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of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796136" y="6317940"/>
            <a:ext cx="1188132" cy="360040"/>
          </a:xfrm>
          <a:prstGeom prst="roundRect">
            <a:avLst/>
          </a:prstGeom>
          <a:solidFill>
            <a:srgbClr val="1CCC70"/>
          </a:solidFill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FF0000"/>
                </a:solidFill>
              </a:rPr>
              <a:t>rubbish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011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vislý svitek 3"/>
          <p:cNvSpPr/>
          <p:nvPr/>
        </p:nvSpPr>
        <p:spPr>
          <a:xfrm>
            <a:off x="-252536" y="692696"/>
            <a:ext cx="9721080" cy="5976664"/>
          </a:xfrm>
          <a:prstGeom prst="verticalScroll">
            <a:avLst/>
          </a:prstGeom>
          <a:solidFill>
            <a:srgbClr val="29E709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3200" b="1" u="sng" dirty="0" err="1"/>
              <a:t>How</a:t>
            </a:r>
            <a:r>
              <a:rPr lang="cs-CZ" sz="3200" b="1" u="sng" dirty="0"/>
              <a:t> </a:t>
            </a:r>
            <a:r>
              <a:rPr lang="cs-CZ" sz="3200" b="1" u="sng" dirty="0" err="1"/>
              <a:t>C</a:t>
            </a:r>
            <a:r>
              <a:rPr lang="cs-CZ" sz="3200" b="1" u="sng" dirty="0" err="1" smtClean="0"/>
              <a:t>an</a:t>
            </a:r>
            <a:r>
              <a:rPr lang="cs-CZ" sz="3200" b="1" u="sng" dirty="0" smtClean="0"/>
              <a:t> </a:t>
            </a:r>
            <a:r>
              <a:rPr lang="cs-CZ" sz="3200" b="1" u="sng" dirty="0" err="1"/>
              <a:t>Y</a:t>
            </a:r>
            <a:r>
              <a:rPr lang="cs-CZ" sz="3200" b="1" u="sng" dirty="0" err="1" smtClean="0"/>
              <a:t>ou</a:t>
            </a:r>
            <a:r>
              <a:rPr lang="cs-CZ" sz="3200" b="1" u="sng" dirty="0" smtClean="0"/>
              <a:t> </a:t>
            </a:r>
            <a:r>
              <a:rPr lang="cs-CZ" sz="3200" b="1" u="sng" dirty="0" err="1"/>
              <a:t>P</a:t>
            </a:r>
            <a:r>
              <a:rPr lang="cs-CZ" sz="3200" b="1" u="sng" dirty="0" err="1" smtClean="0"/>
              <a:t>rotect</a:t>
            </a:r>
            <a:r>
              <a:rPr lang="cs-CZ" sz="3200" b="1" u="sng" dirty="0" smtClean="0"/>
              <a:t> </a:t>
            </a:r>
            <a:r>
              <a:rPr lang="cs-CZ" sz="3200" b="1" u="sng" dirty="0" err="1"/>
              <a:t>the</a:t>
            </a:r>
            <a:r>
              <a:rPr lang="cs-CZ" sz="3200" b="1" u="sng" dirty="0"/>
              <a:t> </a:t>
            </a:r>
            <a:r>
              <a:rPr lang="cs-CZ" sz="3200" b="1" u="sng" dirty="0" err="1"/>
              <a:t>E</a:t>
            </a:r>
            <a:r>
              <a:rPr lang="cs-CZ" sz="3200" b="1" u="sng" dirty="0" err="1" smtClean="0"/>
              <a:t>nvironment</a:t>
            </a:r>
            <a:r>
              <a:rPr lang="cs-CZ" sz="3200" b="1" u="sng" dirty="0"/>
              <a:t>? 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68052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There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are many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ways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to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help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to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protect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the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environment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.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You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can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use 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________transport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,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cycle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or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go 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___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foot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.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You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can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recycle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, 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_____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the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rubbish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or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pick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___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the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litter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.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You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can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stop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watching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TV and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using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all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the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electronics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in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order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to 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______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energy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.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You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can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also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use 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______________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energy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sources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.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You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also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 smtClean="0">
                <a:latin typeface="FangSong" pitchFamily="49" charset="-122"/>
                <a:ea typeface="FangSong" pitchFamily="49" charset="-122"/>
              </a:rPr>
              <a:t>should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buy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____________ </a:t>
            </a:r>
            <a:r>
              <a:rPr lang="cs-CZ" b="1" i="1" dirty="0" err="1" smtClean="0">
                <a:latin typeface="FangSong" pitchFamily="49" charset="-122"/>
                <a:ea typeface="FangSong" pitchFamily="49" charset="-122"/>
              </a:rPr>
              <a:t>petrol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 and </a:t>
            </a:r>
            <a:r>
              <a:rPr lang="cs-CZ" b="1" i="1" dirty="0" err="1" smtClean="0">
                <a:latin typeface="FangSong" pitchFamily="49" charset="-122"/>
                <a:ea typeface="FangSong" pitchFamily="49" charset="-122"/>
              </a:rPr>
              <a:t>other</a:t>
            </a:r>
            <a:r>
              <a:rPr lang="cs-CZ" b="1" i="1" dirty="0" smtClean="0">
                <a:latin typeface="FangSong" pitchFamily="49" charset="-122"/>
                <a:ea typeface="FangSong" pitchFamily="49" charset="-122"/>
              </a:rPr>
              <a:t> __________________-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friendly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 </a:t>
            </a:r>
            <a:r>
              <a:rPr lang="cs-CZ" b="1" i="1" dirty="0" err="1">
                <a:latin typeface="FangSong" pitchFamily="49" charset="-122"/>
                <a:ea typeface="FangSong" pitchFamily="49" charset="-122"/>
              </a:rPr>
              <a:t>products</a:t>
            </a:r>
            <a:r>
              <a:rPr lang="cs-CZ" b="1" i="1" dirty="0">
                <a:latin typeface="FangSong" pitchFamily="49" charset="-122"/>
                <a:ea typeface="FangSong" pitchFamily="49" charset="-122"/>
              </a:rPr>
              <a:t>.                                              </a:t>
            </a:r>
            <a:endParaRPr lang="cs-CZ" b="1" dirty="0">
              <a:latin typeface="FangSong" pitchFamily="49" charset="-122"/>
              <a:ea typeface="FangSong" pitchFamily="49" charset="-122"/>
            </a:endParaRPr>
          </a:p>
          <a:p>
            <a:endParaRPr lang="cs-CZ" b="1" dirty="0"/>
          </a:p>
          <a:p>
            <a:endParaRPr lang="cs-CZ" dirty="0"/>
          </a:p>
        </p:txBody>
      </p:sp>
      <p:sp>
        <p:nvSpPr>
          <p:cNvPr id="20" name="Tlačítko akce: Nápověda 19">
            <a:hlinkClick r:id="" action="ppaction://noaction" highlightClick="1"/>
          </p:cNvPr>
          <p:cNvSpPr/>
          <p:nvPr/>
        </p:nvSpPr>
        <p:spPr>
          <a:xfrm>
            <a:off x="1196251" y="2280467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57745" y="2280467"/>
            <a:ext cx="1564494" cy="4284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public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22" name="Tlačítko akce: Nápověda 21">
            <a:hlinkClick r:id="" action="ppaction://noaction" highlightClick="1"/>
          </p:cNvPr>
          <p:cNvSpPr/>
          <p:nvPr/>
        </p:nvSpPr>
        <p:spPr>
          <a:xfrm>
            <a:off x="6900561" y="2280467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Nápověda 22">
            <a:hlinkClick r:id="" action="ppaction://noaction" highlightClick="1"/>
          </p:cNvPr>
          <p:cNvSpPr/>
          <p:nvPr/>
        </p:nvSpPr>
        <p:spPr>
          <a:xfrm>
            <a:off x="3825610" y="5191479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737621" y="2280467"/>
            <a:ext cx="782247" cy="4284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on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25" name="Tlačítko akce: Nápověda 24">
            <a:hlinkClick r:id="" action="ppaction://noaction" highlightClick="1"/>
          </p:cNvPr>
          <p:cNvSpPr/>
          <p:nvPr/>
        </p:nvSpPr>
        <p:spPr>
          <a:xfrm>
            <a:off x="4452289" y="2689012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067944" y="2708920"/>
            <a:ext cx="1130040" cy="4284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sort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27" name="Tlačítko akce: Nápověda 26">
            <a:hlinkClick r:id="" action="ppaction://noaction" highlightClick="1"/>
          </p:cNvPr>
          <p:cNvSpPr/>
          <p:nvPr/>
        </p:nvSpPr>
        <p:spPr>
          <a:xfrm>
            <a:off x="1903524" y="3068960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763688" y="3068975"/>
            <a:ext cx="903309" cy="4284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up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29" name="Tlačítko akce: Nápověda 28">
            <a:hlinkClick r:id="" action="ppaction://noaction" highlightClick="1"/>
          </p:cNvPr>
          <p:cNvSpPr/>
          <p:nvPr/>
        </p:nvSpPr>
        <p:spPr>
          <a:xfrm>
            <a:off x="3438065" y="3906121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978663" y="3906121"/>
            <a:ext cx="1319290" cy="489417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err="1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save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31" name="Tlačítko akce: Nápověda 30">
            <a:hlinkClick r:id="" action="ppaction://noaction" highlightClick="1"/>
          </p:cNvPr>
          <p:cNvSpPr/>
          <p:nvPr/>
        </p:nvSpPr>
        <p:spPr>
          <a:xfrm>
            <a:off x="2730549" y="4334574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483250" y="4336294"/>
            <a:ext cx="2777232" cy="4284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err="1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alternative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33" name="Tlačítko akce: Nápověda 32">
            <a:hlinkClick r:id="" action="ppaction://noaction" highlightClick="1"/>
          </p:cNvPr>
          <p:cNvSpPr/>
          <p:nvPr/>
        </p:nvSpPr>
        <p:spPr>
          <a:xfrm>
            <a:off x="4889718" y="4763027"/>
            <a:ext cx="437429" cy="428453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3875493" y="4763026"/>
            <a:ext cx="2558517" cy="4284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err="1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unleaded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2418760" y="5191478"/>
            <a:ext cx="3809424" cy="42845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i="1" dirty="0" err="1" smtClean="0">
                <a:solidFill>
                  <a:srgbClr val="FF0000"/>
                </a:solidFill>
                <a:latin typeface="FangSong" pitchFamily="49" charset="-122"/>
                <a:ea typeface="FangSong" pitchFamily="49" charset="-122"/>
              </a:rPr>
              <a:t>environmentally</a:t>
            </a:r>
            <a:endParaRPr lang="cs-CZ" sz="2400" b="1" i="1" dirty="0">
              <a:solidFill>
                <a:srgbClr val="FF0000"/>
              </a:solidFill>
              <a:latin typeface="FangSong" pitchFamily="49" charset="-122"/>
              <a:ea typeface="FangSong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90147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b="1" u="sng" dirty="0" err="1" smtClean="0"/>
              <a:t>Translate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</a:t>
            </a:r>
            <a:r>
              <a:rPr lang="cs-CZ" b="1" u="sng" dirty="0" smtClean="0"/>
              <a:t> </a:t>
            </a:r>
            <a:r>
              <a:rPr lang="cs-CZ" b="1" u="sng" dirty="0" err="1"/>
              <a:t>S</a:t>
            </a:r>
            <a:r>
              <a:rPr lang="cs-CZ" b="1" u="sng" dirty="0" err="1" smtClean="0"/>
              <a:t>entences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67544" y="1124744"/>
            <a:ext cx="8280920" cy="792088"/>
          </a:xfrm>
          <a:prstGeom prst="roundRect">
            <a:avLst/>
          </a:prstGeom>
          <a:solidFill>
            <a:srgbClr val="FF7C8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Sucho, záplavy, zemětřesení, hladomor či hurikán jsou jedny z </a:t>
            </a:r>
            <a:r>
              <a:rPr lang="cs-CZ" sz="2400" b="1" dirty="0" smtClean="0">
                <a:solidFill>
                  <a:schemeClr val="tx1"/>
                </a:solidFill>
              </a:rPr>
              <a:t>nejvýznamnějších </a:t>
            </a:r>
            <a:r>
              <a:rPr lang="cs-CZ" sz="2400" b="1" dirty="0" smtClean="0">
                <a:solidFill>
                  <a:schemeClr val="tx1"/>
                </a:solidFill>
              </a:rPr>
              <a:t>přírodních katastrof.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49351" y="2132856"/>
            <a:ext cx="8280920" cy="792088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Globální oteplování je asi nejznámějším problémem životního prostředí.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6806" y="3068960"/>
            <a:ext cx="8280920" cy="79208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Abychom ochránili životní prostředí, můžeme používat alternativní zdroje energie.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62733" y="4077072"/>
            <a:ext cx="8280920" cy="79208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Snažím se myslet zeleně, sbírám odpadky a třídím odpad.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29375" y="5085184"/>
            <a:ext cx="8280920" cy="79208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Některé živočišné druhy jsou ohroženy vyhynutím.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3230" y="6058094"/>
            <a:ext cx="8280920" cy="792088"/>
          </a:xfrm>
          <a:prstGeom prst="roundRect">
            <a:avLst/>
          </a:prstGeom>
          <a:solidFill>
            <a:srgbClr val="FF00F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Recykluji papír, protože se kácí deštné pralesy.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55125" y="1124744"/>
            <a:ext cx="8280920" cy="792088"/>
          </a:xfrm>
          <a:prstGeom prst="roundRect">
            <a:avLst/>
          </a:prstGeom>
          <a:solidFill>
            <a:srgbClr val="FF7C8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Drought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floods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earthquakes</a:t>
            </a:r>
            <a:r>
              <a:rPr lang="cs-CZ" sz="2400" b="1" dirty="0" smtClean="0">
                <a:solidFill>
                  <a:schemeClr val="tx1"/>
                </a:solidFill>
              </a:rPr>
              <a:t>, </a:t>
            </a:r>
            <a:r>
              <a:rPr lang="cs-CZ" sz="2400" b="1" dirty="0" err="1" smtClean="0">
                <a:solidFill>
                  <a:schemeClr val="tx1"/>
                </a:solidFill>
              </a:rPr>
              <a:t>famine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hurricanes</a:t>
            </a:r>
            <a:r>
              <a:rPr lang="cs-CZ" sz="2400" b="1" dirty="0" smtClean="0">
                <a:solidFill>
                  <a:schemeClr val="tx1"/>
                </a:solidFill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</a:rPr>
              <a:t>one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smtClean="0">
                <a:solidFill>
                  <a:schemeClr val="tx1"/>
                </a:solidFill>
              </a:rPr>
              <a:t>most </a:t>
            </a:r>
            <a:r>
              <a:rPr lang="cs-CZ" sz="2400" b="1" dirty="0" err="1" smtClean="0">
                <a:solidFill>
                  <a:schemeClr val="tx1"/>
                </a:solidFill>
              </a:rPr>
              <a:t>significant</a:t>
            </a:r>
            <a:r>
              <a:rPr lang="cs-CZ" sz="2400" b="1" dirty="0" smtClean="0">
                <a:solidFill>
                  <a:schemeClr val="tx1"/>
                </a:solidFill>
              </a:rPr>
              <a:t> natural </a:t>
            </a:r>
            <a:r>
              <a:rPr lang="cs-CZ" sz="2400" b="1" dirty="0" err="1" smtClean="0">
                <a:solidFill>
                  <a:schemeClr val="tx1"/>
                </a:solidFill>
              </a:rPr>
              <a:t>disasters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56550" y="2129199"/>
            <a:ext cx="8280920" cy="792088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Global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warming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is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probably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most </a:t>
            </a:r>
            <a:r>
              <a:rPr lang="cs-CZ" sz="2400" b="1" dirty="0" err="1" smtClean="0">
                <a:solidFill>
                  <a:schemeClr val="tx1"/>
                </a:solidFill>
              </a:rPr>
              <a:t>well-known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environmental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problem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50126" y="3086650"/>
            <a:ext cx="8280920" cy="79208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To </a:t>
            </a:r>
            <a:r>
              <a:rPr lang="cs-CZ" sz="2400" b="1" dirty="0" err="1" smtClean="0">
                <a:solidFill>
                  <a:schemeClr val="tx1"/>
                </a:solidFill>
              </a:rPr>
              <a:t>protect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environment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we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can</a:t>
            </a:r>
            <a:r>
              <a:rPr lang="cs-CZ" sz="2400" b="1" dirty="0" smtClean="0">
                <a:solidFill>
                  <a:schemeClr val="tx1"/>
                </a:solidFill>
              </a:rPr>
              <a:t> use </a:t>
            </a:r>
            <a:r>
              <a:rPr lang="cs-CZ" sz="2400" b="1" dirty="0" err="1" smtClean="0">
                <a:solidFill>
                  <a:schemeClr val="tx1"/>
                </a:solidFill>
              </a:rPr>
              <a:t>alternative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energy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sources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49351" y="4077072"/>
            <a:ext cx="8280920" cy="792088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I‘m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trying</a:t>
            </a:r>
            <a:r>
              <a:rPr lang="cs-CZ" sz="2400" b="1" dirty="0" smtClean="0">
                <a:solidFill>
                  <a:schemeClr val="tx1"/>
                </a:solidFill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</a:rPr>
              <a:t>think</a:t>
            </a:r>
            <a:r>
              <a:rPr lang="cs-CZ" sz="2400" b="1" dirty="0" smtClean="0">
                <a:solidFill>
                  <a:schemeClr val="tx1"/>
                </a:solidFill>
              </a:rPr>
              <a:t> green, I </a:t>
            </a:r>
            <a:r>
              <a:rPr lang="cs-CZ" sz="2400" b="1" dirty="0" err="1" smtClean="0">
                <a:solidFill>
                  <a:schemeClr val="tx1"/>
                </a:solidFill>
              </a:rPr>
              <a:t>pick</a:t>
            </a:r>
            <a:r>
              <a:rPr lang="cs-CZ" sz="2400" b="1" dirty="0" smtClean="0">
                <a:solidFill>
                  <a:schemeClr val="tx1"/>
                </a:solidFill>
              </a:rPr>
              <a:t> up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litter</a:t>
            </a:r>
            <a:r>
              <a:rPr lang="cs-CZ" sz="2400" b="1" dirty="0" smtClean="0">
                <a:solidFill>
                  <a:schemeClr val="tx1"/>
                </a:solidFill>
              </a:rPr>
              <a:t> and sort </a:t>
            </a:r>
            <a:r>
              <a:rPr lang="cs-CZ" sz="2400" b="1" dirty="0" err="1" smtClean="0">
                <a:solidFill>
                  <a:schemeClr val="tx1"/>
                </a:solidFill>
              </a:rPr>
              <a:t>rubbish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15521" y="5085184"/>
            <a:ext cx="8280920" cy="792088"/>
          </a:xfrm>
          <a:prstGeom prst="roundRect">
            <a:avLst/>
          </a:prstGeom>
          <a:solidFill>
            <a:schemeClr val="accent2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Some</a:t>
            </a:r>
            <a:r>
              <a:rPr lang="cs-CZ" sz="2400" b="1" dirty="0" smtClean="0">
                <a:solidFill>
                  <a:schemeClr val="tx1"/>
                </a:solidFill>
              </a:rPr>
              <a:t> animal species are in </a:t>
            </a:r>
            <a:r>
              <a:rPr lang="cs-CZ" sz="2400" b="1" dirty="0" err="1" smtClean="0">
                <a:solidFill>
                  <a:schemeClr val="tx1"/>
                </a:solidFill>
              </a:rPr>
              <a:t>danger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of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extinction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67544" y="6058094"/>
            <a:ext cx="8280920" cy="792088"/>
          </a:xfrm>
          <a:prstGeom prst="roundRect">
            <a:avLst/>
          </a:prstGeom>
          <a:solidFill>
            <a:srgbClr val="FF00FF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recycle</a:t>
            </a:r>
            <a:r>
              <a:rPr lang="cs-CZ" sz="2400" b="1" dirty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paper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because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rainforests</a:t>
            </a:r>
            <a:r>
              <a:rPr lang="cs-CZ" sz="2400" b="1" dirty="0" smtClean="0">
                <a:solidFill>
                  <a:schemeClr val="tx1"/>
                </a:solidFill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</a:rPr>
              <a:t>being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cut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down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17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858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79679" y="16559"/>
            <a:ext cx="8208912" cy="7200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In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Czech Republic </a:t>
            </a:r>
            <a:r>
              <a:rPr lang="cs-CZ" sz="2400" b="1" dirty="0" err="1" smtClean="0">
                <a:solidFill>
                  <a:schemeClr val="tx1"/>
                </a:solidFill>
              </a:rPr>
              <a:t>there</a:t>
            </a:r>
            <a:r>
              <a:rPr lang="cs-CZ" sz="2400" b="1" dirty="0" smtClean="0">
                <a:solidFill>
                  <a:schemeClr val="tx1"/>
                </a:solidFill>
              </a:rPr>
              <a:t> are not many natural </a:t>
            </a:r>
            <a:r>
              <a:rPr lang="cs-CZ" sz="2400" b="1" dirty="0" err="1" smtClean="0">
                <a:solidFill>
                  <a:schemeClr val="tx1"/>
                </a:solidFill>
              </a:rPr>
              <a:t>disasters</a:t>
            </a:r>
            <a:r>
              <a:rPr lang="cs-CZ" sz="2400" b="1" dirty="0" smtClean="0">
                <a:solidFill>
                  <a:schemeClr val="tx1"/>
                </a:solidFill>
              </a:rPr>
              <a:t>, just </a:t>
            </a:r>
            <a:r>
              <a:rPr lang="cs-CZ" sz="2400" b="1" dirty="0" err="1" smtClean="0">
                <a:solidFill>
                  <a:schemeClr val="tx1"/>
                </a:solidFill>
              </a:rPr>
              <a:t>floods</a:t>
            </a:r>
            <a:r>
              <a:rPr lang="cs-CZ" sz="2400" b="1" dirty="0" smtClean="0">
                <a:solidFill>
                  <a:schemeClr val="tx1"/>
                </a:solidFill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</a:rPr>
              <a:t>droughts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from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time</a:t>
            </a:r>
            <a:r>
              <a:rPr lang="cs-CZ" sz="2400" b="1" dirty="0" smtClean="0">
                <a:solidFill>
                  <a:schemeClr val="tx1"/>
                </a:solidFill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</a:rPr>
              <a:t>time</a:t>
            </a:r>
            <a:r>
              <a:rPr lang="cs-CZ" sz="2400" b="1" dirty="0" smtClean="0">
                <a:solidFill>
                  <a:schemeClr val="tx1"/>
                </a:solidFill>
              </a:rPr>
              <a:t>.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39363" y="883537"/>
            <a:ext cx="8208912" cy="720080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buy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environmentally</a:t>
            </a:r>
            <a:r>
              <a:rPr lang="cs-CZ" sz="2400" b="1" dirty="0" smtClean="0">
                <a:solidFill>
                  <a:schemeClr val="tx1"/>
                </a:solidFill>
              </a:rPr>
              <a:t> – </a:t>
            </a:r>
            <a:r>
              <a:rPr lang="cs-CZ" sz="2400" b="1" dirty="0" err="1" smtClean="0">
                <a:solidFill>
                  <a:schemeClr val="tx1"/>
                </a:solidFill>
              </a:rPr>
              <a:t>friendly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products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37403" y="3429000"/>
            <a:ext cx="8208912" cy="720080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I‘m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trying</a:t>
            </a:r>
            <a:r>
              <a:rPr lang="cs-CZ" sz="2400" b="1" dirty="0" smtClean="0">
                <a:solidFill>
                  <a:schemeClr val="tx1"/>
                </a:solidFill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</a:rPr>
              <a:t>protect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environment</a:t>
            </a:r>
            <a:r>
              <a:rPr lang="cs-CZ" sz="2400" b="1" dirty="0" smtClean="0">
                <a:solidFill>
                  <a:schemeClr val="tx1"/>
                </a:solidFill>
              </a:rPr>
              <a:t> – I sort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rubbish</a:t>
            </a:r>
            <a:r>
              <a:rPr lang="cs-CZ" sz="2400" b="1" dirty="0" smtClean="0">
                <a:solidFill>
                  <a:schemeClr val="tx1"/>
                </a:solidFill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</a:rPr>
              <a:t>save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energy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7453" y="1728601"/>
            <a:ext cx="8208912" cy="720080"/>
          </a:xfrm>
          <a:prstGeom prst="roundRect">
            <a:avLst/>
          </a:prstGeom>
          <a:solidFill>
            <a:srgbClr val="7030A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Perfumes</a:t>
            </a:r>
            <a:r>
              <a:rPr lang="cs-CZ" sz="2400" b="1" dirty="0" smtClean="0">
                <a:solidFill>
                  <a:schemeClr val="tx1"/>
                </a:solidFill>
              </a:rPr>
              <a:t> and </a:t>
            </a:r>
            <a:r>
              <a:rPr lang="cs-CZ" sz="2400" b="1" dirty="0" err="1" smtClean="0">
                <a:solidFill>
                  <a:schemeClr val="tx1"/>
                </a:solidFill>
              </a:rPr>
              <a:t>sprays</a:t>
            </a:r>
            <a:r>
              <a:rPr lang="cs-CZ" sz="2400" b="1" dirty="0" smtClean="0">
                <a:solidFill>
                  <a:schemeClr val="tx1"/>
                </a:solidFill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</a:rPr>
              <a:t>harmful</a:t>
            </a:r>
            <a:r>
              <a:rPr lang="cs-CZ" sz="2400" b="1" dirty="0" smtClean="0">
                <a:solidFill>
                  <a:schemeClr val="tx1"/>
                </a:solidFill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environment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3027" y="2564904"/>
            <a:ext cx="8208912" cy="720080"/>
          </a:xfrm>
          <a:prstGeom prst="roundRect">
            <a:avLst/>
          </a:prstGeom>
          <a:solidFill>
            <a:srgbClr val="29E709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Koala </a:t>
            </a:r>
            <a:r>
              <a:rPr lang="cs-CZ" sz="2400" b="1" dirty="0" err="1" smtClean="0">
                <a:solidFill>
                  <a:schemeClr val="tx1"/>
                </a:solidFill>
              </a:rPr>
              <a:t>bears</a:t>
            </a:r>
            <a:r>
              <a:rPr lang="cs-CZ" sz="2400" b="1" dirty="0" smtClean="0">
                <a:solidFill>
                  <a:schemeClr val="tx1"/>
                </a:solidFill>
              </a:rPr>
              <a:t> are </a:t>
            </a:r>
            <a:r>
              <a:rPr lang="cs-CZ" sz="2400" b="1" dirty="0" err="1" smtClean="0">
                <a:solidFill>
                  <a:schemeClr val="tx1"/>
                </a:solidFill>
              </a:rPr>
              <a:t>going</a:t>
            </a:r>
            <a:r>
              <a:rPr lang="cs-CZ" sz="2400" b="1" dirty="0" smtClean="0">
                <a:solidFill>
                  <a:schemeClr val="tx1"/>
                </a:solidFill>
              </a:rPr>
              <a:t> to </a:t>
            </a:r>
            <a:r>
              <a:rPr lang="cs-CZ" sz="2400" b="1" dirty="0" err="1" smtClean="0">
                <a:solidFill>
                  <a:schemeClr val="tx1"/>
                </a:solidFill>
              </a:rPr>
              <a:t>become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extinct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21609" y="4293096"/>
            <a:ext cx="8208912" cy="720080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I </a:t>
            </a:r>
            <a:r>
              <a:rPr lang="cs-CZ" sz="2400" b="1" dirty="0" err="1" smtClean="0">
                <a:solidFill>
                  <a:schemeClr val="tx1"/>
                </a:solidFill>
              </a:rPr>
              <a:t>don‘t</a:t>
            </a:r>
            <a:r>
              <a:rPr lang="cs-CZ" sz="2400" b="1" dirty="0" smtClean="0">
                <a:solidFill>
                  <a:schemeClr val="tx1"/>
                </a:solidFill>
              </a:rPr>
              <a:t> use car, I </a:t>
            </a:r>
            <a:r>
              <a:rPr lang="cs-CZ" sz="2400" b="1" dirty="0" err="1" smtClean="0">
                <a:solidFill>
                  <a:schemeClr val="tx1"/>
                </a:solidFill>
              </a:rPr>
              <a:t>prefer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cycling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or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going</a:t>
            </a:r>
            <a:r>
              <a:rPr lang="cs-CZ" sz="2400" b="1" dirty="0" smtClean="0">
                <a:solidFill>
                  <a:schemeClr val="tx1"/>
                </a:solidFill>
              </a:rPr>
              <a:t> on </a:t>
            </a:r>
            <a:r>
              <a:rPr lang="cs-CZ" sz="2400" b="1" dirty="0" err="1" smtClean="0">
                <a:solidFill>
                  <a:schemeClr val="tx1"/>
                </a:solidFill>
              </a:rPr>
              <a:t>foot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21609" y="5157192"/>
            <a:ext cx="8208912" cy="720080"/>
          </a:xfrm>
          <a:prstGeom prst="roundRect">
            <a:avLst/>
          </a:prstGeom>
          <a:solidFill>
            <a:srgbClr val="3333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Our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school</a:t>
            </a:r>
            <a:r>
              <a:rPr lang="cs-CZ" sz="2400" b="1" dirty="0" smtClean="0">
                <a:solidFill>
                  <a:schemeClr val="tx1"/>
                </a:solidFill>
              </a:rPr>
              <a:t> had to </a:t>
            </a:r>
            <a:r>
              <a:rPr lang="cs-CZ" sz="2400" b="1" dirty="0" err="1" smtClean="0">
                <a:solidFill>
                  <a:schemeClr val="tx1"/>
                </a:solidFill>
              </a:rPr>
              <a:t>pick</a:t>
            </a:r>
            <a:r>
              <a:rPr lang="cs-CZ" sz="2400" b="1" dirty="0" smtClean="0">
                <a:solidFill>
                  <a:schemeClr val="tx1"/>
                </a:solidFill>
              </a:rPr>
              <a:t> up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litter</a:t>
            </a:r>
            <a:r>
              <a:rPr lang="cs-CZ" sz="2400" b="1" dirty="0" smtClean="0">
                <a:solidFill>
                  <a:schemeClr val="tx1"/>
                </a:solidFill>
              </a:rPr>
              <a:t> last </a:t>
            </a:r>
            <a:r>
              <a:rPr lang="cs-CZ" sz="2400" b="1" dirty="0" err="1" smtClean="0">
                <a:solidFill>
                  <a:schemeClr val="tx1"/>
                </a:solidFill>
              </a:rPr>
              <a:t>week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6417" y="6102215"/>
            <a:ext cx="8208912" cy="72008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Some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people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damage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</a:rPr>
              <a:t>environment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98354" y="19085"/>
            <a:ext cx="8208912" cy="720080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 České republice není moc přírodních katastrof, pouze záplavy a sucha čas od času.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27887" y="916151"/>
            <a:ext cx="8208912" cy="720080"/>
          </a:xfrm>
          <a:prstGeom prst="roundRect">
            <a:avLst/>
          </a:prstGeom>
          <a:solidFill>
            <a:srgbClr val="00B05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Kupuji výrobky šetrné k životnímu prostředí.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47453" y="1728601"/>
            <a:ext cx="8208912" cy="720080"/>
          </a:xfrm>
          <a:prstGeom prst="roundRect">
            <a:avLst/>
          </a:prstGeom>
          <a:solidFill>
            <a:srgbClr val="7030A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Parfémy a spreje jsou škodlivé k životnímu prostředí.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91458" y="2564904"/>
            <a:ext cx="8208912" cy="720080"/>
          </a:xfrm>
          <a:prstGeom prst="roundRect">
            <a:avLst/>
          </a:prstGeom>
          <a:solidFill>
            <a:srgbClr val="29E709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Koaly vyhynou.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42455" y="3429000"/>
            <a:ext cx="8208912" cy="720080"/>
          </a:xfrm>
          <a:prstGeom prst="roundRect">
            <a:avLst/>
          </a:prstGeom>
          <a:solidFill>
            <a:schemeClr val="accent3">
              <a:lumMod val="75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Snažím se chránit životní prostředí – třídím odpad a šetřím energii.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36417" y="4293096"/>
            <a:ext cx="8208912" cy="720080"/>
          </a:xfrm>
          <a:prstGeom prst="roundRect">
            <a:avLst/>
          </a:prstGeom>
          <a:solidFill>
            <a:srgbClr val="FFFF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Nepoužívám auto, preferuji jízdu na kole nebo pěšky.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42841" y="5152109"/>
            <a:ext cx="8208912" cy="720080"/>
          </a:xfrm>
          <a:prstGeom prst="roundRect">
            <a:avLst/>
          </a:prstGeom>
          <a:solidFill>
            <a:srgbClr val="3333CC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Naše škola musela minulý týden sbírat odpadky.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21609" y="6086758"/>
            <a:ext cx="8208912" cy="720080"/>
          </a:xfrm>
          <a:prstGeom prst="roundRect">
            <a:avLst/>
          </a:prstGeom>
          <a:solidFill>
            <a:schemeClr val="bg1">
              <a:lumMod val="65000"/>
            </a:schemeClr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Někteří lidé poškozují životní prostředí.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66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err="1" smtClean="0"/>
              <a:t>Sources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/>
              <a:t>Klipart Microsoft </a:t>
            </a:r>
            <a:r>
              <a:rPr lang="cs-CZ" dirty="0" smtClean="0"/>
              <a:t>PowerPoint </a:t>
            </a:r>
            <a:r>
              <a:rPr lang="cs-CZ" dirty="0" err="1"/>
              <a:t>Presentation</a:t>
            </a:r>
            <a:r>
              <a:rPr lang="cs-CZ" dirty="0"/>
              <a:t> 2007, 2010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HASTINGS, Bob. </a:t>
            </a:r>
            <a:r>
              <a:rPr lang="cs-CZ" i="1" dirty="0"/>
              <a:t>Maturita </a:t>
            </a:r>
            <a:r>
              <a:rPr lang="cs-CZ" i="1" dirty="0" err="1"/>
              <a:t>activator</a:t>
            </a:r>
            <a:r>
              <a:rPr lang="cs-CZ" i="1" dirty="0"/>
              <a:t>: intenzivní příprava k maturitě : anglický jazyk - základní úroveň obtížnosti</a:t>
            </a:r>
            <a:r>
              <a:rPr lang="cs-CZ" dirty="0"/>
              <a:t>. </a:t>
            </a:r>
            <a:r>
              <a:rPr lang="cs-CZ" dirty="0" err="1"/>
              <a:t>Warszawa</a:t>
            </a:r>
            <a:r>
              <a:rPr lang="cs-CZ" dirty="0"/>
              <a:t>: </a:t>
            </a:r>
            <a:r>
              <a:rPr lang="cs-CZ" dirty="0" err="1"/>
              <a:t>Pearson</a:t>
            </a:r>
            <a:r>
              <a:rPr lang="cs-CZ" dirty="0"/>
              <a:t> </a:t>
            </a:r>
            <a:r>
              <a:rPr lang="cs-CZ" dirty="0" err="1"/>
              <a:t>Education</a:t>
            </a:r>
            <a:r>
              <a:rPr lang="cs-CZ" dirty="0"/>
              <a:t> Polska, 2009, 215 s. ISBN 978-83-7600-055-8</a:t>
            </a:r>
            <a:r>
              <a:rPr lang="cs-CZ" dirty="0" smtClean="0"/>
              <a:t>.</a:t>
            </a:r>
          </a:p>
          <a:p>
            <a:pPr marL="0" lvl="0" indent="0">
              <a:buNone/>
            </a:pPr>
            <a:endParaRPr lang="cs-CZ" dirty="0"/>
          </a:p>
          <a:p>
            <a:pPr lvl="0"/>
            <a:r>
              <a:rPr lang="cs-CZ" u="sng" dirty="0">
                <a:hlinkClick r:id="rId2"/>
              </a:rPr>
              <a:t>http://www.bridge-online.cz/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8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651</TotalTime>
  <Words>968</Words>
  <Application>Microsoft Office PowerPoint</Application>
  <PresentationFormat>Předvádění na obrazovce (4:3)</PresentationFormat>
  <Paragraphs>296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Geography and Nature</vt:lpstr>
      <vt:lpstr>Match the vocabulary with the pictures</vt:lpstr>
      <vt:lpstr>Prezentace aplikace PowerPoint</vt:lpstr>
      <vt:lpstr>Weather</vt:lpstr>
      <vt:lpstr>Complete the Sentences</vt:lpstr>
      <vt:lpstr>Describe the Parts of the Tree</vt:lpstr>
      <vt:lpstr>Animals</vt:lpstr>
      <vt:lpstr>Prezentace aplikace PowerPoint</vt:lpstr>
      <vt:lpstr>Natural Disasters</vt:lpstr>
      <vt:lpstr>Environment </vt:lpstr>
      <vt:lpstr>Solutions </vt:lpstr>
      <vt:lpstr>Complete the Phrase</vt:lpstr>
      <vt:lpstr>Are These Sentences TRUE or FALSE?</vt:lpstr>
      <vt:lpstr>Correct the Sentences</vt:lpstr>
      <vt:lpstr>How Can You Protect the Environment? </vt:lpstr>
      <vt:lpstr>Translate the Sentences</vt:lpstr>
      <vt:lpstr>Prezentace aplikace PowerPoint</vt:lpstr>
      <vt:lpstr>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and Science</dc:title>
  <dc:creator>Richterová Veronika</dc:creator>
  <cp:lastModifiedBy>Richterová Veronika</cp:lastModifiedBy>
  <cp:revision>155</cp:revision>
  <dcterms:created xsi:type="dcterms:W3CDTF">2013-02-05T19:44:23Z</dcterms:created>
  <dcterms:modified xsi:type="dcterms:W3CDTF">2013-04-18T19:13:44Z</dcterms:modified>
</cp:coreProperties>
</file>