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notesSlides/notesSlide1.xml" ContentType="application/vnd.openxmlformats-officedocument.presentationml.notesSlide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1" r:id="rId3"/>
    <p:sldId id="263" r:id="rId4"/>
    <p:sldId id="262" r:id="rId5"/>
    <p:sldId id="268" r:id="rId6"/>
    <p:sldId id="269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213" autoAdjust="0"/>
  </p:normalViewPr>
  <p:slideViewPr>
    <p:cSldViewPr>
      <p:cViewPr varScale="1">
        <p:scale>
          <a:sx n="68" d="100"/>
          <a:sy n="68" d="100"/>
        </p:scale>
        <p:origin x="-5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AB44C0-CC6F-432C-A3A4-93906D4D5B66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5AA9A5-FDDE-425F-8B81-827C04E46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593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5AA9A5-FDDE-425F-8B81-827C04E4621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72818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619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95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62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00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52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750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90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311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404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973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519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hyperlink" Target="http://www.youtube.com/watch?v=3F3t5Fr-DKc" TargetMode="Externa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5" Type="http://schemas.openxmlformats.org/officeDocument/2006/relationships/image" Target="../media/image10.JP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5" Type="http://schemas.openxmlformats.org/officeDocument/2006/relationships/image" Target="../media/image11.JP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5" Type="http://schemas.openxmlformats.org/officeDocument/2006/relationships/image" Target="../media/image12.JP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5" Type="http://schemas.openxmlformats.org/officeDocument/2006/relationships/image" Target="../media/image13.JPG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5.JPG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image" Target="../media/image14.JP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5" Type="http://schemas.openxmlformats.org/officeDocument/2006/relationships/hyperlink" Target="http://21stoleti.cz/blog/2006/05/19/spatrime-trirozmerny-obraz-slunce/" TargetMode="Externa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2891066660"/>
              </p:ext>
            </p:extLst>
          </p:nvPr>
        </p:nvGraphicFramePr>
        <p:xfrm>
          <a:off x="457200" y="1526706"/>
          <a:ext cx="8229600" cy="499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10.1.2013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V/5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VY_52_INOVACE_55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Člověk a jeho svět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Přírodověda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HVĚZDY, SOUHVĚZDÍ, GALAXIE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Prezentace definuje základními pojmy:</a:t>
                      </a:r>
                      <a:r>
                        <a:rPr lang="cs-CZ" sz="1600" baseline="0" dirty="0" smtClean="0"/>
                        <a:t> hvězda, souhvězdí, galaxie. Uvádí základní informace o nich ve vztahu k naší planetě a Slunci i několik zajímavostí pro zpestření výuky. </a:t>
                      </a:r>
                      <a:r>
                        <a:rPr lang="cs-CZ" sz="1600" dirty="0" smtClean="0"/>
                        <a:t>Může sloužit i k samostatnému zápisu učiva.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Prezentace – výklad učiva.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25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SOUHVĚZDÍ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4038600" cy="488173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300" dirty="0" smtClean="0"/>
              <a:t>LIDÉ ODEDÁVNA POZOROVALI </a:t>
            </a:r>
            <a:r>
              <a:rPr lang="cs-CZ" sz="3300" b="1" dirty="0" smtClean="0"/>
              <a:t>HVĚZDY NA OBLOZE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i="1" dirty="0" smtClean="0"/>
              <a:t>např. souhvězdí</a:t>
            </a:r>
          </a:p>
          <a:p>
            <a:r>
              <a:rPr lang="cs-CZ" dirty="0" smtClean="0"/>
              <a:t>ŠTÍRA</a:t>
            </a:r>
          </a:p>
          <a:p>
            <a:r>
              <a:rPr lang="cs-CZ" dirty="0" smtClean="0"/>
              <a:t>RAKA</a:t>
            </a:r>
          </a:p>
          <a:p>
            <a:r>
              <a:rPr lang="cs-CZ" dirty="0" smtClean="0"/>
              <a:t>BÝKA</a:t>
            </a:r>
          </a:p>
          <a:p>
            <a:r>
              <a:rPr lang="cs-CZ" dirty="0" smtClean="0"/>
              <a:t>STŘELCE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2060848"/>
            <a:ext cx="4038600" cy="4065315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3300" dirty="0" smtClean="0"/>
              <a:t>typická </a:t>
            </a:r>
            <a:r>
              <a:rPr lang="cs-CZ" sz="3300" b="1" dirty="0" smtClean="0"/>
              <a:t>seskupení hvězd </a:t>
            </a:r>
            <a:r>
              <a:rPr lang="cs-CZ" sz="3300" dirty="0" smtClean="0"/>
              <a:t>nazvali </a:t>
            </a:r>
            <a:r>
              <a:rPr lang="cs-CZ" sz="3300" b="1" dirty="0" smtClean="0"/>
              <a:t>SOUHVĚZDÍMI</a:t>
            </a:r>
            <a:r>
              <a:rPr lang="cs-CZ" sz="3300" dirty="0" smtClean="0"/>
              <a:t> a přidělily jim </a:t>
            </a:r>
            <a:r>
              <a:rPr lang="cs-CZ" sz="3300" i="1" dirty="0" smtClean="0"/>
              <a:t>jména podle obrázků, jež jim připomínaly</a:t>
            </a:r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3941014"/>
            <a:ext cx="2692896" cy="269289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7" t="18106" r="5224" b="19208"/>
          <a:stretch/>
        </p:blipFill>
        <p:spPr>
          <a:xfrm>
            <a:off x="2987824" y="2420888"/>
            <a:ext cx="1848683" cy="1374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599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5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000"/>
                            </p:stCondLst>
                            <p:childTnLst>
                              <p:par>
                                <p:cTn id="5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4000"/>
                            </p:stCondLst>
                            <p:childTnLst>
                              <p:par>
                                <p:cTn id="6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SOUHVĚZDÍ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-10521" y="1841705"/>
            <a:ext cx="4038600" cy="4525963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i="1" dirty="0" smtClean="0"/>
              <a:t>nejznámější souhvězdí </a:t>
            </a:r>
            <a:r>
              <a:rPr lang="cs-CZ" dirty="0" smtClean="0"/>
              <a:t>naší oblohy je </a:t>
            </a:r>
            <a:r>
              <a:rPr lang="cs-CZ" b="1" dirty="0" smtClean="0"/>
              <a:t>VELKÝ VŮZ </a:t>
            </a:r>
            <a:r>
              <a:rPr lang="cs-CZ" dirty="0" smtClean="0"/>
              <a:t>a</a:t>
            </a:r>
            <a:r>
              <a:rPr lang="cs-CZ" b="1" dirty="0" smtClean="0"/>
              <a:t> MALÝ VŮZ</a:t>
            </a:r>
            <a:r>
              <a:rPr lang="cs-CZ" dirty="0" smtClean="0"/>
              <a:t> </a:t>
            </a:r>
            <a:r>
              <a:rPr lang="cs-CZ" sz="2400" dirty="0" smtClean="0"/>
              <a:t>(VELKÁ A MALÁ MEDVĚDICE)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211960" y="5060887"/>
            <a:ext cx="4834880" cy="1656184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součástí </a:t>
            </a:r>
            <a:r>
              <a:rPr lang="cs-CZ" i="1" dirty="0" smtClean="0"/>
              <a:t>Malého vozu </a:t>
            </a:r>
            <a:r>
              <a:rPr lang="cs-CZ" dirty="0" smtClean="0"/>
              <a:t>je hvězda </a:t>
            </a:r>
            <a:r>
              <a:rPr lang="cs-CZ" b="1" dirty="0" smtClean="0"/>
              <a:t>POLÁRKA </a:t>
            </a:r>
            <a:r>
              <a:rPr lang="cs-CZ" b="1" dirty="0"/>
              <a:t>= </a:t>
            </a:r>
            <a:r>
              <a:rPr lang="cs-CZ" b="1" dirty="0">
                <a:solidFill>
                  <a:srgbClr val="C00000"/>
                </a:solidFill>
              </a:rPr>
              <a:t>SEVERKA</a:t>
            </a:r>
            <a:r>
              <a:rPr lang="cs-CZ" dirty="0"/>
              <a:t>, </a:t>
            </a:r>
            <a:r>
              <a:rPr lang="cs-CZ" dirty="0" smtClean="0"/>
              <a:t>podle ní určujeme </a:t>
            </a:r>
            <a:r>
              <a:rPr lang="cs-CZ" b="1" dirty="0" smtClean="0">
                <a:solidFill>
                  <a:srgbClr val="C00000"/>
                </a:solidFill>
              </a:rPr>
              <a:t>sever</a:t>
            </a:r>
          </a:p>
          <a:p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6" t="15590" r="21869" b="27179"/>
          <a:stretch/>
        </p:blipFill>
        <p:spPr>
          <a:xfrm>
            <a:off x="4139952" y="1844824"/>
            <a:ext cx="4392488" cy="2989035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419872" y="453122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4900556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4991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260648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GALAXIE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2094" y="1457892"/>
            <a:ext cx="4559906" cy="3267251"/>
          </a:xfrm>
        </p:spPr>
        <p:txBody>
          <a:bodyPr>
            <a:noAutofit/>
          </a:bodyPr>
          <a:lstStyle/>
          <a:p>
            <a:r>
              <a:rPr lang="cs-CZ" b="1" i="1" dirty="0" smtClean="0"/>
              <a:t>skupiny hvězd ve vesmíru </a:t>
            </a:r>
            <a:r>
              <a:rPr lang="cs-CZ" dirty="0" smtClean="0"/>
              <a:t>se nazývají </a:t>
            </a:r>
            <a:r>
              <a:rPr lang="cs-CZ" b="1" dirty="0" smtClean="0"/>
              <a:t>GALAXIE</a:t>
            </a:r>
          </a:p>
          <a:p>
            <a:r>
              <a:rPr lang="cs-CZ" dirty="0" smtClean="0"/>
              <a:t>vesmírná tělesa v galaxiích </a:t>
            </a:r>
            <a:r>
              <a:rPr lang="cs-CZ" b="1" i="1" dirty="0" smtClean="0"/>
              <a:t>na sebe působí </a:t>
            </a:r>
            <a:r>
              <a:rPr lang="cs-CZ" b="1" dirty="0" smtClean="0"/>
              <a:t>GRAVITAČNÍMI SILAMI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555776" y="4869160"/>
            <a:ext cx="6340574" cy="1594389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/>
              <a:t>v</a:t>
            </a:r>
            <a:r>
              <a:rPr lang="cs-CZ" b="1" dirty="0" smtClean="0"/>
              <a:t>zdálenosti ve vesmíru </a:t>
            </a:r>
            <a:r>
              <a:rPr lang="cs-CZ" dirty="0" smtClean="0"/>
              <a:t>se měří na </a:t>
            </a:r>
            <a:r>
              <a:rPr lang="cs-CZ" b="1" dirty="0" smtClean="0"/>
              <a:t>SVĚTELNÉ ROKY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 smtClean="0"/>
              <a:t>1</a:t>
            </a:r>
            <a:r>
              <a:rPr lang="cs-CZ" b="1" dirty="0" smtClean="0"/>
              <a:t> </a:t>
            </a:r>
            <a:r>
              <a:rPr lang="cs-CZ" b="1" i="1" dirty="0" smtClean="0"/>
              <a:t>světelný rok </a:t>
            </a:r>
            <a:r>
              <a:rPr lang="cs-CZ" dirty="0" smtClean="0"/>
              <a:t>je </a:t>
            </a:r>
            <a:r>
              <a:rPr lang="cs-CZ" i="1" dirty="0" smtClean="0"/>
              <a:t>vzdálenost</a:t>
            </a:r>
            <a:r>
              <a:rPr lang="cs-CZ" dirty="0" smtClean="0"/>
              <a:t>, </a:t>
            </a:r>
            <a:r>
              <a:rPr lang="cs-CZ" i="1" dirty="0" smtClean="0"/>
              <a:t>kterou světlo urazí za 1 rok</a:t>
            </a: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513384"/>
            <a:ext cx="3168352" cy="316835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715906"/>
            <a:ext cx="2138507" cy="2138507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0" y="406957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u="sng" dirty="0">
                <a:hlinkClick r:id="rId7"/>
              </a:rPr>
              <a:t>http://www.youtube.com/watch?v=3F3t5Fr-DKc</a:t>
            </a: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35686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GALAXIE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2094" y="1457892"/>
            <a:ext cx="4038600" cy="5211468"/>
          </a:xfrm>
        </p:spPr>
        <p:txBody>
          <a:bodyPr>
            <a:normAutofit/>
          </a:bodyPr>
          <a:lstStyle/>
          <a:p>
            <a:r>
              <a:rPr lang="cs-CZ" dirty="0"/>
              <a:t>naše </a:t>
            </a:r>
            <a:r>
              <a:rPr lang="cs-CZ" i="1" dirty="0"/>
              <a:t>Slunce</a:t>
            </a:r>
            <a:r>
              <a:rPr lang="cs-CZ" dirty="0"/>
              <a:t> je součástí galaxie zvané </a:t>
            </a:r>
            <a:r>
              <a:rPr lang="cs-CZ" sz="3200" b="1" dirty="0" smtClean="0"/>
              <a:t>Galaxie</a:t>
            </a:r>
          </a:p>
          <a:p>
            <a:r>
              <a:rPr lang="cs-CZ" sz="2400" i="1" dirty="0"/>
              <a:t>n</a:t>
            </a:r>
            <a:r>
              <a:rPr lang="cs-CZ" sz="2400" i="1" dirty="0" smtClean="0"/>
              <a:t>ěkdy se setkáváme též s názvem Mléčná dráha  </a:t>
            </a:r>
          </a:p>
          <a:p>
            <a:endParaRPr lang="cs-CZ" sz="2400" i="1" dirty="0"/>
          </a:p>
          <a:p>
            <a:endParaRPr lang="cs-CZ" sz="2400" i="1" dirty="0" smtClean="0"/>
          </a:p>
          <a:p>
            <a:endParaRPr lang="cs-CZ" sz="2400" i="1" dirty="0"/>
          </a:p>
          <a:p>
            <a:endParaRPr lang="cs-CZ" sz="2400" i="1" dirty="0" smtClean="0"/>
          </a:p>
          <a:p>
            <a:endParaRPr lang="cs-CZ" sz="2400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932040" y="2420888"/>
            <a:ext cx="4104456" cy="3168351"/>
          </a:xfrm>
        </p:spPr>
        <p:txBody>
          <a:bodyPr>
            <a:normAutofit/>
          </a:bodyPr>
          <a:lstStyle/>
          <a:p>
            <a:r>
              <a:rPr lang="cs-CZ" dirty="0"/>
              <a:t>n</a:t>
            </a:r>
            <a:r>
              <a:rPr lang="cs-CZ" dirty="0" smtClean="0"/>
              <a:t>aše </a:t>
            </a:r>
            <a:r>
              <a:rPr lang="cs-CZ" dirty="0"/>
              <a:t>Galaxie má tvar </a:t>
            </a:r>
            <a:r>
              <a:rPr lang="cs-CZ" b="1" dirty="0"/>
              <a:t>obrovského spirálového disku</a:t>
            </a:r>
            <a:r>
              <a:rPr lang="cs-CZ" dirty="0"/>
              <a:t>, který </a:t>
            </a:r>
            <a:r>
              <a:rPr lang="cs-CZ" b="1" dirty="0"/>
              <a:t>rotuje </a:t>
            </a:r>
            <a:r>
              <a:rPr lang="cs-CZ" dirty="0"/>
              <a:t>kolem </a:t>
            </a:r>
            <a:r>
              <a:rPr lang="cs-CZ" b="1" dirty="0"/>
              <a:t>svého středu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6275849"/>
            <a:ext cx="684076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dirty="0"/>
              <a:t>j</a:t>
            </a:r>
            <a:r>
              <a:rPr lang="cs-CZ" sz="2800" dirty="0" smtClean="0"/>
              <a:t>e </a:t>
            </a:r>
            <a:r>
              <a:rPr lang="cs-CZ" sz="2800" dirty="0"/>
              <a:t>tvořena </a:t>
            </a:r>
            <a:r>
              <a:rPr lang="cs-CZ" sz="2800" b="1" dirty="0"/>
              <a:t>hvězdami, plynem a prachem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3501008"/>
            <a:ext cx="2592288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8116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75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GALAXIE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827584" y="2204864"/>
            <a:ext cx="7161430" cy="1111728"/>
          </a:xfrm>
        </p:spPr>
        <p:txBody>
          <a:bodyPr>
            <a:normAutofit/>
          </a:bodyPr>
          <a:lstStyle/>
          <a:p>
            <a:r>
              <a:rPr lang="cs-CZ" dirty="0"/>
              <a:t>n</a:t>
            </a:r>
            <a:r>
              <a:rPr lang="cs-CZ" dirty="0" smtClean="0"/>
              <a:t>aše </a:t>
            </a:r>
            <a:r>
              <a:rPr lang="cs-CZ" b="1" i="1" dirty="0"/>
              <a:t>Slunce</a:t>
            </a:r>
            <a:r>
              <a:rPr lang="cs-CZ" dirty="0"/>
              <a:t> obíhá v asi  </a:t>
            </a:r>
            <a:r>
              <a:rPr lang="cs-CZ" b="1" dirty="0"/>
              <a:t>2/3 vzdálenosti od středu </a:t>
            </a:r>
            <a:r>
              <a:rPr lang="cs-CZ" b="1" dirty="0" smtClean="0"/>
              <a:t>Galaxie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1038515" y="5656308"/>
            <a:ext cx="7205893" cy="1080121"/>
          </a:xfrm>
        </p:spPr>
        <p:txBody>
          <a:bodyPr>
            <a:noAutofit/>
          </a:bodyPr>
          <a:lstStyle/>
          <a:p>
            <a:r>
              <a:rPr lang="cs-CZ" i="1" dirty="0"/>
              <a:t>n</a:t>
            </a:r>
            <a:r>
              <a:rPr lang="cs-CZ" i="1" dirty="0" smtClean="0"/>
              <a:t>ejbližší hvězda </a:t>
            </a:r>
            <a:r>
              <a:rPr lang="cs-CZ" dirty="0" smtClean="0"/>
              <a:t>ke Slunci je </a:t>
            </a:r>
            <a:r>
              <a:rPr lang="cs-CZ" b="1" dirty="0" smtClean="0"/>
              <a:t>Proxima </a:t>
            </a:r>
            <a:r>
              <a:rPr lang="cs-CZ" b="1" dirty="0" err="1" smtClean="0"/>
              <a:t>Centaura</a:t>
            </a:r>
            <a:r>
              <a:rPr lang="cs-CZ" dirty="0" smtClean="0"/>
              <a:t>, vzdálená </a:t>
            </a:r>
            <a:r>
              <a:rPr lang="cs-CZ" b="1" dirty="0" smtClean="0"/>
              <a:t>4,3 světelného roku </a:t>
            </a:r>
            <a:endParaRPr lang="cs-CZ" b="1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847996"/>
            <a:ext cx="2808312" cy="280831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79512" y="1556792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u="sng" dirty="0" smtClean="0"/>
              <a:t>Zajímavost:</a:t>
            </a:r>
            <a:endParaRPr lang="cs-CZ" sz="3200" i="1" u="sng" dirty="0"/>
          </a:p>
        </p:txBody>
      </p:sp>
    </p:spTree>
    <p:extLst>
      <p:ext uri="{BB962C8B-B14F-4D97-AF65-F5344CB8AC3E}">
        <p14:creationId xmlns:p14="http://schemas.microsoft.com/office/powerpoint/2010/main" val="335793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27574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HVĚZDY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484784"/>
            <a:ext cx="5410944" cy="2044823"/>
          </a:xfrm>
        </p:spPr>
        <p:txBody>
          <a:bodyPr/>
          <a:lstStyle/>
          <a:p>
            <a:r>
              <a:rPr lang="cs-CZ" dirty="0" smtClean="0"/>
              <a:t>každá hvězda je koule </a:t>
            </a:r>
            <a:r>
              <a:rPr lang="cs-CZ" b="1" dirty="0" smtClean="0"/>
              <a:t>žhavých plynů</a:t>
            </a:r>
          </a:p>
          <a:p>
            <a:r>
              <a:rPr lang="cs-CZ" dirty="0" smtClean="0"/>
              <a:t>je složena hlavně z </a:t>
            </a:r>
            <a:r>
              <a:rPr lang="cs-CZ" b="1" dirty="0" smtClean="0"/>
              <a:t>vodíku</a:t>
            </a:r>
            <a:r>
              <a:rPr lang="cs-CZ" dirty="0" smtClean="0"/>
              <a:t>(90%) a </a:t>
            </a:r>
            <a:r>
              <a:rPr lang="cs-CZ" b="1" dirty="0" smtClean="0"/>
              <a:t>helia</a:t>
            </a:r>
            <a:r>
              <a:rPr lang="cs-CZ" dirty="0" smtClean="0"/>
              <a:t>(10%)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 rot="863024">
            <a:off x="1509981" y="4983558"/>
            <a:ext cx="6505607" cy="1810841"/>
          </a:xfrm>
        </p:spPr>
        <p:txBody>
          <a:bodyPr/>
          <a:lstStyle/>
          <a:p>
            <a:r>
              <a:rPr lang="cs-CZ" dirty="0" smtClean="0"/>
              <a:t>v </a:t>
            </a:r>
            <a:r>
              <a:rPr lang="cs-CZ" i="1" dirty="0" smtClean="0"/>
              <a:t>jádře hvězdy </a:t>
            </a:r>
            <a:r>
              <a:rPr lang="cs-CZ" dirty="0" smtClean="0"/>
              <a:t>probíhají </a:t>
            </a:r>
            <a:r>
              <a:rPr lang="cs-CZ" b="1" dirty="0" smtClean="0"/>
              <a:t>termonukleární reakce</a:t>
            </a:r>
            <a:r>
              <a:rPr lang="cs-CZ" dirty="0" smtClean="0"/>
              <a:t>, při kterých se </a:t>
            </a:r>
            <a:r>
              <a:rPr lang="cs-CZ" dirty="0" smtClean="0">
                <a:solidFill>
                  <a:srgbClr val="C00000"/>
                </a:solidFill>
              </a:rPr>
              <a:t>uvolňuje</a:t>
            </a:r>
            <a:r>
              <a:rPr lang="cs-CZ" dirty="0" smtClean="0"/>
              <a:t> velké </a:t>
            </a:r>
            <a:r>
              <a:rPr lang="cs-CZ" dirty="0" smtClean="0">
                <a:solidFill>
                  <a:srgbClr val="C00000"/>
                </a:solidFill>
              </a:rPr>
              <a:t>množství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>energie</a:t>
            </a:r>
          </a:p>
          <a:p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440559"/>
            <a:ext cx="3150096" cy="3150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23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7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75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HVĚZDY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95536" y="1628799"/>
            <a:ext cx="4248472" cy="367240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200" b="1" dirty="0" smtClean="0"/>
              <a:t>Hvězdy</a:t>
            </a:r>
            <a:r>
              <a:rPr lang="cs-CZ" sz="3200" dirty="0" smtClean="0"/>
              <a:t> jsou různě </a:t>
            </a:r>
            <a:r>
              <a:rPr lang="cs-CZ" sz="3200" b="1" dirty="0" smtClean="0"/>
              <a:t>velké</a:t>
            </a:r>
            <a:r>
              <a:rPr lang="cs-CZ" sz="3200" dirty="0" smtClean="0"/>
              <a:t> </a:t>
            </a:r>
          </a:p>
          <a:p>
            <a:pPr marL="0" indent="0">
              <a:buNone/>
            </a:pPr>
            <a:r>
              <a:rPr lang="cs-CZ" sz="3200" dirty="0" smtClean="0"/>
              <a:t>i různě </a:t>
            </a:r>
            <a:r>
              <a:rPr lang="cs-CZ" sz="3200" b="1" dirty="0" smtClean="0"/>
              <a:t>horké.</a:t>
            </a:r>
          </a:p>
          <a:p>
            <a:endParaRPr lang="cs-CZ" sz="3200" dirty="0"/>
          </a:p>
          <a:p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i="1" dirty="0"/>
              <a:t>n</a:t>
            </a:r>
            <a:r>
              <a:rPr lang="cs-CZ" i="1" dirty="0" smtClean="0"/>
              <a:t>ejchladnější</a:t>
            </a:r>
            <a:r>
              <a:rPr lang="cs-CZ" dirty="0" smtClean="0"/>
              <a:t> září </a:t>
            </a:r>
            <a:r>
              <a:rPr lang="cs-CZ" b="1" dirty="0" smtClean="0"/>
              <a:t>červeně</a:t>
            </a:r>
            <a:r>
              <a:rPr lang="cs-CZ" dirty="0" smtClean="0"/>
              <a:t>, </a:t>
            </a:r>
            <a:r>
              <a:rPr lang="cs-CZ" i="1" dirty="0" smtClean="0"/>
              <a:t>nejteplejší</a:t>
            </a:r>
            <a:r>
              <a:rPr lang="cs-CZ" dirty="0" smtClean="0"/>
              <a:t> </a:t>
            </a:r>
            <a:r>
              <a:rPr lang="cs-CZ" b="1" dirty="0" smtClean="0"/>
              <a:t>modře a bíle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611560" y="6237312"/>
            <a:ext cx="6558880" cy="532656"/>
          </a:xfrm>
        </p:spPr>
        <p:txBody>
          <a:bodyPr>
            <a:normAutofit fontScale="92500"/>
          </a:bodyPr>
          <a:lstStyle/>
          <a:p>
            <a:r>
              <a:rPr lang="cs-CZ" i="1" dirty="0"/>
              <a:t>N</a:t>
            </a:r>
            <a:r>
              <a:rPr lang="cs-CZ" i="1" dirty="0" smtClean="0"/>
              <a:t>aše </a:t>
            </a:r>
            <a:r>
              <a:rPr lang="cs-CZ" b="1" i="1" dirty="0"/>
              <a:t>Slunce</a:t>
            </a:r>
            <a:r>
              <a:rPr lang="cs-CZ" i="1" dirty="0"/>
              <a:t> patří mezi </a:t>
            </a:r>
            <a:r>
              <a:rPr lang="cs-CZ" i="1" dirty="0" smtClean="0"/>
              <a:t>tzv. </a:t>
            </a:r>
            <a:r>
              <a:rPr lang="cs-CZ" b="1" i="1" dirty="0" smtClean="0"/>
              <a:t>žluté trpaslíky.</a:t>
            </a:r>
            <a:endParaRPr lang="cs-CZ" b="1" i="1" dirty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09766" y="1628800"/>
            <a:ext cx="295232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apř.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/>
              <a:t>b</a:t>
            </a:r>
            <a:r>
              <a:rPr lang="cs-CZ" sz="2800" dirty="0" smtClean="0"/>
              <a:t>ílý </a:t>
            </a:r>
            <a:r>
              <a:rPr lang="cs-CZ" sz="2800" b="1" dirty="0" smtClean="0"/>
              <a:t>trpaslík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červený </a:t>
            </a:r>
            <a:r>
              <a:rPr lang="cs-CZ" sz="2800" b="1" dirty="0" smtClean="0"/>
              <a:t>obr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/>
              <a:t>r</a:t>
            </a:r>
            <a:r>
              <a:rPr lang="cs-CZ" sz="2800" smtClean="0"/>
              <a:t>udý </a:t>
            </a:r>
            <a:r>
              <a:rPr lang="cs-CZ" sz="2800" b="1" dirty="0" smtClean="0"/>
              <a:t>veleobr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800" dirty="0" smtClean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572000" y="1988840"/>
            <a:ext cx="1137766" cy="3851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1801078" y="2752184"/>
            <a:ext cx="288032" cy="123865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Obrázek 1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6091" y="4509120"/>
            <a:ext cx="1646309" cy="1646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2127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7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7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7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7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75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HVĚZDY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622452"/>
            <a:ext cx="8229600" cy="562297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4200" b="1" dirty="0" smtClean="0"/>
              <a:t>ŽIVOT HVĚZDY (o velikosti Slunce):</a:t>
            </a:r>
          </a:p>
          <a:p>
            <a:pPr marL="0" indent="0">
              <a:buNone/>
            </a:pPr>
            <a:endParaRPr lang="cs-CZ" sz="4200" b="1" dirty="0" smtClean="0"/>
          </a:p>
          <a:p>
            <a:pPr marL="0" indent="0">
              <a:buNone/>
            </a:pPr>
            <a:r>
              <a:rPr lang="cs-CZ" sz="2800" i="1" dirty="0" smtClean="0"/>
              <a:t>ZÁRODEČNÁ MLHOVINA </a:t>
            </a:r>
          </a:p>
          <a:p>
            <a:pPr marL="0" indent="0">
              <a:buNone/>
            </a:pPr>
            <a:r>
              <a:rPr lang="cs-CZ" sz="2800" i="1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sz="2800" i="1" dirty="0" smtClean="0"/>
              <a:t>ŽLUTÁ HVĚZDA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sz="2800" i="1" dirty="0" smtClean="0"/>
              <a:t>ČERVENÝ OBR</a:t>
            </a:r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r>
              <a:rPr lang="cs-CZ" sz="2800" dirty="0" smtClean="0"/>
              <a:t>odhodí vnější vrstvy              </a:t>
            </a:r>
            <a:r>
              <a:rPr lang="cs-CZ" sz="2800" i="1" dirty="0" smtClean="0"/>
              <a:t>PLANETÁRNÍ MLHOVINA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i="1" dirty="0" smtClean="0"/>
              <a:t>           BÍLÝ TRPASLÍK</a:t>
            </a:r>
          </a:p>
          <a:p>
            <a:pPr marL="0" indent="0">
              <a:buNone/>
            </a:pPr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9" name="Šipka dolů 8"/>
          <p:cNvSpPr/>
          <p:nvPr/>
        </p:nvSpPr>
        <p:spPr>
          <a:xfrm>
            <a:off x="1805064" y="3134022"/>
            <a:ext cx="360040" cy="4317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1805064" y="4042743"/>
            <a:ext cx="360040" cy="4317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1831615" y="4924494"/>
            <a:ext cx="360040" cy="4317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>
            <a:off x="1831615" y="5808396"/>
            <a:ext cx="360040" cy="4317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se zářezem 16"/>
          <p:cNvSpPr/>
          <p:nvPr/>
        </p:nvSpPr>
        <p:spPr>
          <a:xfrm>
            <a:off x="3273735" y="5463301"/>
            <a:ext cx="618368" cy="242316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55" r="25448"/>
          <a:stretch/>
        </p:blipFill>
        <p:spPr>
          <a:xfrm>
            <a:off x="7401087" y="38397"/>
            <a:ext cx="1575581" cy="309562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564904"/>
            <a:ext cx="2327938" cy="2327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2475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75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75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75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animBg="1"/>
      <p:bldP spid="10" grpId="0" animBg="1"/>
      <p:bldP spid="11" grpId="0" animBg="1"/>
      <p:bldP spid="12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Použité </a:t>
            </a:r>
            <a:r>
              <a:rPr lang="cs-CZ" dirty="0" smtClean="0"/>
              <a:t>zdroje </a:t>
            </a:r>
            <a:r>
              <a:rPr lang="cs-CZ" dirty="0"/>
              <a:t>informací: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Učivo vychází z učebnice J</a:t>
            </a:r>
            <a:r>
              <a:rPr lang="cs-CZ" sz="2000" dirty="0"/>
              <a:t>. </a:t>
            </a:r>
            <a:r>
              <a:rPr lang="cs-CZ" sz="2000" dirty="0" err="1"/>
              <a:t>Matyášek</a:t>
            </a:r>
            <a:r>
              <a:rPr lang="cs-CZ" sz="2000" dirty="0"/>
              <a:t>, V. Štiková, J. Trna, </a:t>
            </a:r>
            <a:r>
              <a:rPr lang="cs-CZ" sz="2000" i="1" dirty="0"/>
              <a:t>PŘÍRODOVĚDA 5</a:t>
            </a:r>
            <a:r>
              <a:rPr lang="cs-CZ" sz="2000" dirty="0"/>
              <a:t>,učebnice pro 5.ročník, </a:t>
            </a:r>
            <a:r>
              <a:rPr lang="cs-CZ" sz="1600" dirty="0"/>
              <a:t>ČLOVĚK A JEHO SVĚT</a:t>
            </a:r>
            <a:r>
              <a:rPr lang="cs-CZ" sz="2000" dirty="0"/>
              <a:t>, nakladatelství Nová škola 2004,  ISBN 80-7289-063-8, str. </a:t>
            </a:r>
            <a:r>
              <a:rPr lang="cs-CZ" sz="2000" dirty="0" smtClean="0"/>
              <a:t>24-25</a:t>
            </a:r>
            <a:endParaRPr lang="cs-CZ" sz="2000" u="sng" dirty="0" smtClean="0">
              <a:hlinkClick r:id="rId5"/>
            </a:endParaRPr>
          </a:p>
          <a:p>
            <a:r>
              <a:rPr lang="cs-CZ" sz="2000" dirty="0"/>
              <a:t>Robert </a:t>
            </a:r>
            <a:r>
              <a:rPr lang="cs-CZ" sz="2000" dirty="0" err="1"/>
              <a:t>Burnham</a:t>
            </a:r>
            <a:r>
              <a:rPr lang="cs-CZ" sz="2000" dirty="0"/>
              <a:t>, Dětský atlas vesmíru, nakladatelství Svojtka </a:t>
            </a:r>
            <a:r>
              <a:rPr lang="el-GR" sz="2000" dirty="0"/>
              <a:t>α</a:t>
            </a:r>
            <a:r>
              <a:rPr lang="cs-CZ" sz="2000" dirty="0"/>
              <a:t> Co., Praha 2001, ISBN </a:t>
            </a:r>
            <a:r>
              <a:rPr lang="cs-CZ" sz="2000" dirty="0" smtClean="0"/>
              <a:t>80-7237-323-4, str.10-11, 64, 68-69</a:t>
            </a:r>
          </a:p>
          <a:p>
            <a:r>
              <a:rPr lang="cs-CZ" sz="2000" dirty="0" smtClean="0"/>
              <a:t>Kolektiv autorů, Ottova obrazová encyklopedie Země, vydalo Ottovo nakladatelství, Praha 2010, ISBN 978-80-7360-926-9, str.20-23</a:t>
            </a:r>
          </a:p>
          <a:p>
            <a:r>
              <a:rPr lang="cs-CZ" sz="2000" dirty="0" smtClean="0"/>
              <a:t>Obrázky: Microsoft Office Klipart </a:t>
            </a:r>
            <a:r>
              <a:rPr lang="cs-CZ" sz="2000" i="1" dirty="0" smtClean="0"/>
              <a:t>/office.microsoft.com/</a:t>
            </a:r>
          </a:p>
          <a:p>
            <a:r>
              <a:rPr lang="cs-CZ" sz="2000" dirty="0" smtClean="0"/>
              <a:t>Obr.1: kresba autora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2338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502</TotalTime>
  <Words>432</Words>
  <Application>Microsoft Office PowerPoint</Application>
  <PresentationFormat>Předvádění na obrazovce (4:3)</PresentationFormat>
  <Paragraphs>100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SOUHVĚZDÍ</vt:lpstr>
      <vt:lpstr>SOUHVĚZDÍ</vt:lpstr>
      <vt:lpstr>GALAXIE</vt:lpstr>
      <vt:lpstr>GALAXIE</vt:lpstr>
      <vt:lpstr>GALAXIE</vt:lpstr>
      <vt:lpstr>HVĚZDY</vt:lpstr>
      <vt:lpstr>HVĚZDY</vt:lpstr>
      <vt:lpstr>HVĚZDY</vt:lpstr>
      <vt:lpstr>Použité zdroje informací:</vt:lpstr>
    </vt:vector>
  </TitlesOfParts>
  <Company>-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Richterová Jana</cp:lastModifiedBy>
  <cp:revision>61</cp:revision>
  <dcterms:created xsi:type="dcterms:W3CDTF">2013-01-06T11:03:03Z</dcterms:created>
  <dcterms:modified xsi:type="dcterms:W3CDTF">2013-08-29T06:13:19Z</dcterms:modified>
</cp:coreProperties>
</file>