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9" r:id="rId7"/>
    <p:sldId id="272" r:id="rId8"/>
    <p:sldId id="273" r:id="rId9"/>
    <p:sldId id="270" r:id="rId10"/>
    <p:sldId id="27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2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0619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8959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462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200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52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750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290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3311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404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3973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519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499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2.jpeg"/><Relationship Id="rId5" Type="http://schemas.openxmlformats.org/officeDocument/2006/relationships/image" Target="../media/image1.jpeg"/><Relationship Id="rId4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5.xml"/><Relationship Id="rId1" Type="http://schemas.openxmlformats.org/officeDocument/2006/relationships/tags" Target="../tags/tag4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7.xml"/><Relationship Id="rId1" Type="http://schemas.openxmlformats.org/officeDocument/2006/relationships/tags" Target="../tags/tag6.xml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hyperlink" Target="http://www.youtube.com/watch?v=AQ3KnmbBJc0" TargetMode="External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6" Type="http://schemas.openxmlformats.org/officeDocument/2006/relationships/image" Target="../media/image9.JPG"/><Relationship Id="rId5" Type="http://schemas.openxmlformats.org/officeDocument/2006/relationships/image" Target="../media/image8.JP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1.xml"/><Relationship Id="rId1" Type="http://schemas.openxmlformats.org/officeDocument/2006/relationships/tags" Target="../tags/tag10.xml"/><Relationship Id="rId5" Type="http://schemas.openxmlformats.org/officeDocument/2006/relationships/image" Target="../media/image10.JP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5" Type="http://schemas.openxmlformats.org/officeDocument/2006/relationships/image" Target="../media/image11.JPG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5.xml"/><Relationship Id="rId1" Type="http://schemas.openxmlformats.org/officeDocument/2006/relationships/tags" Target="../tags/tag14.xml"/><Relationship Id="rId6" Type="http://schemas.openxmlformats.org/officeDocument/2006/relationships/image" Target="../media/image13.JPG"/><Relationship Id="rId5" Type="http://schemas.openxmlformats.org/officeDocument/2006/relationships/image" Target="../media/image12.JPG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7.xml"/><Relationship Id="rId1" Type="http://schemas.openxmlformats.org/officeDocument/2006/relationships/tags" Target="../tags/tag16.xml"/><Relationship Id="rId5" Type="http://schemas.openxmlformats.org/officeDocument/2006/relationships/image" Target="../media/image14.JPG"/><Relationship Id="rId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7.WMF"/><Relationship Id="rId2" Type="http://schemas.openxmlformats.org/officeDocument/2006/relationships/tags" Target="../tags/tag19.xml"/><Relationship Id="rId1" Type="http://schemas.openxmlformats.org/officeDocument/2006/relationships/tags" Target="../tags/tag18.xml"/><Relationship Id="rId6" Type="http://schemas.openxmlformats.org/officeDocument/2006/relationships/image" Target="../media/image16.JPG"/><Relationship Id="rId5" Type="http://schemas.openxmlformats.org/officeDocument/2006/relationships/image" Target="../media/image15.JPG"/><Relationship Id="rId4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21.xml"/><Relationship Id="rId1" Type="http://schemas.openxmlformats.org/officeDocument/2006/relationships/tags" Target="../tags/tag20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7"/>
          <p:cNvGraphicFramePr>
            <a:graphicFrameLocks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428786989"/>
              </p:ext>
            </p:extLst>
          </p:nvPr>
        </p:nvGraphicFramePr>
        <p:xfrm>
          <a:off x="457200" y="1526706"/>
          <a:ext cx="8229600" cy="5242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217347">
                <a:tc rowSpan="7">
                  <a:txBody>
                    <a:bodyPr/>
                    <a:lstStyle/>
                    <a:p>
                      <a:endParaRPr lang="cs-CZ" sz="1600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baseline="0" dirty="0" smtClean="0">
                          <a:solidFill>
                            <a:schemeClr val="tx1"/>
                          </a:solidFill>
                        </a:rPr>
                        <a:t>EU peníze školám</a:t>
                      </a:r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sz="1600" i="1" dirty="0" err="1" smtClean="0"/>
                        <a:t>Reg</a:t>
                      </a:r>
                      <a:r>
                        <a:rPr lang="cs-CZ" sz="1600" i="1" dirty="0" smtClean="0"/>
                        <a:t>.</a:t>
                      </a:r>
                      <a:r>
                        <a:rPr lang="cs-CZ" sz="1600" i="1" baseline="0" dirty="0" smtClean="0"/>
                        <a:t> číslo projektu: CZ.1.07/1.4.00/21.1440</a:t>
                      </a:r>
                      <a:endParaRPr lang="cs-CZ" sz="1600" i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Autor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Dana Sobotková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Ročník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5.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Datum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15.1.2013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Šablona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V/2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Č.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VY_52_INOVACE_56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gridSpan="3">
                  <a:txBody>
                    <a:bodyPr/>
                    <a:lstStyle/>
                    <a:p>
                      <a:endParaRPr lang="cs-CZ" sz="1600" b="1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b="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Vzdělávací oblast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dirty="0" smtClean="0"/>
                        <a:t>Člověk a jeho</a:t>
                      </a:r>
                      <a:r>
                        <a:rPr lang="cs-CZ" sz="1600" baseline="0" dirty="0" smtClean="0"/>
                        <a:t> svět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Předmět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dirty="0" smtClean="0"/>
                        <a:t>Přírodověda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63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Způsob</a:t>
                      </a:r>
                      <a:r>
                        <a:rPr lang="cs-CZ" sz="1600" b="1" baseline="0" dirty="0" smtClean="0"/>
                        <a:t> využití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dirty="0" smtClean="0"/>
                        <a:t>SLUNEČNÍ SOUSTAVA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Prezentace žáky seznamuje s naší</a:t>
                      </a:r>
                      <a:r>
                        <a:rPr lang="cs-CZ" sz="1600" baseline="0" dirty="0" smtClean="0"/>
                        <a:t> sluneční soustavou</a:t>
                      </a:r>
                      <a:r>
                        <a:rPr lang="cs-CZ" sz="1600" dirty="0" smtClean="0"/>
                        <a:t>, přehledně</a:t>
                      </a:r>
                      <a:r>
                        <a:rPr lang="cs-CZ" sz="1600" baseline="0" dirty="0" smtClean="0"/>
                        <a:t> uvádí </a:t>
                      </a:r>
                      <a:r>
                        <a:rPr lang="cs-CZ" sz="1600" dirty="0" smtClean="0"/>
                        <a:t>základní informace a</a:t>
                      </a:r>
                      <a:r>
                        <a:rPr lang="cs-CZ" sz="1600" baseline="0" dirty="0" smtClean="0"/>
                        <a:t> přidává zajímavosti o kometách a meteorech. Navazuje na ni </a:t>
                      </a:r>
                      <a:r>
                        <a:rPr lang="cs-CZ" sz="1600" dirty="0" smtClean="0"/>
                        <a:t>VY_52_INOVACE_57</a:t>
                      </a:r>
                      <a:r>
                        <a:rPr lang="cs-CZ" sz="1600" baseline="0" dirty="0" smtClean="0"/>
                        <a:t> Planety </a:t>
                      </a:r>
                      <a:r>
                        <a:rPr lang="cs-CZ" sz="1600" baseline="0" smtClean="0"/>
                        <a:t>sluneční soustavy.</a:t>
                      </a:r>
                      <a:endParaRPr lang="cs-CZ" sz="16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Může sloužit i k samostatnému zápisu učiva.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Druh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Prezentace – výklad učiva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1650" y="116540"/>
            <a:ext cx="5600700" cy="1371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50" y="1487349"/>
            <a:ext cx="2420375" cy="2420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7125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Sluneční soustava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79512" y="1603052"/>
            <a:ext cx="4608512" cy="4525963"/>
          </a:xfrm>
        </p:spPr>
        <p:txBody>
          <a:bodyPr/>
          <a:lstStyle/>
          <a:p>
            <a:pPr marL="0" indent="0">
              <a:buNone/>
            </a:pPr>
            <a:r>
              <a:rPr lang="cs-CZ" sz="3600" i="1" dirty="0" smtClean="0"/>
              <a:t>Sluneční soustavu tvoří:</a:t>
            </a:r>
          </a:p>
          <a:p>
            <a:r>
              <a:rPr lang="cs-CZ" sz="3200" b="1" dirty="0" smtClean="0"/>
              <a:t>Slunce</a:t>
            </a:r>
          </a:p>
          <a:p>
            <a:r>
              <a:rPr lang="cs-CZ" sz="3200" b="1" dirty="0" smtClean="0"/>
              <a:t>planety se svými měsíci</a:t>
            </a:r>
          </a:p>
          <a:p>
            <a:r>
              <a:rPr lang="cs-CZ" sz="3200" dirty="0" smtClean="0"/>
              <a:t>planetky(asteroidy)</a:t>
            </a:r>
          </a:p>
          <a:p>
            <a:r>
              <a:rPr lang="cs-CZ" sz="3200" dirty="0" smtClean="0"/>
              <a:t>komety</a:t>
            </a:r>
          </a:p>
          <a:p>
            <a:r>
              <a:rPr lang="cs-CZ" sz="3200" dirty="0" smtClean="0"/>
              <a:t>meteoroidy, prach a plyn</a:t>
            </a:r>
          </a:p>
          <a:p>
            <a:endParaRPr lang="cs-CZ" b="1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3034811"/>
            <a:ext cx="2836912" cy="2836912"/>
          </a:xfr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554" b="16028"/>
          <a:stretch/>
        </p:blipFill>
        <p:spPr>
          <a:xfrm>
            <a:off x="6156176" y="1628800"/>
            <a:ext cx="2821111" cy="1873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8633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900" decel="100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900" decel="100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900" decel="100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900" decel="100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900" decel="100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Sluneční soustava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5626968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b="1" dirty="0" smtClean="0"/>
              <a:t>Kolem Slunce obíhá 8 planet:</a:t>
            </a:r>
          </a:p>
          <a:p>
            <a:r>
              <a:rPr lang="cs-CZ" b="1" dirty="0" smtClean="0"/>
              <a:t>Merkur</a:t>
            </a:r>
          </a:p>
          <a:p>
            <a:r>
              <a:rPr lang="cs-CZ" b="1" dirty="0" smtClean="0"/>
              <a:t>Venuše</a:t>
            </a:r>
          </a:p>
          <a:p>
            <a:r>
              <a:rPr lang="cs-CZ" b="1" dirty="0" smtClean="0"/>
              <a:t>Země</a:t>
            </a:r>
          </a:p>
          <a:p>
            <a:r>
              <a:rPr lang="cs-CZ" b="1" dirty="0" smtClean="0"/>
              <a:t>Mars</a:t>
            </a:r>
          </a:p>
          <a:p>
            <a:r>
              <a:rPr lang="cs-CZ" b="1" dirty="0" smtClean="0"/>
              <a:t>Jupiter</a:t>
            </a:r>
          </a:p>
          <a:p>
            <a:r>
              <a:rPr lang="cs-CZ" b="1" dirty="0" smtClean="0"/>
              <a:t>Saturn</a:t>
            </a:r>
          </a:p>
          <a:p>
            <a:r>
              <a:rPr lang="cs-CZ" b="1" dirty="0" smtClean="0"/>
              <a:t>Uran</a:t>
            </a:r>
          </a:p>
          <a:p>
            <a:r>
              <a:rPr lang="cs-CZ" b="1" dirty="0"/>
              <a:t>N</a:t>
            </a:r>
            <a:r>
              <a:rPr lang="cs-CZ" b="1" dirty="0" smtClean="0"/>
              <a:t>eptun</a:t>
            </a:r>
            <a:endParaRPr lang="cs-CZ" b="1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9932" y="4293096"/>
            <a:ext cx="2232248" cy="2232248"/>
          </a:xfr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2204864"/>
            <a:ext cx="2232248" cy="2232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796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Sluneční soustava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Ohromné </a:t>
            </a:r>
            <a:r>
              <a:rPr lang="cs-CZ" b="1" dirty="0" smtClean="0"/>
              <a:t>Slunce</a:t>
            </a:r>
            <a:r>
              <a:rPr lang="cs-CZ" dirty="0" smtClean="0"/>
              <a:t> představuje </a:t>
            </a:r>
            <a:r>
              <a:rPr lang="cs-CZ" b="1" dirty="0" smtClean="0"/>
              <a:t>99,9% hmoty celé sluneční soustavy.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Všechny </a:t>
            </a:r>
            <a:r>
              <a:rPr lang="cs-CZ" b="1" dirty="0" smtClean="0"/>
              <a:t>planety</a:t>
            </a:r>
            <a:r>
              <a:rPr lang="cs-CZ" dirty="0" smtClean="0"/>
              <a:t> </a:t>
            </a:r>
            <a:r>
              <a:rPr lang="cs-CZ" b="1" dirty="0" smtClean="0"/>
              <a:t>obíhají </a:t>
            </a:r>
            <a:r>
              <a:rPr lang="cs-CZ" dirty="0" smtClean="0"/>
              <a:t>kolem Slunce ve </a:t>
            </a:r>
            <a:r>
              <a:rPr lang="cs-CZ" b="1" dirty="0" smtClean="0"/>
              <a:t>stejném směru a </a:t>
            </a:r>
            <a:r>
              <a:rPr lang="cs-CZ" dirty="0" smtClean="0"/>
              <a:t>téměř </a:t>
            </a:r>
            <a:r>
              <a:rPr lang="cs-CZ" b="1" dirty="0" smtClean="0"/>
              <a:t>v jedné rovině.</a:t>
            </a:r>
          </a:p>
          <a:p>
            <a:pPr>
              <a:buFont typeface="Wingdings" pitchFamily="2" charset="2"/>
              <a:buChar char="ü"/>
            </a:pPr>
            <a:endParaRPr lang="cs-CZ" b="1" dirty="0"/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1623" y="1537718"/>
            <a:ext cx="2376264" cy="2376264"/>
          </a:xfr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8432" y="3755573"/>
            <a:ext cx="1977683" cy="1977683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395536" y="5940559"/>
            <a:ext cx="49685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>
                <a:hlinkClick r:id="rId7"/>
              </a:rPr>
              <a:t>http://www.youtube.com/watch?v=AQ3KnmbBJc0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1707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50" tmFilter="0,0; .5, 1; 1, 1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50" tmFilter="0,0; .5, 1; 1, 1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Sluneční soustava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0" y="1453176"/>
            <a:ext cx="4038600" cy="338437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K Slunci </a:t>
            </a:r>
            <a:r>
              <a:rPr lang="cs-CZ" b="1" dirty="0" smtClean="0"/>
              <a:t>nejbližší 4 planety</a:t>
            </a:r>
            <a:r>
              <a:rPr lang="cs-CZ" dirty="0" smtClean="0"/>
              <a:t> jsou </a:t>
            </a:r>
            <a:r>
              <a:rPr lang="cs-CZ" b="1" dirty="0" smtClean="0"/>
              <a:t>malé</a:t>
            </a:r>
            <a:r>
              <a:rPr lang="cs-CZ" dirty="0" smtClean="0"/>
              <a:t> a jsou </a:t>
            </a:r>
            <a:r>
              <a:rPr lang="cs-CZ" b="1" dirty="0" smtClean="0"/>
              <a:t>skalnatými tělesy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r>
              <a:rPr lang="cs-CZ" dirty="0" smtClean="0"/>
              <a:t>Od zbylých planet je odděluje </a:t>
            </a:r>
            <a:r>
              <a:rPr lang="cs-CZ" b="1" dirty="0" smtClean="0"/>
              <a:t>široké pásmo drobných planetek.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779214" y="5000364"/>
            <a:ext cx="4464496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ct val="20000"/>
              </a:spcBef>
              <a:buFont typeface="Wingdings" pitchFamily="2" charset="2"/>
              <a:buChar char="Ø"/>
            </a:pPr>
            <a:r>
              <a:rPr lang="cs-CZ" sz="2800" b="1" dirty="0">
                <a:solidFill>
                  <a:prstClr val="black"/>
                </a:solidFill>
              </a:rPr>
              <a:t>Vzdálenější 4 planety </a:t>
            </a:r>
            <a:r>
              <a:rPr lang="cs-CZ" sz="2800" dirty="0">
                <a:solidFill>
                  <a:prstClr val="black"/>
                </a:solidFill>
              </a:rPr>
              <a:t>jsou mnohem </a:t>
            </a:r>
            <a:r>
              <a:rPr lang="cs-CZ" sz="2800" b="1" dirty="0">
                <a:solidFill>
                  <a:prstClr val="black"/>
                </a:solidFill>
              </a:rPr>
              <a:t>větší</a:t>
            </a:r>
            <a:r>
              <a:rPr lang="cs-CZ" sz="2800" dirty="0">
                <a:solidFill>
                  <a:prstClr val="black"/>
                </a:solidFill>
              </a:rPr>
              <a:t> a jsou </a:t>
            </a:r>
            <a:r>
              <a:rPr lang="cs-CZ" sz="2800" b="1" dirty="0">
                <a:solidFill>
                  <a:prstClr val="black"/>
                </a:solidFill>
              </a:rPr>
              <a:t>složeny z kapalin a plynů</a:t>
            </a:r>
            <a:r>
              <a:rPr lang="cs-CZ" sz="2800" dirty="0">
                <a:solidFill>
                  <a:prstClr val="black"/>
                </a:solidFill>
              </a:rPr>
              <a:t>.</a:t>
            </a:r>
          </a:p>
        </p:txBody>
      </p:sp>
      <p:pic>
        <p:nvPicPr>
          <p:cNvPr id="10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9761" y="1628800"/>
            <a:ext cx="3024336" cy="3024336"/>
          </a:xfrm>
        </p:spPr>
      </p:pic>
    </p:spTree>
    <p:extLst>
      <p:ext uri="{BB962C8B-B14F-4D97-AF65-F5344CB8AC3E}">
        <p14:creationId xmlns:p14="http://schemas.microsoft.com/office/powerpoint/2010/main" val="4117499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Komety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690864" cy="514116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Za oběžnou drahou Neptuna se nachází mnoho komet.</a:t>
            </a:r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r>
              <a:rPr lang="cs-CZ" b="1" dirty="0" smtClean="0"/>
              <a:t>KOMETY</a:t>
            </a:r>
            <a:r>
              <a:rPr lang="cs-CZ" dirty="0" smtClean="0"/>
              <a:t> jsou řídké </a:t>
            </a:r>
            <a:r>
              <a:rPr lang="cs-CZ" b="1" dirty="0" smtClean="0"/>
              <a:t>hroudy zmrzlé vody a prachu</a:t>
            </a:r>
          </a:p>
          <a:p>
            <a:r>
              <a:rPr lang="cs-CZ" dirty="0" smtClean="0"/>
              <a:t>mohou být </a:t>
            </a:r>
            <a:r>
              <a:rPr lang="cs-CZ" b="1" dirty="0" smtClean="0"/>
              <a:t>velké jako dům ale i 20km</a:t>
            </a:r>
            <a:r>
              <a:rPr lang="cs-CZ" dirty="0" smtClean="0"/>
              <a:t> a více</a:t>
            </a:r>
          </a:p>
          <a:p>
            <a:r>
              <a:rPr lang="cs-CZ" b="1" dirty="0" smtClean="0"/>
              <a:t>obíhají</a:t>
            </a:r>
            <a:r>
              <a:rPr lang="cs-CZ" dirty="0" smtClean="0"/>
              <a:t> kolem Slunce </a:t>
            </a:r>
            <a:r>
              <a:rPr lang="cs-CZ" b="1" dirty="0" smtClean="0"/>
              <a:t>po protáhlé elipsovité dráze</a:t>
            </a: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1988840"/>
            <a:ext cx="2721868" cy="2721868"/>
          </a:xfrm>
        </p:spPr>
      </p:pic>
    </p:spTree>
    <p:extLst>
      <p:ext uri="{BB962C8B-B14F-4D97-AF65-F5344CB8AC3E}">
        <p14:creationId xmlns:p14="http://schemas.microsoft.com/office/powerpoint/2010/main" val="2510425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5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5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5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Komety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0" y="1607096"/>
            <a:ext cx="4860032" cy="514116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/>
              <a:t>Když se </a:t>
            </a:r>
            <a:r>
              <a:rPr lang="cs-CZ" sz="3200" b="1" dirty="0"/>
              <a:t>kometa blíží k </a:t>
            </a:r>
            <a:r>
              <a:rPr lang="cs-CZ" sz="3200" b="1" dirty="0" smtClean="0"/>
              <a:t>Slunci</a:t>
            </a:r>
            <a:r>
              <a:rPr lang="cs-CZ" sz="3200" dirty="0"/>
              <a:t>, začne roztávat  a </a:t>
            </a:r>
            <a:r>
              <a:rPr lang="cs-CZ" sz="3200" b="1" dirty="0"/>
              <a:t>oblak prachu a plynu vytvoří prachový ohon </a:t>
            </a:r>
            <a:r>
              <a:rPr lang="cs-CZ" sz="3200" dirty="0"/>
              <a:t>dlouhý až desítky tisíc km, má </a:t>
            </a:r>
            <a:r>
              <a:rPr lang="cs-CZ" sz="3200" b="1" dirty="0"/>
              <a:t>žlutou nebo bílou </a:t>
            </a:r>
            <a:r>
              <a:rPr lang="cs-CZ" sz="3200" b="1" dirty="0" smtClean="0"/>
              <a:t>barvu.</a:t>
            </a:r>
            <a:endParaRPr lang="cs-CZ" sz="3200" b="1" dirty="0"/>
          </a:p>
          <a:p>
            <a:pPr>
              <a:buFont typeface="Wingdings" pitchFamily="2" charset="2"/>
              <a:buChar char="Ø"/>
            </a:pPr>
            <a:endParaRPr lang="cs-CZ" sz="3200" dirty="0"/>
          </a:p>
          <a:p>
            <a:endParaRPr lang="cs-CZ" dirty="0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5105400" y="4509382"/>
            <a:ext cx="4038600" cy="187220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Dříve </a:t>
            </a:r>
            <a:r>
              <a:rPr lang="cs-CZ" dirty="0"/>
              <a:t>lidé věřily, že kometa zvěstuje příchod mimořádné </a:t>
            </a:r>
            <a:r>
              <a:rPr lang="cs-CZ" dirty="0" smtClean="0"/>
              <a:t>události.</a:t>
            </a:r>
            <a:endParaRPr lang="cs-CZ" dirty="0"/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916832"/>
            <a:ext cx="2260848" cy="226084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4800" y="5380253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2999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800" decel="100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800" decel="100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800" decel="100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800" decel="100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Komety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0" y="1453176"/>
            <a:ext cx="4860032" cy="4435803"/>
          </a:xfrm>
        </p:spPr>
        <p:txBody>
          <a:bodyPr>
            <a:normAutofit/>
          </a:bodyPr>
          <a:lstStyle/>
          <a:p>
            <a:r>
              <a:rPr lang="cs-CZ" dirty="0" smtClean="0"/>
              <a:t>Nejznámější je </a:t>
            </a:r>
            <a:r>
              <a:rPr lang="cs-CZ" b="1" dirty="0" smtClean="0">
                <a:solidFill>
                  <a:srgbClr val="C00000"/>
                </a:solidFill>
              </a:rPr>
              <a:t>Halleyova kometa</a:t>
            </a:r>
            <a:r>
              <a:rPr lang="cs-CZ" dirty="0" smtClean="0"/>
              <a:t>, pojmenovaná po muži, který jako první spočítal její návraty k Zemi (vrací se k nám každých 76let).</a:t>
            </a:r>
          </a:p>
          <a:p>
            <a:r>
              <a:rPr lang="cs-CZ" b="1" dirty="0"/>
              <a:t>Jádro</a:t>
            </a:r>
            <a:r>
              <a:rPr lang="cs-CZ" dirty="0"/>
              <a:t> této komety je </a:t>
            </a:r>
            <a:r>
              <a:rPr lang="cs-CZ" b="1" dirty="0"/>
              <a:t>černé jako saze a velké </a:t>
            </a:r>
            <a:r>
              <a:rPr lang="cs-CZ" b="1" dirty="0" smtClean="0"/>
              <a:t>15km.</a:t>
            </a:r>
            <a:endParaRPr lang="cs-CZ" b="1" dirty="0"/>
          </a:p>
          <a:p>
            <a:r>
              <a:rPr lang="cs-CZ" dirty="0"/>
              <a:t>Snímky komety pořídila </a:t>
            </a:r>
            <a:r>
              <a:rPr lang="cs-CZ" i="1" dirty="0"/>
              <a:t>sonda </a:t>
            </a:r>
            <a:r>
              <a:rPr lang="cs-CZ" i="1" dirty="0" err="1"/>
              <a:t>Giotto</a:t>
            </a:r>
            <a:r>
              <a:rPr lang="cs-CZ" i="1" dirty="0"/>
              <a:t> </a:t>
            </a:r>
            <a:r>
              <a:rPr lang="cs-CZ" dirty="0"/>
              <a:t>v </a:t>
            </a:r>
            <a:r>
              <a:rPr lang="cs-CZ" dirty="0" smtClean="0"/>
              <a:t>roce 1986.</a:t>
            </a:r>
            <a:endParaRPr lang="cs-CZ" dirty="0"/>
          </a:p>
          <a:p>
            <a:endParaRPr lang="cs-CZ" dirty="0" smtClean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1772816"/>
            <a:ext cx="2404864" cy="2404864"/>
          </a:xfrm>
        </p:spPr>
      </p:pic>
    </p:spTree>
    <p:extLst>
      <p:ext uri="{BB962C8B-B14F-4D97-AF65-F5344CB8AC3E}">
        <p14:creationId xmlns:p14="http://schemas.microsoft.com/office/powerpoint/2010/main" val="2983890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800" decel="100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8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800" decel="100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800" decel="100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800" decel="100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800" decel="100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800" decel="100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800" decel="100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800" decel="100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800" decel="100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Meteory, meteority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453177"/>
            <a:ext cx="4038600" cy="540744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000" i="1" u="sng" dirty="0" smtClean="0"/>
              <a:t>Zajímavost:</a:t>
            </a:r>
          </a:p>
          <a:p>
            <a:pPr>
              <a:buFont typeface="Wingdings" pitchFamily="2" charset="2"/>
              <a:buChar char="ü"/>
            </a:pPr>
            <a:r>
              <a:rPr lang="cs-CZ" sz="3000" dirty="0" smtClean="0"/>
              <a:t>Malé </a:t>
            </a:r>
            <a:r>
              <a:rPr lang="cs-CZ" sz="3000" i="1" dirty="0" smtClean="0"/>
              <a:t>těleso letící meziplanetárním prostorem</a:t>
            </a:r>
            <a:r>
              <a:rPr lang="cs-CZ" sz="3000" dirty="0" smtClean="0"/>
              <a:t> se nazývá </a:t>
            </a:r>
            <a:r>
              <a:rPr lang="cs-CZ" sz="3000" b="1" dirty="0" smtClean="0"/>
              <a:t>meteoroid.</a:t>
            </a:r>
          </a:p>
          <a:p>
            <a:pPr>
              <a:buFont typeface="Wingdings" pitchFamily="2" charset="2"/>
              <a:buChar char="ü"/>
            </a:pPr>
            <a:r>
              <a:rPr lang="cs-CZ" sz="3000" i="1" dirty="0" smtClean="0"/>
              <a:t>Při průletu atmosférou </a:t>
            </a:r>
            <a:r>
              <a:rPr lang="cs-CZ" sz="3000" dirty="0" smtClean="0"/>
              <a:t>se rozzáří a vzplane – vidíme jasnou stopu na obloze jako “padající hvězdu“ – </a:t>
            </a:r>
            <a:r>
              <a:rPr lang="cs-CZ" sz="3000" b="1" dirty="0" smtClean="0"/>
              <a:t>meteor.</a:t>
            </a:r>
          </a:p>
          <a:p>
            <a:pPr>
              <a:buFont typeface="Wingdings" pitchFamily="2" charset="2"/>
              <a:buChar char="ü"/>
            </a:pPr>
            <a:r>
              <a:rPr lang="cs-CZ" sz="3000" dirty="0" smtClean="0"/>
              <a:t>Pokud celý neshoří, </a:t>
            </a:r>
            <a:r>
              <a:rPr lang="cs-CZ" sz="3000" i="1" dirty="0" smtClean="0"/>
              <a:t>část ho dopadne na zem </a:t>
            </a:r>
            <a:r>
              <a:rPr lang="cs-CZ" sz="3000" dirty="0" smtClean="0"/>
              <a:t>jako </a:t>
            </a:r>
            <a:r>
              <a:rPr lang="cs-CZ" sz="3000" b="1" dirty="0" smtClean="0"/>
              <a:t>meteorit.</a:t>
            </a:r>
            <a:endParaRPr lang="cs-CZ" sz="3000" b="1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0198" y="3068960"/>
            <a:ext cx="1828800" cy="1828800"/>
          </a:xfr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8557" y="5020802"/>
            <a:ext cx="1828800" cy="18288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4328" y="518139"/>
            <a:ext cx="1349404" cy="1326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876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 informací: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r>
              <a:rPr lang="cs-CZ" sz="1900" dirty="0" smtClean="0"/>
              <a:t>Učivo vychází z učebnice J. </a:t>
            </a:r>
            <a:r>
              <a:rPr lang="cs-CZ" sz="1900" dirty="0" err="1" smtClean="0"/>
              <a:t>Matyášek</a:t>
            </a:r>
            <a:r>
              <a:rPr lang="cs-CZ" sz="1900" dirty="0" smtClean="0"/>
              <a:t>, V. Štiková, J. Trna, </a:t>
            </a:r>
            <a:r>
              <a:rPr lang="cs-CZ" sz="1900" i="1" dirty="0" smtClean="0"/>
              <a:t>PŘÍRODOVĚDA 5</a:t>
            </a:r>
            <a:r>
              <a:rPr lang="cs-CZ" sz="1900" dirty="0" smtClean="0"/>
              <a:t>,učebnice pro 5.ročník, </a:t>
            </a:r>
            <a:r>
              <a:rPr lang="cs-CZ" sz="1500" dirty="0" smtClean="0"/>
              <a:t>ČLOVĚK A JEHO SVĚT</a:t>
            </a:r>
            <a:r>
              <a:rPr lang="cs-CZ" sz="1900" dirty="0" smtClean="0"/>
              <a:t>, nakladatelství Nová škola 2004,  ISBN 80-7289-063-8, str. 25-6</a:t>
            </a:r>
          </a:p>
          <a:p>
            <a:r>
              <a:rPr lang="cs-CZ" sz="1900" dirty="0"/>
              <a:t>Robert </a:t>
            </a:r>
            <a:r>
              <a:rPr lang="cs-CZ" sz="1900" dirty="0" err="1"/>
              <a:t>Burnham</a:t>
            </a:r>
            <a:r>
              <a:rPr lang="cs-CZ" sz="1900" dirty="0"/>
              <a:t>, Dětský atlas vesmíru, nakladatelství Svojtka </a:t>
            </a:r>
            <a:r>
              <a:rPr lang="el-GR" sz="1900" dirty="0"/>
              <a:t>α</a:t>
            </a:r>
            <a:r>
              <a:rPr lang="cs-CZ" sz="1900" dirty="0"/>
              <a:t> Co., Praha 2001, ISBN 80-7237-323-4, </a:t>
            </a:r>
            <a:r>
              <a:rPr lang="cs-CZ" sz="1900" dirty="0" smtClean="0"/>
              <a:t>str.62-63</a:t>
            </a:r>
            <a:endParaRPr lang="cs-CZ" sz="1900" dirty="0"/>
          </a:p>
          <a:p>
            <a:endParaRPr lang="cs-CZ" sz="2000" u="sng" dirty="0" smtClean="0"/>
          </a:p>
          <a:p>
            <a:r>
              <a:rPr lang="cs-CZ" sz="2000" dirty="0" smtClean="0"/>
              <a:t>Obrázky</a:t>
            </a:r>
            <a:r>
              <a:rPr lang="cs-CZ" sz="2000" dirty="0"/>
              <a:t>: Microsoft Office Klipart </a:t>
            </a:r>
            <a:r>
              <a:rPr lang="cs-CZ" sz="2000" i="1" dirty="0"/>
              <a:t>/office.microsoft.com/</a:t>
            </a:r>
          </a:p>
          <a:p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33993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HxH8svxPeDq32rEcAGtJkr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OV3FPcRDi0HY63MUmM0ACo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407</TotalTime>
  <Words>418</Words>
  <Application>Microsoft Office PowerPoint</Application>
  <PresentationFormat>Předvádění na obrazovce (4:3)</PresentationFormat>
  <Paragraphs>80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Sluneční soustava</vt:lpstr>
      <vt:lpstr>Sluneční soustava</vt:lpstr>
      <vt:lpstr>Sluneční soustava</vt:lpstr>
      <vt:lpstr>Sluneční soustava</vt:lpstr>
      <vt:lpstr>Komety</vt:lpstr>
      <vt:lpstr>Komety</vt:lpstr>
      <vt:lpstr>Komety</vt:lpstr>
      <vt:lpstr>Meteory, meteority</vt:lpstr>
      <vt:lpstr>Použité zdroje informací:</vt:lpstr>
    </vt:vector>
  </TitlesOfParts>
  <Company>-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Zdenek</dc:creator>
  <cp:lastModifiedBy>Richterová Jana</cp:lastModifiedBy>
  <cp:revision>47</cp:revision>
  <dcterms:created xsi:type="dcterms:W3CDTF">2013-01-06T11:03:03Z</dcterms:created>
  <dcterms:modified xsi:type="dcterms:W3CDTF">2013-08-29T06:17:17Z</dcterms:modified>
</cp:coreProperties>
</file>