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27" r:id="rId2"/>
    <p:sldId id="328" r:id="rId3"/>
    <p:sldId id="329" r:id="rId4"/>
    <p:sldId id="330" r:id="rId5"/>
    <p:sldId id="331" r:id="rId6"/>
    <p:sldId id="332" r:id="rId7"/>
    <p:sldId id="33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546DF8-F8D7-4E0F-934C-2896372E794B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4C280A-34E7-42AF-B7F5-2FE4F4426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6F0C7-6E1E-4EDC-880C-C1BFBF00C94D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9D2C2-52F7-4A71-936A-A9DC5C5E1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VY_32_INOVACE_10_12_vyjmenovaná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7373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571500"/>
          </a:xfrm>
        </p:spPr>
        <p:txBody>
          <a:bodyPr/>
          <a:lstStyle/>
          <a:p>
            <a:r>
              <a:rPr lang="cs-CZ" sz="2400" b="1" u="sng" smtClean="0"/>
              <a:t>MÝTIT, ZAMYKAT, SMÝKAT</a:t>
            </a:r>
          </a:p>
        </p:txBody>
      </p:sp>
      <p:sp>
        <p:nvSpPr>
          <p:cNvPr id="74755" name="Zástupný symbol pro obsah 2"/>
          <p:cNvSpPr>
            <a:spLocks noGrp="1"/>
          </p:cNvSpPr>
          <p:nvPr>
            <p:ph idx="1"/>
          </p:nvPr>
        </p:nvSpPr>
        <p:spPr>
          <a:xfrm>
            <a:off x="500063" y="500063"/>
            <a:ext cx="8143875" cy="585787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Na m     tině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Toník stanul na m     tině. Posadil se na pařez a m    slel na to, že zda b     valy vysoké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stromy. Pak přišli lesní dělníc     . M     sl     vec jim něco vysvětloval. Děln     ci vzali pily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a stromy vym      tily. Ze stromů zb     ly pouze pařezy. Půda zarostla vysokou trávou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a různými květinami. Pr       se na zdejší m     tinu chodí pást srnk     . Zam      šleně si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  prohlíží květiny, po kterých leze hm     z. Zvesela utrhl od-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  kvetlou pampelišku. Zafoukal do ní. Kam sem     nko zapad-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  ne, tam vyroste nová b      l      nka. Až půjde domů, vyhne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     se místu, na kterém leží zm     je svinutá do sm      čky.  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74756" name="Picture 2" descr="5835567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929063"/>
            <a:ext cx="2357437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071563" y="71437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14563" y="1357313"/>
            <a:ext cx="255587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2063" y="1357313"/>
            <a:ext cx="255587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0875" y="1357313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4688" y="2000250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6188" y="2000250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4813" y="2000250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5188" y="2000250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57375" y="2714625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4750" y="2714625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86063" y="3357563"/>
            <a:ext cx="255587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29125" y="3357563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00813" y="3357563"/>
            <a:ext cx="255587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86625" y="3357563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15063" y="4000500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3750" y="4643438"/>
            <a:ext cx="255588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3500" y="5286375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0688" y="5286375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0688" y="6000750"/>
            <a:ext cx="255587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86625" y="6000750"/>
            <a:ext cx="255588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Nadpis 1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642938"/>
          </a:xfrm>
        </p:spPr>
        <p:txBody>
          <a:bodyPr/>
          <a:lstStyle/>
          <a:p>
            <a:pPr algn="l"/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Doplň správná i –y, í –ý:</a:t>
            </a:r>
            <a:br>
              <a:rPr lang="cs-CZ" sz="1200" smtClean="0"/>
            </a:br>
            <a:endParaRPr lang="cs-CZ" sz="1200" smtClean="0"/>
          </a:p>
        </p:txBody>
      </p:sp>
      <p:sp>
        <p:nvSpPr>
          <p:cNvPr id="75779" name="Zástupný symbol pro obsah 2"/>
          <p:cNvSpPr>
            <a:spLocks noGrp="1"/>
          </p:cNvSpPr>
          <p:nvPr>
            <p:ph idx="1"/>
          </p:nvPr>
        </p:nvSpPr>
        <p:spPr>
          <a:xfrm>
            <a:off x="428625" y="1000125"/>
            <a:ext cx="8258175" cy="51260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Sm    k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Po kl    katé silnici jede automob     l. Tu mu přeběhl přes cestu zaj     c. Ř    d     č jel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př     l     š r    chle,chtěl zabrzdit a dostal sm     k. Zřítil se do př     kopu. Ř    d     č jiného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automob     lu b    l ochotný. Udělal na laně sm     čku a odtáhl poškozené auto do d     l-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ny. Maj     tel poškozeného auta se s nehodou brzy sm     řil.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Dnes už ví, že je lepší m     rná jízda, nežli se sm    řovat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s těžkým zraněním. Podruhé b      nemusel m    t takové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štěst     .  </a:t>
            </a:r>
          </a:p>
        </p:txBody>
      </p:sp>
      <p:pic>
        <p:nvPicPr>
          <p:cNvPr id="75780" name="Picture 2" descr="D5120FD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25" y="3643313"/>
            <a:ext cx="235902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5813" y="1000125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88" y="164306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438" y="164306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50" y="1643063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750" y="1643063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00938" y="164306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75" y="2357438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1563" y="235743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00188" y="235743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0563" y="235743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15063" y="235743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43750" y="2357438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00938" y="235743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28750" y="3000375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0250" y="3000375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57750" y="3000375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15313" y="3000375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14438" y="364331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0688" y="364331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14625" y="428625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57750" y="428625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86125" y="5000625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43438" y="5000625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000125" y="5643563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943850" cy="511175"/>
          </a:xfrm>
        </p:spPr>
        <p:txBody>
          <a:bodyPr/>
          <a:lstStyle/>
          <a:p>
            <a:pPr algn="l"/>
            <a:r>
              <a:rPr lang="cs-CZ" sz="1200" smtClean="0"/>
              <a:t>Doplň křížovku: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85813" y="1428750"/>
          <a:ext cx="6929487" cy="3643335"/>
        </p:xfrm>
        <a:graphic>
          <a:graphicData uri="http://schemas.openxmlformats.org/drawingml/2006/table">
            <a:tbl>
              <a:tblPr/>
              <a:tblGrid>
                <a:gridCol w="3486263"/>
                <a:gridCol w="430403"/>
                <a:gridCol w="430403"/>
                <a:gridCol w="430403"/>
                <a:gridCol w="430403"/>
                <a:gridCol w="430403"/>
                <a:gridCol w="430403"/>
                <a:gridCol w="430403"/>
                <a:gridCol w="430403"/>
              </a:tblGrid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…. se teplou vodou.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it-IT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 Snědl jogurt a ……. si schoval.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 Ve sklepě běhaly ….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 ….. dokončil svůj obraz.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 V trávě bzučel ….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pl-PL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 U lesa byla prosluněná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 Pražan je …….. Prahy.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 Rytíř ….. zlou saň.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 fontAlgn="b"/>
                      <a:r>
                        <a:rPr lang="pl-PL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 Pod kůrou stromů je ….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</p:spPr>
        <p:txBody>
          <a:bodyPr/>
          <a:lstStyle/>
          <a:p>
            <a:r>
              <a:rPr lang="cs-CZ" sz="2400" b="1" u="sng" smtClean="0"/>
              <a:t>DMÝCHAT, CHMÝŘÍ, NACHOMÝTNOUT SE, LITOMYŠL</a:t>
            </a:r>
            <a:endParaRPr lang="cs-CZ" sz="2400" smtClean="0"/>
          </a:p>
        </p:txBody>
      </p:sp>
      <p:sp>
        <p:nvSpPr>
          <p:cNvPr id="77827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27860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Přiřaď slova a slovní spojení k vyjmenovaným slovům: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00063" y="4786313"/>
            <a:ext cx="1285875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rozdmýchají oheň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714500" y="3000375"/>
            <a:ext cx="1143000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chmýříčko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57188" y="2000250"/>
            <a:ext cx="1214437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u Litomyšle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000125" y="5715000"/>
            <a:ext cx="1500188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 err="1">
                <a:solidFill>
                  <a:schemeClr val="accent2">
                    <a:lumMod val="75000"/>
                  </a:schemeClr>
                </a:solidFill>
              </a:rPr>
              <a:t>přichomýtla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se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1643063" y="4143375"/>
            <a:ext cx="1214437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nedmýchej tolik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57188" y="3214688"/>
            <a:ext cx="1214437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litomyšlský zámek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000125" y="1143000"/>
            <a:ext cx="1428750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stále se kolem ochomýtal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1714500" y="2143125"/>
            <a:ext cx="1214438" cy="571500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pohrával si s chmýřím</a:t>
            </a:r>
          </a:p>
        </p:txBody>
      </p:sp>
      <p:cxnSp>
        <p:nvCxnSpPr>
          <p:cNvPr id="12" name="AutoShape 8"/>
          <p:cNvCxnSpPr>
            <a:cxnSpLocks noChangeShapeType="1"/>
          </p:cNvCxnSpPr>
          <p:nvPr/>
        </p:nvCxnSpPr>
        <p:spPr bwMode="auto">
          <a:xfrm rot="5400000" flipH="1" flipV="1">
            <a:off x="285750" y="3786188"/>
            <a:ext cx="5429250" cy="0"/>
          </a:xfrm>
          <a:prstGeom prst="straightConnector1">
            <a:avLst/>
          </a:prstGeom>
          <a:noFill/>
          <a:ln w="38100">
            <a:solidFill>
              <a:schemeClr val="accent3">
                <a:lumMod val="75000"/>
              </a:schemeClr>
            </a:solidFill>
            <a:round/>
            <a:headEnd/>
            <a:tailEnd/>
          </a:ln>
        </p:spPr>
      </p:cxnSp>
      <p:sp>
        <p:nvSpPr>
          <p:cNvPr id="15" name="Zaoblený obdélník 14"/>
          <p:cNvSpPr/>
          <p:nvPr/>
        </p:nvSpPr>
        <p:spPr>
          <a:xfrm>
            <a:off x="3071813" y="1357313"/>
            <a:ext cx="1428750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dirty="0">
                <a:solidFill>
                  <a:srgbClr val="FFC000"/>
                </a:solidFill>
              </a:rPr>
              <a:t>dmýchat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3071813" y="2857500"/>
            <a:ext cx="1428750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dirty="0">
                <a:solidFill>
                  <a:srgbClr val="FFC000"/>
                </a:solidFill>
              </a:rPr>
              <a:t>chmýří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3071813" y="4286250"/>
            <a:ext cx="2071687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dirty="0">
                <a:solidFill>
                  <a:srgbClr val="FFC000"/>
                </a:solidFill>
              </a:rPr>
              <a:t>nachomýtnout se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3071813" y="5643563"/>
            <a:ext cx="1428750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dirty="0">
                <a:solidFill>
                  <a:srgbClr val="FFC000"/>
                </a:solidFill>
              </a:rPr>
              <a:t>Litomyšl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000375" y="6500813"/>
            <a:ext cx="5715000" cy="1587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000375" y="5143500"/>
            <a:ext cx="5715000" cy="1588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000375" y="3714750"/>
            <a:ext cx="5715000" cy="1588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000375" y="2214563"/>
            <a:ext cx="5715000" cy="1587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788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 ,,M“ – MÝTIT, ZAMYKAT,</a:t>
            </a:r>
          </a:p>
          <a:p>
            <a:pPr>
              <a:buFont typeface="Arial" charset="0"/>
              <a:buNone/>
            </a:pPr>
            <a:r>
              <a:rPr lang="cs-CZ" sz="1800" smtClean="0"/>
              <a:t>SMÝKAT, DMÝCHAT, CHMÝŘÍ, NACHOMÝTNOUT SE, LITOMYŠL a k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První dvě cvičení jsou určena k osvojení a procvičení vyjmenovaných slov MÝTIT,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ZAMYKAT, SMÝKAT, jejich tvarů a slov příbuzných. Doplňování chybějících písmen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či slov se provádí kliknutím levým tlačítkem myši na rámeček a doplněním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chybějícího písmene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Třetí cvičení – křížovka. Vyplňuje se kliknutím na každé políčko levým tlačítkem myši a vepsáním patřičného písmene pomocí klávesnice. 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Čtvrté cvičení. Žáci přiřazují k vyjmenovaným slovům za čarou žluté cedulky zleva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s jejich tvary a slovy příbuznými. Přesun ,,cedulek“ se provádí kliknutím levým tlačítkem myši do rohu kartičky a následně posunem myši se současným držením levého tlačítka. </a:t>
            </a:r>
          </a:p>
          <a:p>
            <a:pPr>
              <a:buFont typeface="Arial" charset="0"/>
              <a:buNone/>
            </a:pPr>
            <a:r>
              <a:rPr lang="cs-CZ" sz="1800" smtClean="0"/>
              <a:t>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smtClean="0"/>
              <a:t>   Snímky 2 , 3 - obrázky dle návrhu autorky</a:t>
            </a: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798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501</Words>
  <Application>Microsoft Office PowerPoint</Application>
  <PresentationFormat>Předvádění na obrazovce (4:3)</PresentationFormat>
  <Paragraphs>136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VYJMENOVANÁ  SLOVA</vt:lpstr>
      <vt:lpstr>MÝTIT, ZAMYKAT, SMÝKAT</vt:lpstr>
      <vt:lpstr> Doplň správná i –y, í –ý: </vt:lpstr>
      <vt:lpstr>Doplň křížovku:</vt:lpstr>
      <vt:lpstr>DMÝCHAT, CHMÝŘÍ, NACHOMÝTNOUT SE, LITOMYŠL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3</cp:revision>
  <dcterms:created xsi:type="dcterms:W3CDTF">2012-01-11T10:21:45Z</dcterms:created>
  <dcterms:modified xsi:type="dcterms:W3CDTF">2012-02-22T09:41:05Z</dcterms:modified>
</cp:coreProperties>
</file>