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slides/slide8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5"/>
  </p:notesMasterIdLst>
  <p:sldIdLst>
    <p:sldId id="334" r:id="rId2"/>
    <p:sldId id="335" r:id="rId3"/>
    <p:sldId id="336" r:id="rId4"/>
    <p:sldId id="337" r:id="rId5"/>
    <p:sldId id="338" r:id="rId6"/>
    <p:sldId id="339" r:id="rId7"/>
    <p:sldId id="340" r:id="rId8"/>
    <p:sldId id="341" r:id="rId9"/>
    <p:sldId id="342" r:id="rId10"/>
    <p:sldId id="343" r:id="rId11"/>
    <p:sldId id="344" r:id="rId12"/>
    <p:sldId id="345" r:id="rId13"/>
    <p:sldId id="346" r:id="rId14"/>
    <p:sldId id="347" r:id="rId15"/>
    <p:sldId id="348" r:id="rId16"/>
    <p:sldId id="349" r:id="rId17"/>
    <p:sldId id="350" r:id="rId18"/>
    <p:sldId id="351" r:id="rId19"/>
    <p:sldId id="352" r:id="rId20"/>
    <p:sldId id="353" r:id="rId21"/>
    <p:sldId id="354" r:id="rId22"/>
    <p:sldId id="355" r:id="rId23"/>
    <p:sldId id="356" r:id="rId24"/>
    <p:sldId id="357" r:id="rId25"/>
    <p:sldId id="358" r:id="rId26"/>
    <p:sldId id="359" r:id="rId27"/>
    <p:sldId id="360" r:id="rId28"/>
    <p:sldId id="361" r:id="rId29"/>
    <p:sldId id="362" r:id="rId30"/>
    <p:sldId id="363" r:id="rId31"/>
    <p:sldId id="364" r:id="rId32"/>
    <p:sldId id="365" r:id="rId33"/>
    <p:sldId id="366" r:id="rId34"/>
    <p:sldId id="367" r:id="rId35"/>
    <p:sldId id="368" r:id="rId36"/>
    <p:sldId id="369" r:id="rId37"/>
    <p:sldId id="370" r:id="rId38"/>
    <p:sldId id="371" r:id="rId39"/>
    <p:sldId id="372" r:id="rId40"/>
    <p:sldId id="373" r:id="rId41"/>
    <p:sldId id="374" r:id="rId42"/>
    <p:sldId id="375" r:id="rId43"/>
    <p:sldId id="376" r:id="rId44"/>
    <p:sldId id="377" r:id="rId45"/>
    <p:sldId id="378" r:id="rId46"/>
    <p:sldId id="379" r:id="rId47"/>
    <p:sldId id="380" r:id="rId48"/>
    <p:sldId id="381" r:id="rId49"/>
    <p:sldId id="382" r:id="rId50"/>
    <p:sldId id="383" r:id="rId51"/>
    <p:sldId id="384" r:id="rId52"/>
    <p:sldId id="385" r:id="rId53"/>
    <p:sldId id="386" r:id="rId54"/>
    <p:sldId id="387" r:id="rId55"/>
    <p:sldId id="388" r:id="rId56"/>
    <p:sldId id="389" r:id="rId57"/>
    <p:sldId id="390" r:id="rId58"/>
    <p:sldId id="391" r:id="rId59"/>
    <p:sldId id="392" r:id="rId60"/>
    <p:sldId id="393" r:id="rId61"/>
    <p:sldId id="394" r:id="rId62"/>
    <p:sldId id="395" r:id="rId63"/>
    <p:sldId id="396" r:id="rId64"/>
    <p:sldId id="397" r:id="rId65"/>
    <p:sldId id="398" r:id="rId66"/>
    <p:sldId id="399" r:id="rId67"/>
    <p:sldId id="400" r:id="rId68"/>
    <p:sldId id="401" r:id="rId69"/>
    <p:sldId id="402" r:id="rId70"/>
    <p:sldId id="403" r:id="rId71"/>
    <p:sldId id="404" r:id="rId72"/>
    <p:sldId id="405" r:id="rId73"/>
    <p:sldId id="406" r:id="rId74"/>
    <p:sldId id="407" r:id="rId75"/>
    <p:sldId id="408" r:id="rId76"/>
    <p:sldId id="409" r:id="rId77"/>
    <p:sldId id="410" r:id="rId78"/>
    <p:sldId id="411" r:id="rId79"/>
    <p:sldId id="412" r:id="rId80"/>
    <p:sldId id="413" r:id="rId81"/>
    <p:sldId id="414" r:id="rId82"/>
    <p:sldId id="415" r:id="rId83"/>
    <p:sldId id="416" r:id="rId84"/>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4" d="100"/>
          <a:sy n="94" d="100"/>
        </p:scale>
        <p:origin x="-474"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3C6E7DA-4CC7-4F95-A228-7861F91515EA}" type="datetimeFigureOut">
              <a:rPr lang="cs-CZ" smtClean="0"/>
              <a:pPr/>
              <a:t>22.2.2012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A99CF65-33E0-4D29-8B54-409DB1E64FEA}" type="slidenum">
              <a:rPr lang="cs-CZ" smtClean="0"/>
              <a:pPr/>
              <a:t>‹#›</a:t>
            </a:fld>
            <a:endParaRPr lang="cs-CZ"/>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B9055BD3-08F0-4BFF-A258-886DB46F25B0}" type="datetimeFigureOut">
              <a:rPr lang="cs-CZ" smtClean="0"/>
              <a:pPr/>
              <a:t>22.2.2012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B45BB49-A7E8-4FA2-8117-691EB129847D}"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9055BD3-08F0-4BFF-A258-886DB46F25B0}" type="datetimeFigureOut">
              <a:rPr lang="cs-CZ" smtClean="0"/>
              <a:pPr/>
              <a:t>22.2.2012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B45BB49-A7E8-4FA2-8117-691EB129847D}"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B9055BD3-08F0-4BFF-A258-886DB46F25B0}" type="datetimeFigureOut">
              <a:rPr lang="cs-CZ" smtClean="0"/>
              <a:pPr/>
              <a:t>22.2.2012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B45BB49-A7E8-4FA2-8117-691EB129847D}"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B9055BD3-08F0-4BFF-A258-886DB46F25B0}" type="datetimeFigureOut">
              <a:rPr lang="cs-CZ" smtClean="0"/>
              <a:pPr/>
              <a:t>22.2.2012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1B45BB49-A7E8-4FA2-8117-691EB129847D}"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B9055BD3-08F0-4BFF-A258-886DB46F25B0}" type="datetimeFigureOut">
              <a:rPr lang="cs-CZ" smtClean="0"/>
              <a:pPr/>
              <a:t>22.2.2012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1B45BB49-A7E8-4FA2-8117-691EB129847D}"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B9055BD3-08F0-4BFF-A258-886DB46F25B0}" type="datetimeFigureOut">
              <a:rPr lang="cs-CZ" smtClean="0"/>
              <a:pPr/>
              <a:t>22.2.2012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1B45BB49-A7E8-4FA2-8117-691EB129847D}"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B9055BD3-08F0-4BFF-A258-886DB46F25B0}" type="datetimeFigureOut">
              <a:rPr lang="cs-CZ" smtClean="0"/>
              <a:pPr/>
              <a:t>22.2.2012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1B45BB49-A7E8-4FA2-8117-691EB129847D}"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B9055BD3-08F0-4BFF-A258-886DB46F25B0}" type="datetimeFigureOut">
              <a:rPr lang="cs-CZ" smtClean="0"/>
              <a:pPr/>
              <a:t>22.2.2012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1B45BB49-A7E8-4FA2-8117-691EB129847D}"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B9055BD3-08F0-4BFF-A258-886DB46F25B0}" type="datetimeFigureOut">
              <a:rPr lang="cs-CZ" smtClean="0"/>
              <a:pPr/>
              <a:t>22.2.2012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1B45BB49-A7E8-4FA2-8117-691EB129847D}"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9055BD3-08F0-4BFF-A258-886DB46F25B0}" type="datetimeFigureOut">
              <a:rPr lang="cs-CZ" smtClean="0"/>
              <a:pPr/>
              <a:t>22.2.2012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B45BB49-A7E8-4FA2-8117-691EB129847D}"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9055BD3-08F0-4BFF-A258-886DB46F25B0}" type="datetimeFigureOut">
              <a:rPr lang="cs-CZ" smtClean="0"/>
              <a:pPr/>
              <a:t>22.2.2012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1B45BB49-A7E8-4FA2-8117-691EB129847D}"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055BD3-08F0-4BFF-A258-886DB46F25B0}" type="datetimeFigureOut">
              <a:rPr lang="cs-CZ" smtClean="0"/>
              <a:pPr/>
              <a:t>22.2.2012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45BB49-A7E8-4FA2-8117-691EB129847D}"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image" Target="../media/image29.jpeg"/></Relationships>
</file>

<file path=ppt/slides/_rels/slide5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28688"/>
            <a:ext cx="7772400" cy="2143125"/>
          </a:xfrm>
        </p:spPr>
        <p:txBody>
          <a:bodyPr rtlCol="0">
            <a:normAutofit/>
          </a:bodyPr>
          <a:lstStyle/>
          <a:p>
            <a:pPr eaLnBrk="1" fontAlgn="auto" hangingPunct="1">
              <a:spcAft>
                <a:spcPts val="0"/>
              </a:spcAft>
              <a:defRPr/>
            </a:pPr>
            <a:r>
              <a:rPr lang="cs-CZ" b="1" dirty="0" smtClean="0">
                <a:solidFill>
                  <a:schemeClr val="accent2">
                    <a:lumMod val="75000"/>
                  </a:schemeClr>
                </a:solidFill>
              </a:rPr>
              <a:t>VYJMENOVANÁ  SLOVA</a:t>
            </a:r>
          </a:p>
        </p:txBody>
      </p:sp>
      <p:sp>
        <p:nvSpPr>
          <p:cNvPr id="3" name="Podnadpis 2"/>
          <p:cNvSpPr>
            <a:spLocks noGrp="1"/>
          </p:cNvSpPr>
          <p:nvPr>
            <p:ph type="subTitle" idx="1"/>
          </p:nvPr>
        </p:nvSpPr>
        <p:spPr>
          <a:xfrm>
            <a:off x="1428750" y="3571875"/>
            <a:ext cx="6400800" cy="1995488"/>
          </a:xfrm>
        </p:spPr>
        <p:txBody>
          <a:bodyPr rtlCol="0">
            <a:normAutofit/>
          </a:bodyPr>
          <a:lstStyle/>
          <a:p>
            <a:pPr eaLnBrk="1" fontAlgn="auto" hangingPunct="1">
              <a:spcAft>
                <a:spcPts val="0"/>
              </a:spcAft>
              <a:buFont typeface="Arial" pitchFamily="34" charset="0"/>
              <a:buNone/>
              <a:defRPr/>
            </a:pPr>
            <a:endParaRPr lang="cs-CZ" dirty="0" smtClean="0"/>
          </a:p>
          <a:p>
            <a:pPr eaLnBrk="1" fontAlgn="auto" hangingPunct="1">
              <a:spcAft>
                <a:spcPts val="0"/>
              </a:spcAft>
              <a:buFont typeface="Arial" pitchFamily="34" charset="0"/>
              <a:buNone/>
              <a:defRPr/>
            </a:pPr>
            <a:r>
              <a:rPr lang="cs-CZ" dirty="0" smtClean="0"/>
              <a:t>Mgr. Jitka Vlková</a:t>
            </a:r>
          </a:p>
          <a:p>
            <a:pPr eaLnBrk="1" fontAlgn="auto" hangingPunct="1">
              <a:spcAft>
                <a:spcPts val="0"/>
              </a:spcAft>
              <a:buFont typeface="Arial" pitchFamily="34" charset="0"/>
              <a:buNone/>
              <a:defRPr/>
            </a:pPr>
            <a:r>
              <a:rPr lang="cs-CZ" sz="1900" smtClean="0"/>
              <a:t>VY_32_INOVACE_11_12_vyjmenovaná </a:t>
            </a:r>
            <a:r>
              <a:rPr lang="cs-CZ" sz="1900" dirty="0" smtClean="0"/>
              <a:t>slova</a:t>
            </a:r>
          </a:p>
          <a:p>
            <a:pPr eaLnBrk="1" fontAlgn="auto" hangingPunct="1">
              <a:spcAft>
                <a:spcPts val="0"/>
              </a:spcAft>
              <a:buFont typeface="Arial" pitchFamily="34" charset="0"/>
              <a:buNone/>
              <a:defRPr/>
            </a:pPr>
            <a:endParaRPr lang="cs-CZ" dirty="0" smtClean="0"/>
          </a:p>
        </p:txBody>
      </p:sp>
      <p:pic>
        <p:nvPicPr>
          <p:cNvPr id="80900" name="Picture 4"/>
          <p:cNvPicPr>
            <a:picLocks noChangeAspect="1" noChangeArrowheads="1"/>
          </p:cNvPicPr>
          <p:nvPr/>
        </p:nvPicPr>
        <p:blipFill>
          <a:blip r:embed="rId2" cstate="print"/>
          <a:srcRect/>
          <a:stretch>
            <a:fillRect/>
          </a:stretch>
        </p:blipFill>
        <p:spPr bwMode="auto">
          <a:xfrm>
            <a:off x="1500188" y="3000375"/>
            <a:ext cx="5976937" cy="99060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Nadpis 1"/>
          <p:cNvSpPr>
            <a:spLocks noGrp="1"/>
          </p:cNvSpPr>
          <p:nvPr>
            <p:ph type="title"/>
          </p:nvPr>
        </p:nvSpPr>
        <p:spPr>
          <a:xfrm>
            <a:off x="457200" y="357188"/>
            <a:ext cx="8229600" cy="285750"/>
          </a:xfrm>
        </p:spPr>
        <p:txBody>
          <a:bodyPr/>
          <a:lstStyle/>
          <a:p>
            <a:pPr algn="l"/>
            <a:r>
              <a:rPr lang="en-US" sz="1200" smtClean="0"/>
              <a:t>Roztřiď do sloupců podle toho, zda – li se ve slově píše i – í nebo y – ý:</a:t>
            </a:r>
            <a:endParaRPr lang="cs-CZ" sz="1200" smtClean="0"/>
          </a:p>
        </p:txBody>
      </p:sp>
      <p:sp>
        <p:nvSpPr>
          <p:cNvPr id="4" name="AutoShape 13"/>
          <p:cNvSpPr>
            <a:spLocks noChangeArrowheads="1"/>
          </p:cNvSpPr>
          <p:nvPr/>
        </p:nvSpPr>
        <p:spPr bwMode="auto">
          <a:xfrm>
            <a:off x="4429125" y="642938"/>
            <a:ext cx="1400175" cy="704850"/>
          </a:xfrm>
          <a:prstGeom prst="cube">
            <a:avLst>
              <a:gd name="adj" fmla="val 25000"/>
            </a:avLst>
          </a:prstGeom>
          <a:blipFill>
            <a:blip r:embed="rId2" cstate="print"/>
            <a:tile tx="0" ty="0" sx="100000" sy="100000" flip="none" algn="tl"/>
          </a:blipFill>
          <a:ln w="9525">
            <a:solidFill>
              <a:srgbClr val="000000"/>
            </a:solidFill>
            <a:miter lim="800000"/>
            <a:headEnd/>
            <a:tailEnd/>
          </a:ln>
        </p:spPr>
        <p:txBody>
          <a:bodyPr/>
          <a:lstStyle/>
          <a:p>
            <a:pPr>
              <a:spcAft>
                <a:spcPts val="1000"/>
              </a:spcAft>
              <a:defRPr/>
            </a:pPr>
            <a:r>
              <a:rPr lang="cs-CZ" sz="2000" dirty="0">
                <a:solidFill>
                  <a:schemeClr val="bg2">
                    <a:lumMod val="90000"/>
                  </a:schemeClr>
                </a:solidFill>
                <a:latin typeface="Calibri" pitchFamily="34" charset="0"/>
              </a:rPr>
              <a:t>     </a:t>
            </a:r>
            <a:r>
              <a:rPr lang="cs-CZ" sz="2400" dirty="0">
                <a:solidFill>
                  <a:schemeClr val="bg2">
                    <a:lumMod val="90000"/>
                  </a:schemeClr>
                </a:solidFill>
                <a:latin typeface="Calibri" pitchFamily="34" charset="0"/>
              </a:rPr>
              <a:t>I  -  Í</a:t>
            </a:r>
          </a:p>
          <a:p>
            <a:pPr>
              <a:defRPr/>
            </a:pPr>
            <a:endParaRPr lang="cs-CZ" dirty="0"/>
          </a:p>
        </p:txBody>
      </p:sp>
      <p:sp>
        <p:nvSpPr>
          <p:cNvPr id="5" name="AutoShape 13"/>
          <p:cNvSpPr>
            <a:spLocks noChangeArrowheads="1"/>
          </p:cNvSpPr>
          <p:nvPr/>
        </p:nvSpPr>
        <p:spPr bwMode="auto">
          <a:xfrm>
            <a:off x="6858000" y="642938"/>
            <a:ext cx="1400175" cy="704850"/>
          </a:xfrm>
          <a:prstGeom prst="cube">
            <a:avLst>
              <a:gd name="adj" fmla="val 25000"/>
            </a:avLst>
          </a:prstGeom>
          <a:blipFill>
            <a:blip r:embed="rId2" cstate="print"/>
            <a:tile tx="0" ty="0" sx="100000" sy="100000" flip="none" algn="tl"/>
          </a:blipFill>
          <a:ln w="9525">
            <a:solidFill>
              <a:srgbClr val="000000"/>
            </a:solidFill>
            <a:miter lim="800000"/>
            <a:headEnd/>
            <a:tailEnd/>
          </a:ln>
        </p:spPr>
        <p:txBody>
          <a:bodyPr/>
          <a:lstStyle/>
          <a:p>
            <a:pPr>
              <a:spcAft>
                <a:spcPts val="1000"/>
              </a:spcAft>
              <a:defRPr/>
            </a:pPr>
            <a:r>
              <a:rPr lang="cs-CZ" sz="2400" dirty="0">
                <a:solidFill>
                  <a:srgbClr val="FFFFFF"/>
                </a:solidFill>
                <a:latin typeface="Calibri" pitchFamily="34" charset="0"/>
              </a:rPr>
              <a:t>   </a:t>
            </a:r>
            <a:r>
              <a:rPr lang="cs-CZ" sz="2400" dirty="0">
                <a:solidFill>
                  <a:schemeClr val="bg2">
                    <a:lumMod val="90000"/>
                  </a:schemeClr>
                </a:solidFill>
                <a:latin typeface="Calibri" pitchFamily="34" charset="0"/>
              </a:rPr>
              <a:t>Y  -  Ý</a:t>
            </a:r>
          </a:p>
          <a:p>
            <a:pPr>
              <a:defRPr/>
            </a:pPr>
            <a:endParaRPr lang="cs-CZ" dirty="0"/>
          </a:p>
        </p:txBody>
      </p:sp>
      <p:cxnSp>
        <p:nvCxnSpPr>
          <p:cNvPr id="81925" name="AutoShape 8"/>
          <p:cNvCxnSpPr>
            <a:cxnSpLocks noChangeShapeType="1"/>
          </p:cNvCxnSpPr>
          <p:nvPr/>
        </p:nvCxnSpPr>
        <p:spPr bwMode="auto">
          <a:xfrm rot="10800000">
            <a:off x="3929063" y="1428750"/>
            <a:ext cx="4929187" cy="1588"/>
          </a:xfrm>
          <a:prstGeom prst="straightConnector1">
            <a:avLst/>
          </a:prstGeom>
          <a:noFill/>
          <a:ln w="38100">
            <a:solidFill>
              <a:srgbClr val="7030A0"/>
            </a:solidFill>
            <a:round/>
            <a:headEnd/>
            <a:tailEnd/>
          </a:ln>
        </p:spPr>
      </p:cxnSp>
      <p:cxnSp>
        <p:nvCxnSpPr>
          <p:cNvPr id="81926" name="AutoShape 8"/>
          <p:cNvCxnSpPr>
            <a:cxnSpLocks noChangeShapeType="1"/>
          </p:cNvCxnSpPr>
          <p:nvPr/>
        </p:nvCxnSpPr>
        <p:spPr bwMode="auto">
          <a:xfrm rot="16200000" flipV="1">
            <a:off x="3357563" y="3643313"/>
            <a:ext cx="6000750" cy="0"/>
          </a:xfrm>
          <a:prstGeom prst="straightConnector1">
            <a:avLst/>
          </a:prstGeom>
          <a:noFill/>
          <a:ln w="38100">
            <a:solidFill>
              <a:srgbClr val="7030A0"/>
            </a:solidFill>
            <a:round/>
            <a:headEnd/>
            <a:tailEnd/>
          </a:ln>
        </p:spPr>
      </p:cxnSp>
      <p:cxnSp>
        <p:nvCxnSpPr>
          <p:cNvPr id="81927" name="AutoShape 8"/>
          <p:cNvCxnSpPr>
            <a:cxnSpLocks noChangeShapeType="1"/>
          </p:cNvCxnSpPr>
          <p:nvPr/>
        </p:nvCxnSpPr>
        <p:spPr bwMode="auto">
          <a:xfrm rot="16200000" flipV="1">
            <a:off x="928688" y="3643313"/>
            <a:ext cx="6000750" cy="0"/>
          </a:xfrm>
          <a:prstGeom prst="straightConnector1">
            <a:avLst/>
          </a:prstGeom>
          <a:noFill/>
          <a:ln w="38100">
            <a:solidFill>
              <a:srgbClr val="7030A0"/>
            </a:solidFill>
            <a:round/>
            <a:headEnd/>
            <a:tailEnd/>
          </a:ln>
        </p:spPr>
      </p:cxnSp>
      <p:cxnSp>
        <p:nvCxnSpPr>
          <p:cNvPr id="81928" name="AutoShape 8"/>
          <p:cNvCxnSpPr>
            <a:cxnSpLocks noChangeShapeType="1"/>
          </p:cNvCxnSpPr>
          <p:nvPr/>
        </p:nvCxnSpPr>
        <p:spPr bwMode="auto">
          <a:xfrm rot="16200000" flipV="1">
            <a:off x="5857875" y="3643313"/>
            <a:ext cx="6000750" cy="0"/>
          </a:xfrm>
          <a:prstGeom prst="straightConnector1">
            <a:avLst/>
          </a:prstGeom>
          <a:noFill/>
          <a:ln w="38100">
            <a:solidFill>
              <a:srgbClr val="7030A0"/>
            </a:solidFill>
            <a:round/>
            <a:headEnd/>
            <a:tailEnd/>
          </a:ln>
        </p:spPr>
      </p:cxnSp>
      <p:sp>
        <p:nvSpPr>
          <p:cNvPr id="11" name="Text Box 9"/>
          <p:cNvSpPr txBox="1">
            <a:spLocks noChangeArrowheads="1"/>
          </p:cNvSpPr>
          <p:nvPr/>
        </p:nvSpPr>
        <p:spPr bwMode="auto">
          <a:xfrm>
            <a:off x="500063" y="1000125"/>
            <a:ext cx="928687" cy="357188"/>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err="1">
                <a:latin typeface="Arial" pitchFamily="34" charset="0"/>
              </a:rPr>
              <a:t>om</a:t>
            </a:r>
            <a:r>
              <a:rPr lang="cs-CZ" dirty="0">
                <a:latin typeface="Arial" pitchFamily="34" charset="0"/>
              </a:rPr>
              <a:t>-l</a:t>
            </a:r>
          </a:p>
        </p:txBody>
      </p:sp>
      <p:sp>
        <p:nvSpPr>
          <p:cNvPr id="12" name="Text Box 9"/>
          <p:cNvSpPr txBox="1">
            <a:spLocks noChangeArrowheads="1"/>
          </p:cNvSpPr>
          <p:nvPr/>
        </p:nvSpPr>
        <p:spPr bwMode="auto">
          <a:xfrm>
            <a:off x="1714500" y="1000125"/>
            <a:ext cx="1428750" cy="357188"/>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err="1">
                <a:latin typeface="Arial" pitchFamily="34" charset="0"/>
              </a:rPr>
              <a:t>pram</a:t>
            </a:r>
            <a:r>
              <a:rPr lang="cs-CZ" dirty="0">
                <a:latin typeface="Arial" pitchFamily="34" charset="0"/>
              </a:rPr>
              <a:t>-</a:t>
            </a:r>
            <a:r>
              <a:rPr lang="cs-CZ" dirty="0" err="1">
                <a:latin typeface="Arial" pitchFamily="34" charset="0"/>
              </a:rPr>
              <a:t>nek</a:t>
            </a:r>
            <a:endParaRPr lang="cs-CZ" dirty="0">
              <a:latin typeface="Arial" pitchFamily="34" charset="0"/>
            </a:endParaRPr>
          </a:p>
        </p:txBody>
      </p:sp>
      <p:sp>
        <p:nvSpPr>
          <p:cNvPr id="13" name="Text Box 9"/>
          <p:cNvSpPr txBox="1">
            <a:spLocks noChangeArrowheads="1"/>
          </p:cNvSpPr>
          <p:nvPr/>
        </p:nvSpPr>
        <p:spPr bwMode="auto">
          <a:xfrm>
            <a:off x="2286000" y="1500188"/>
            <a:ext cx="1285875" cy="357187"/>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err="1">
                <a:latin typeface="Arial" pitchFamily="34" charset="0"/>
              </a:rPr>
              <a:t>stm</a:t>
            </a:r>
            <a:r>
              <a:rPr lang="cs-CZ" dirty="0">
                <a:latin typeface="Arial" pitchFamily="34" charset="0"/>
              </a:rPr>
              <a:t>-</a:t>
            </a:r>
            <a:r>
              <a:rPr lang="cs-CZ" dirty="0" err="1">
                <a:latin typeface="Arial" pitchFamily="34" charset="0"/>
              </a:rPr>
              <a:t>vá</a:t>
            </a:r>
            <a:r>
              <a:rPr lang="cs-CZ" dirty="0">
                <a:latin typeface="Arial" pitchFamily="34" charset="0"/>
              </a:rPr>
              <a:t> se</a:t>
            </a:r>
          </a:p>
        </p:txBody>
      </p:sp>
      <p:sp>
        <p:nvSpPr>
          <p:cNvPr id="14" name="Text Box 9"/>
          <p:cNvSpPr txBox="1">
            <a:spLocks noChangeArrowheads="1"/>
          </p:cNvSpPr>
          <p:nvPr/>
        </p:nvSpPr>
        <p:spPr bwMode="auto">
          <a:xfrm>
            <a:off x="785813" y="1571625"/>
            <a:ext cx="1214437" cy="357188"/>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err="1">
                <a:latin typeface="Arial" pitchFamily="34" charset="0"/>
              </a:rPr>
              <a:t>form</a:t>
            </a:r>
            <a:r>
              <a:rPr lang="cs-CZ" dirty="0">
                <a:latin typeface="Arial" pitchFamily="34" charset="0"/>
              </a:rPr>
              <a:t>-</a:t>
            </a:r>
            <a:r>
              <a:rPr lang="cs-CZ" dirty="0" err="1">
                <a:latin typeface="Arial" pitchFamily="34" charset="0"/>
              </a:rPr>
              <a:t>čka</a:t>
            </a:r>
            <a:endParaRPr lang="cs-CZ" dirty="0">
              <a:latin typeface="Arial" pitchFamily="34" charset="0"/>
            </a:endParaRPr>
          </a:p>
        </p:txBody>
      </p:sp>
      <p:sp>
        <p:nvSpPr>
          <p:cNvPr id="15" name="Text Box 9"/>
          <p:cNvSpPr txBox="1">
            <a:spLocks noChangeArrowheads="1"/>
          </p:cNvSpPr>
          <p:nvPr/>
        </p:nvSpPr>
        <p:spPr bwMode="auto">
          <a:xfrm>
            <a:off x="2500313" y="4572000"/>
            <a:ext cx="1214437" cy="357188"/>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err="1">
                <a:latin typeface="Arial" pitchFamily="34" charset="0"/>
              </a:rPr>
              <a:t>průsm</a:t>
            </a:r>
            <a:r>
              <a:rPr lang="cs-CZ" dirty="0">
                <a:latin typeface="Arial" pitchFamily="34" charset="0"/>
              </a:rPr>
              <a:t>-k</a:t>
            </a:r>
          </a:p>
        </p:txBody>
      </p:sp>
      <p:sp>
        <p:nvSpPr>
          <p:cNvPr id="16" name="Text Box 9"/>
          <p:cNvSpPr txBox="1">
            <a:spLocks noChangeArrowheads="1"/>
          </p:cNvSpPr>
          <p:nvPr/>
        </p:nvSpPr>
        <p:spPr bwMode="auto">
          <a:xfrm>
            <a:off x="1428750" y="2143125"/>
            <a:ext cx="1928813" cy="357188"/>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err="1">
                <a:latin typeface="Arial" pitchFamily="34" charset="0"/>
              </a:rPr>
              <a:t>ochm</a:t>
            </a:r>
            <a:r>
              <a:rPr lang="cs-CZ" dirty="0">
                <a:latin typeface="Arial" pitchFamily="34" charset="0"/>
              </a:rPr>
              <a:t>-</a:t>
            </a:r>
            <a:r>
              <a:rPr lang="cs-CZ" dirty="0" err="1">
                <a:latin typeface="Arial" pitchFamily="34" charset="0"/>
              </a:rPr>
              <a:t>řené</a:t>
            </a:r>
            <a:r>
              <a:rPr lang="cs-CZ" dirty="0">
                <a:latin typeface="Arial" pitchFamily="34" charset="0"/>
              </a:rPr>
              <a:t> ptáče</a:t>
            </a:r>
          </a:p>
        </p:txBody>
      </p:sp>
      <p:sp>
        <p:nvSpPr>
          <p:cNvPr id="17" name="Text Box 9"/>
          <p:cNvSpPr txBox="1">
            <a:spLocks noChangeArrowheads="1"/>
          </p:cNvSpPr>
          <p:nvPr/>
        </p:nvSpPr>
        <p:spPr bwMode="auto">
          <a:xfrm>
            <a:off x="357188" y="2786063"/>
            <a:ext cx="1643062" cy="357187"/>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latin typeface="Arial" pitchFamily="34" charset="0"/>
              </a:rPr>
              <a:t>sedm-kráska</a:t>
            </a:r>
          </a:p>
        </p:txBody>
      </p:sp>
      <p:sp>
        <p:nvSpPr>
          <p:cNvPr id="18" name="Text Box 9"/>
          <p:cNvSpPr txBox="1">
            <a:spLocks noChangeArrowheads="1"/>
          </p:cNvSpPr>
          <p:nvPr/>
        </p:nvSpPr>
        <p:spPr bwMode="auto">
          <a:xfrm>
            <a:off x="2357438" y="5214938"/>
            <a:ext cx="1071562" cy="357187"/>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latin typeface="Arial" pitchFamily="34" charset="0"/>
              </a:rPr>
              <a:t>Kam-l</a:t>
            </a:r>
          </a:p>
        </p:txBody>
      </p:sp>
      <p:sp>
        <p:nvSpPr>
          <p:cNvPr id="19" name="Text Box 9"/>
          <p:cNvSpPr txBox="1">
            <a:spLocks noChangeArrowheads="1"/>
          </p:cNvSpPr>
          <p:nvPr/>
        </p:nvSpPr>
        <p:spPr bwMode="auto">
          <a:xfrm>
            <a:off x="857250" y="4000500"/>
            <a:ext cx="1214438" cy="357188"/>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latin typeface="Arial" pitchFamily="34" charset="0"/>
              </a:rPr>
              <a:t>sem-</a:t>
            </a:r>
            <a:r>
              <a:rPr lang="cs-CZ" dirty="0" err="1">
                <a:latin typeface="Arial" pitchFamily="34" charset="0"/>
              </a:rPr>
              <a:t>nka</a:t>
            </a:r>
            <a:endParaRPr lang="cs-CZ" dirty="0">
              <a:latin typeface="Arial" pitchFamily="34" charset="0"/>
            </a:endParaRPr>
          </a:p>
        </p:txBody>
      </p:sp>
      <p:sp>
        <p:nvSpPr>
          <p:cNvPr id="20" name="Text Box 9"/>
          <p:cNvSpPr txBox="1">
            <a:spLocks noChangeArrowheads="1"/>
          </p:cNvSpPr>
          <p:nvPr/>
        </p:nvSpPr>
        <p:spPr bwMode="auto">
          <a:xfrm>
            <a:off x="428625" y="4643438"/>
            <a:ext cx="1571625" cy="357187"/>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latin typeface="Arial" pitchFamily="34" charset="0"/>
              </a:rPr>
              <a:t>m-  se učíme</a:t>
            </a:r>
          </a:p>
        </p:txBody>
      </p:sp>
      <p:sp>
        <p:nvSpPr>
          <p:cNvPr id="21" name="Text Box 9"/>
          <p:cNvSpPr txBox="1">
            <a:spLocks noChangeArrowheads="1"/>
          </p:cNvSpPr>
          <p:nvPr/>
        </p:nvSpPr>
        <p:spPr bwMode="auto">
          <a:xfrm>
            <a:off x="642938" y="3357563"/>
            <a:ext cx="2143125" cy="357187"/>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latin typeface="Arial" pitchFamily="34" charset="0"/>
              </a:rPr>
              <a:t>jednat </a:t>
            </a:r>
            <a:r>
              <a:rPr lang="cs-CZ" dirty="0" err="1">
                <a:latin typeface="Arial" pitchFamily="34" charset="0"/>
              </a:rPr>
              <a:t>prom</a:t>
            </a:r>
            <a:r>
              <a:rPr lang="cs-CZ" dirty="0">
                <a:latin typeface="Arial" pitchFamily="34" charset="0"/>
              </a:rPr>
              <a:t>-</a:t>
            </a:r>
            <a:r>
              <a:rPr lang="cs-CZ" dirty="0" err="1">
                <a:latin typeface="Arial" pitchFamily="34" charset="0"/>
              </a:rPr>
              <a:t>šleně</a:t>
            </a:r>
            <a:endParaRPr lang="cs-CZ" dirty="0">
              <a:latin typeface="Arial" pitchFamily="34" charset="0"/>
            </a:endParaRPr>
          </a:p>
        </p:txBody>
      </p:sp>
      <p:sp>
        <p:nvSpPr>
          <p:cNvPr id="22" name="Text Box 9"/>
          <p:cNvSpPr txBox="1">
            <a:spLocks noChangeArrowheads="1"/>
          </p:cNvSpPr>
          <p:nvPr/>
        </p:nvSpPr>
        <p:spPr bwMode="auto">
          <a:xfrm>
            <a:off x="2286000" y="5786438"/>
            <a:ext cx="1357313" cy="357187"/>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latin typeface="Arial" pitchFamily="34" charset="0"/>
              </a:rPr>
              <a:t>to byl </a:t>
            </a:r>
            <a:r>
              <a:rPr lang="cs-CZ" dirty="0" err="1">
                <a:latin typeface="Arial" pitchFamily="34" charset="0"/>
              </a:rPr>
              <a:t>om</a:t>
            </a:r>
            <a:r>
              <a:rPr lang="cs-CZ" dirty="0">
                <a:latin typeface="Arial" pitchFamily="34" charset="0"/>
              </a:rPr>
              <a:t>-l</a:t>
            </a:r>
          </a:p>
        </p:txBody>
      </p:sp>
      <p:sp>
        <p:nvSpPr>
          <p:cNvPr id="23" name="Text Box 9"/>
          <p:cNvSpPr txBox="1">
            <a:spLocks noChangeArrowheads="1"/>
          </p:cNvSpPr>
          <p:nvPr/>
        </p:nvSpPr>
        <p:spPr bwMode="auto">
          <a:xfrm>
            <a:off x="2214563" y="4000500"/>
            <a:ext cx="1357312" cy="357188"/>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latin typeface="Arial" pitchFamily="34" charset="0"/>
              </a:rPr>
              <a:t>sedm-</a:t>
            </a:r>
            <a:r>
              <a:rPr lang="cs-CZ" dirty="0" err="1">
                <a:latin typeface="Arial" pitchFamily="34" charset="0"/>
              </a:rPr>
              <a:t>čka</a:t>
            </a:r>
            <a:endParaRPr lang="cs-CZ" dirty="0">
              <a:latin typeface="Arial" pitchFamily="34" charset="0"/>
            </a:endParaRPr>
          </a:p>
        </p:txBody>
      </p:sp>
      <p:sp>
        <p:nvSpPr>
          <p:cNvPr id="24" name="Text Box 9"/>
          <p:cNvSpPr txBox="1">
            <a:spLocks noChangeArrowheads="1"/>
          </p:cNvSpPr>
          <p:nvPr/>
        </p:nvSpPr>
        <p:spPr bwMode="auto">
          <a:xfrm>
            <a:off x="714375" y="5214938"/>
            <a:ext cx="1285875" cy="357187"/>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latin typeface="Arial" pitchFamily="34" charset="0"/>
              </a:rPr>
              <a:t>osm-</a:t>
            </a:r>
            <a:r>
              <a:rPr lang="cs-CZ" dirty="0" err="1">
                <a:latin typeface="Arial" pitchFamily="34" charset="0"/>
              </a:rPr>
              <a:t>čka</a:t>
            </a:r>
            <a:endParaRPr lang="cs-CZ" dirty="0">
              <a:latin typeface="Arial" pitchFamily="34" charset="0"/>
            </a:endParaRPr>
          </a:p>
        </p:txBody>
      </p:sp>
      <p:sp>
        <p:nvSpPr>
          <p:cNvPr id="25" name="Text Box 9"/>
          <p:cNvSpPr txBox="1">
            <a:spLocks noChangeArrowheads="1"/>
          </p:cNvSpPr>
          <p:nvPr/>
        </p:nvSpPr>
        <p:spPr bwMode="auto">
          <a:xfrm>
            <a:off x="357188" y="6000750"/>
            <a:ext cx="1714500" cy="357188"/>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latin typeface="Arial" pitchFamily="34" charset="0"/>
              </a:rPr>
              <a:t>uvázat </a:t>
            </a:r>
            <a:r>
              <a:rPr lang="cs-CZ" dirty="0" err="1">
                <a:latin typeface="Arial" pitchFamily="34" charset="0"/>
              </a:rPr>
              <a:t>sm</a:t>
            </a:r>
            <a:r>
              <a:rPr lang="cs-CZ" dirty="0">
                <a:latin typeface="Arial" pitchFamily="34" charset="0"/>
              </a:rPr>
              <a:t>-</a:t>
            </a:r>
            <a:r>
              <a:rPr lang="cs-CZ" dirty="0" err="1">
                <a:latin typeface="Arial" pitchFamily="34" charset="0"/>
              </a:rPr>
              <a:t>čku</a:t>
            </a:r>
            <a:endParaRPr lang="cs-CZ" dirty="0">
              <a:latin typeface="Arial" pitchFamily="34" charset="0"/>
            </a:endParaRPr>
          </a:p>
        </p:txBody>
      </p:sp>
      <p:sp>
        <p:nvSpPr>
          <p:cNvPr id="26" name="Text Box 9"/>
          <p:cNvSpPr txBox="1">
            <a:spLocks noChangeArrowheads="1"/>
          </p:cNvSpPr>
          <p:nvPr/>
        </p:nvSpPr>
        <p:spPr bwMode="auto">
          <a:xfrm>
            <a:off x="2357438" y="2786063"/>
            <a:ext cx="1285875" cy="357187"/>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latin typeface="Arial" pitchFamily="34" charset="0"/>
              </a:rPr>
              <a:t>um-vadlo</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Nadpis 1"/>
          <p:cNvSpPr>
            <a:spLocks noGrp="1"/>
          </p:cNvSpPr>
          <p:nvPr>
            <p:ph type="title"/>
          </p:nvPr>
        </p:nvSpPr>
        <p:spPr>
          <a:xfrm>
            <a:off x="457200" y="274638"/>
            <a:ext cx="8229600" cy="511175"/>
          </a:xfrm>
        </p:spPr>
        <p:txBody>
          <a:bodyPr>
            <a:normAutofit fontScale="90000"/>
          </a:bodyPr>
          <a:lstStyle/>
          <a:p>
            <a:pPr algn="l"/>
            <a:r>
              <a:rPr lang="cs-CZ" sz="1200" smtClean="0"/>
              <a:t/>
            </a:r>
            <a:br>
              <a:rPr lang="cs-CZ" sz="1200" smtClean="0"/>
            </a:br>
            <a:r>
              <a:rPr lang="cs-CZ" sz="1200" smtClean="0"/>
              <a:t/>
            </a:r>
            <a:br>
              <a:rPr lang="cs-CZ" sz="1200" smtClean="0"/>
            </a:br>
            <a:r>
              <a:rPr lang="cs-CZ" sz="1200" smtClean="0"/>
              <a:t>Dokážeš seřadit správně slova ve větě?</a:t>
            </a:r>
            <a:r>
              <a:rPr lang="cs-CZ" sz="2400" smtClean="0"/>
              <a:t/>
            </a:r>
            <a:br>
              <a:rPr lang="cs-CZ" sz="2400" smtClean="0"/>
            </a:br>
            <a:endParaRPr lang="cs-CZ" sz="2400" b="1" u="sng" smtClean="0"/>
          </a:p>
        </p:txBody>
      </p:sp>
      <p:sp>
        <p:nvSpPr>
          <p:cNvPr id="4" name="Zaoblený obdélník 3"/>
          <p:cNvSpPr/>
          <p:nvPr/>
        </p:nvSpPr>
        <p:spPr>
          <a:xfrm>
            <a:off x="571500" y="785813"/>
            <a:ext cx="1357313" cy="500062"/>
          </a:xfrm>
          <a:prstGeom prst="roundRect">
            <a:avLst/>
          </a:prstGeom>
          <a:solidFill>
            <a:schemeClr val="tx2">
              <a:lumMod val="20000"/>
              <a:lumOff val="80000"/>
            </a:schemeClr>
          </a:soli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rgbClr val="0070C0"/>
                </a:solidFill>
              </a:rPr>
              <a:t>pampelišek.</a:t>
            </a:r>
          </a:p>
        </p:txBody>
      </p:sp>
      <p:sp>
        <p:nvSpPr>
          <p:cNvPr id="7" name="Zaoblený obdélník 6"/>
          <p:cNvSpPr/>
          <p:nvPr/>
        </p:nvSpPr>
        <p:spPr>
          <a:xfrm>
            <a:off x="7215188" y="785813"/>
            <a:ext cx="857250" cy="500062"/>
          </a:xfrm>
          <a:prstGeom prst="roundRect">
            <a:avLst/>
          </a:prstGeom>
          <a:solidFill>
            <a:schemeClr val="tx2">
              <a:lumMod val="20000"/>
              <a:lumOff val="80000"/>
            </a:schemeClr>
          </a:soli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rgbClr val="0070C0"/>
                </a:solidFill>
              </a:rPr>
              <a:t>hlavy</a:t>
            </a:r>
          </a:p>
        </p:txBody>
      </p:sp>
      <p:sp>
        <p:nvSpPr>
          <p:cNvPr id="8" name="Zaoblený obdélník 7"/>
          <p:cNvSpPr/>
          <p:nvPr/>
        </p:nvSpPr>
        <p:spPr>
          <a:xfrm>
            <a:off x="6357938" y="785813"/>
            <a:ext cx="571500" cy="500062"/>
          </a:xfrm>
          <a:prstGeom prst="roundRect">
            <a:avLst/>
          </a:prstGeom>
          <a:solidFill>
            <a:schemeClr val="tx2">
              <a:lumMod val="20000"/>
              <a:lumOff val="80000"/>
            </a:schemeClr>
          </a:soli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rgbClr val="0070C0"/>
                </a:solidFill>
              </a:rPr>
              <a:t>mi</a:t>
            </a:r>
          </a:p>
        </p:txBody>
      </p:sp>
      <p:sp>
        <p:nvSpPr>
          <p:cNvPr id="9" name="Zaoblený obdélník 8"/>
          <p:cNvSpPr/>
          <p:nvPr/>
        </p:nvSpPr>
        <p:spPr>
          <a:xfrm>
            <a:off x="3286125" y="785813"/>
            <a:ext cx="1071563" cy="500062"/>
          </a:xfrm>
          <a:prstGeom prst="roundRect">
            <a:avLst/>
          </a:prstGeom>
          <a:solidFill>
            <a:schemeClr val="tx2">
              <a:lumMod val="20000"/>
              <a:lumOff val="80000"/>
            </a:schemeClr>
          </a:soli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rgbClr val="0070C0"/>
                </a:solidFill>
              </a:rPr>
              <a:t>poletuje</a:t>
            </a:r>
          </a:p>
        </p:txBody>
      </p:sp>
      <p:sp>
        <p:nvSpPr>
          <p:cNvPr id="10" name="Zaoblený obdélník 9"/>
          <p:cNvSpPr/>
          <p:nvPr/>
        </p:nvSpPr>
        <p:spPr>
          <a:xfrm>
            <a:off x="2143125" y="785813"/>
            <a:ext cx="928688" cy="500062"/>
          </a:xfrm>
          <a:prstGeom prst="roundRect">
            <a:avLst/>
          </a:prstGeom>
          <a:solidFill>
            <a:schemeClr val="tx2">
              <a:lumMod val="20000"/>
              <a:lumOff val="80000"/>
            </a:schemeClr>
          </a:soli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rgbClr val="0070C0"/>
                </a:solidFill>
              </a:rPr>
              <a:t>Kolem</a:t>
            </a:r>
          </a:p>
        </p:txBody>
      </p:sp>
      <p:sp>
        <p:nvSpPr>
          <p:cNvPr id="11" name="Zaoblený obdélník 10"/>
          <p:cNvSpPr/>
          <p:nvPr/>
        </p:nvSpPr>
        <p:spPr>
          <a:xfrm>
            <a:off x="4572000" y="785813"/>
            <a:ext cx="357188" cy="500062"/>
          </a:xfrm>
          <a:prstGeom prst="roundRect">
            <a:avLst/>
          </a:prstGeom>
          <a:solidFill>
            <a:schemeClr val="tx2">
              <a:lumMod val="20000"/>
              <a:lumOff val="80000"/>
            </a:schemeClr>
          </a:soli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rgbClr val="0070C0"/>
                </a:solidFill>
              </a:rPr>
              <a:t>z</a:t>
            </a:r>
          </a:p>
        </p:txBody>
      </p:sp>
      <p:sp>
        <p:nvSpPr>
          <p:cNvPr id="12" name="Zaoblený obdélník 11"/>
          <p:cNvSpPr/>
          <p:nvPr/>
        </p:nvSpPr>
        <p:spPr>
          <a:xfrm>
            <a:off x="5214938" y="785813"/>
            <a:ext cx="928687" cy="500062"/>
          </a:xfrm>
          <a:prstGeom prst="roundRect">
            <a:avLst/>
          </a:prstGeom>
          <a:solidFill>
            <a:schemeClr val="tx2">
              <a:lumMod val="20000"/>
              <a:lumOff val="80000"/>
            </a:schemeClr>
          </a:soli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rgbClr val="0070C0"/>
                </a:solidFill>
              </a:rPr>
              <a:t>chmýří</a:t>
            </a:r>
          </a:p>
        </p:txBody>
      </p:sp>
      <p:cxnSp>
        <p:nvCxnSpPr>
          <p:cNvPr id="13" name="Přímá spojovací čára 12"/>
          <p:cNvCxnSpPr/>
          <p:nvPr/>
        </p:nvCxnSpPr>
        <p:spPr>
          <a:xfrm>
            <a:off x="500063" y="2286000"/>
            <a:ext cx="8143875" cy="1588"/>
          </a:xfrm>
          <a:prstGeom prst="line">
            <a:avLst/>
          </a:prstGeom>
          <a:ln>
            <a:solidFill>
              <a:schemeClr val="tx2">
                <a:lumMod val="40000"/>
                <a:lumOff val="60000"/>
              </a:schemeClr>
            </a:solidFill>
          </a:ln>
        </p:spPr>
        <p:style>
          <a:lnRef idx="2">
            <a:schemeClr val="accent6"/>
          </a:lnRef>
          <a:fillRef idx="0">
            <a:schemeClr val="accent6"/>
          </a:fillRef>
          <a:effectRef idx="1">
            <a:schemeClr val="accent6"/>
          </a:effectRef>
          <a:fontRef idx="minor">
            <a:schemeClr val="tx1"/>
          </a:fontRef>
        </p:style>
      </p:cxnSp>
      <p:sp>
        <p:nvSpPr>
          <p:cNvPr id="14" name="Zaoblený obdélník 13"/>
          <p:cNvSpPr/>
          <p:nvPr/>
        </p:nvSpPr>
        <p:spPr>
          <a:xfrm>
            <a:off x="571500" y="2357438"/>
            <a:ext cx="1071563" cy="500062"/>
          </a:xfrm>
          <a:prstGeom prst="roundRect">
            <a:avLst/>
          </a:prstGeom>
          <a:solidFill>
            <a:schemeClr val="accent6">
              <a:lumMod val="20000"/>
              <a:lumOff val="8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75000"/>
                  </a:schemeClr>
                </a:solidFill>
              </a:rPr>
              <a:t>jedničky.</a:t>
            </a:r>
          </a:p>
        </p:txBody>
      </p:sp>
      <p:sp>
        <p:nvSpPr>
          <p:cNvPr id="15" name="Zaoblený obdélník 14"/>
          <p:cNvSpPr/>
          <p:nvPr/>
        </p:nvSpPr>
        <p:spPr>
          <a:xfrm>
            <a:off x="4143375" y="2357438"/>
            <a:ext cx="776288" cy="500062"/>
          </a:xfrm>
          <a:prstGeom prst="roundRect">
            <a:avLst/>
          </a:prstGeom>
          <a:solidFill>
            <a:schemeClr val="accent6">
              <a:lumMod val="20000"/>
              <a:lumOff val="8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75000"/>
                  </a:schemeClr>
                </a:solidFill>
              </a:rPr>
              <a:t>samé</a:t>
            </a:r>
          </a:p>
        </p:txBody>
      </p:sp>
      <p:sp>
        <p:nvSpPr>
          <p:cNvPr id="16" name="Zaoblený obdélník 15"/>
          <p:cNvSpPr/>
          <p:nvPr/>
        </p:nvSpPr>
        <p:spPr>
          <a:xfrm>
            <a:off x="5072063" y="2357438"/>
            <a:ext cx="623887" cy="500062"/>
          </a:xfrm>
          <a:prstGeom prst="roundRect">
            <a:avLst/>
          </a:prstGeom>
          <a:solidFill>
            <a:schemeClr val="accent6">
              <a:lumMod val="20000"/>
              <a:lumOff val="8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75000"/>
                  </a:schemeClr>
                </a:solidFill>
              </a:rPr>
              <a:t>mít</a:t>
            </a:r>
          </a:p>
        </p:txBody>
      </p:sp>
      <p:sp>
        <p:nvSpPr>
          <p:cNvPr id="17" name="Zaoblený obdélník 16"/>
          <p:cNvSpPr/>
          <p:nvPr/>
        </p:nvSpPr>
        <p:spPr>
          <a:xfrm>
            <a:off x="5929313" y="2357438"/>
            <a:ext cx="714375" cy="500062"/>
          </a:xfrm>
          <a:prstGeom prst="roundRect">
            <a:avLst/>
          </a:prstGeom>
          <a:solidFill>
            <a:schemeClr val="accent6">
              <a:lumMod val="20000"/>
              <a:lumOff val="8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75000"/>
                  </a:schemeClr>
                </a:solidFill>
              </a:rPr>
              <a:t>chtěl</a:t>
            </a:r>
          </a:p>
        </p:txBody>
      </p:sp>
      <p:sp>
        <p:nvSpPr>
          <p:cNvPr id="18" name="Zaoblený obdélník 17"/>
          <p:cNvSpPr/>
          <p:nvPr/>
        </p:nvSpPr>
        <p:spPr>
          <a:xfrm>
            <a:off x="3214688" y="2357438"/>
            <a:ext cx="747712" cy="500062"/>
          </a:xfrm>
          <a:prstGeom prst="roundRect">
            <a:avLst/>
          </a:prstGeom>
          <a:solidFill>
            <a:schemeClr val="accent6">
              <a:lumMod val="20000"/>
              <a:lumOff val="8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75000"/>
                  </a:schemeClr>
                </a:solidFill>
              </a:rPr>
              <a:t>bych</a:t>
            </a:r>
          </a:p>
        </p:txBody>
      </p:sp>
      <p:sp>
        <p:nvSpPr>
          <p:cNvPr id="19" name="Zaoblený obdélník 18"/>
          <p:cNvSpPr/>
          <p:nvPr/>
        </p:nvSpPr>
        <p:spPr>
          <a:xfrm>
            <a:off x="1785938" y="2357438"/>
            <a:ext cx="1285875" cy="500062"/>
          </a:xfrm>
          <a:prstGeom prst="roundRect">
            <a:avLst/>
          </a:prstGeom>
          <a:solidFill>
            <a:schemeClr val="accent6">
              <a:lumMod val="20000"/>
              <a:lumOff val="8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75000"/>
                  </a:schemeClr>
                </a:solidFill>
              </a:rPr>
              <a:t>vysvědčení</a:t>
            </a:r>
          </a:p>
        </p:txBody>
      </p:sp>
      <p:sp>
        <p:nvSpPr>
          <p:cNvPr id="20" name="Zaoblený obdélník 19"/>
          <p:cNvSpPr/>
          <p:nvPr/>
        </p:nvSpPr>
        <p:spPr>
          <a:xfrm>
            <a:off x="6858000" y="2357438"/>
            <a:ext cx="500063" cy="500062"/>
          </a:xfrm>
          <a:prstGeom prst="roundRect">
            <a:avLst/>
          </a:prstGeom>
          <a:solidFill>
            <a:schemeClr val="accent6">
              <a:lumMod val="20000"/>
              <a:lumOff val="8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75000"/>
                  </a:schemeClr>
                </a:solidFill>
              </a:rPr>
              <a:t>Na</a:t>
            </a:r>
          </a:p>
        </p:txBody>
      </p:sp>
      <p:cxnSp>
        <p:nvCxnSpPr>
          <p:cNvPr id="21" name="Přímá spojovací čára 20"/>
          <p:cNvCxnSpPr/>
          <p:nvPr/>
        </p:nvCxnSpPr>
        <p:spPr>
          <a:xfrm>
            <a:off x="500063" y="3857625"/>
            <a:ext cx="8143875" cy="1588"/>
          </a:xfrm>
          <a:prstGeom prst="line">
            <a:avLst/>
          </a:prstGeom>
          <a:ln>
            <a:solidFill>
              <a:schemeClr val="accent6">
                <a:lumMod val="60000"/>
                <a:lumOff val="40000"/>
              </a:schemeClr>
            </a:solidFill>
          </a:ln>
        </p:spPr>
        <p:style>
          <a:lnRef idx="2">
            <a:schemeClr val="accent6"/>
          </a:lnRef>
          <a:fillRef idx="0">
            <a:schemeClr val="accent6"/>
          </a:fillRef>
          <a:effectRef idx="1">
            <a:schemeClr val="accent6"/>
          </a:effectRef>
          <a:fontRef idx="minor">
            <a:schemeClr val="tx1"/>
          </a:fontRef>
        </p:style>
      </p:cxnSp>
      <p:sp>
        <p:nvSpPr>
          <p:cNvPr id="23" name="Zaoblený obdélník 22"/>
          <p:cNvSpPr/>
          <p:nvPr/>
        </p:nvSpPr>
        <p:spPr>
          <a:xfrm>
            <a:off x="3500438" y="3929063"/>
            <a:ext cx="500062" cy="500062"/>
          </a:xfrm>
          <a:prstGeom prst="roundRect">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3">
                    <a:lumMod val="50000"/>
                  </a:schemeClr>
                </a:solidFill>
              </a:rPr>
              <a:t>Na</a:t>
            </a:r>
          </a:p>
        </p:txBody>
      </p:sp>
      <p:sp>
        <p:nvSpPr>
          <p:cNvPr id="24" name="Zaoblený obdélník 23"/>
          <p:cNvSpPr/>
          <p:nvPr/>
        </p:nvSpPr>
        <p:spPr>
          <a:xfrm>
            <a:off x="1071563" y="3929063"/>
            <a:ext cx="919162" cy="500062"/>
          </a:xfrm>
          <a:prstGeom prst="roundRect">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3">
                    <a:lumMod val="50000"/>
                  </a:schemeClr>
                </a:solidFill>
              </a:rPr>
              <a:t>housle</a:t>
            </a:r>
          </a:p>
        </p:txBody>
      </p:sp>
      <p:sp>
        <p:nvSpPr>
          <p:cNvPr id="26" name="Zaoblený obdélník 25"/>
          <p:cNvSpPr/>
          <p:nvPr/>
        </p:nvSpPr>
        <p:spPr>
          <a:xfrm>
            <a:off x="2143125" y="3929063"/>
            <a:ext cx="1214438" cy="500062"/>
          </a:xfrm>
          <a:prstGeom prst="roundRect">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3">
                    <a:lumMod val="50000"/>
                  </a:schemeClr>
                </a:solidFill>
              </a:rPr>
              <a:t>smyčcem.</a:t>
            </a:r>
          </a:p>
        </p:txBody>
      </p:sp>
      <p:sp>
        <p:nvSpPr>
          <p:cNvPr id="27" name="Zaoblený obdélník 26"/>
          <p:cNvSpPr/>
          <p:nvPr/>
        </p:nvSpPr>
        <p:spPr>
          <a:xfrm>
            <a:off x="4143375" y="3929063"/>
            <a:ext cx="714375" cy="500062"/>
          </a:xfrm>
          <a:prstGeom prst="roundRect">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3">
                    <a:lumMod val="50000"/>
                  </a:schemeClr>
                </a:solidFill>
              </a:rPr>
              <a:t>hraje</a:t>
            </a:r>
          </a:p>
        </p:txBody>
      </p:sp>
      <p:sp>
        <p:nvSpPr>
          <p:cNvPr id="28" name="Zaoblený obdélník 27"/>
          <p:cNvSpPr/>
          <p:nvPr/>
        </p:nvSpPr>
        <p:spPr>
          <a:xfrm>
            <a:off x="500063" y="3929063"/>
            <a:ext cx="428625" cy="500062"/>
          </a:xfrm>
          <a:prstGeom prst="roundRect">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3">
                    <a:lumMod val="50000"/>
                  </a:schemeClr>
                </a:solidFill>
              </a:rPr>
              <a:t>se</a:t>
            </a:r>
          </a:p>
        </p:txBody>
      </p:sp>
      <p:cxnSp>
        <p:nvCxnSpPr>
          <p:cNvPr id="29" name="Přímá spojovací čára 28"/>
          <p:cNvCxnSpPr/>
          <p:nvPr/>
        </p:nvCxnSpPr>
        <p:spPr>
          <a:xfrm>
            <a:off x="500063" y="5429250"/>
            <a:ext cx="8143875" cy="1588"/>
          </a:xfrm>
          <a:prstGeom prst="line">
            <a:avLst/>
          </a:prstGeom>
          <a:ln>
            <a:solidFill>
              <a:schemeClr val="accent3">
                <a:lumMod val="60000"/>
                <a:lumOff val="40000"/>
              </a:schemeClr>
            </a:solidFill>
          </a:ln>
        </p:spPr>
        <p:style>
          <a:lnRef idx="2">
            <a:schemeClr val="accent6"/>
          </a:lnRef>
          <a:fillRef idx="0">
            <a:schemeClr val="accent6"/>
          </a:fillRef>
          <a:effectRef idx="1">
            <a:schemeClr val="accent6"/>
          </a:effectRef>
          <a:fontRef idx="minor">
            <a:schemeClr val="tx1"/>
          </a:fontRef>
        </p:style>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Nadpis 1"/>
          <p:cNvSpPr>
            <a:spLocks noGrp="1"/>
          </p:cNvSpPr>
          <p:nvPr>
            <p:ph type="title"/>
          </p:nvPr>
        </p:nvSpPr>
        <p:spPr>
          <a:xfrm>
            <a:off x="457200" y="274638"/>
            <a:ext cx="8229600" cy="582612"/>
          </a:xfrm>
        </p:spPr>
        <p:txBody>
          <a:bodyPr/>
          <a:lstStyle/>
          <a:p>
            <a:pPr algn="l"/>
            <a:r>
              <a:rPr lang="cs-CZ" sz="1200" b="1" smtClean="0"/>
              <a:t>OSMISMĚRKA</a:t>
            </a:r>
            <a:r>
              <a:rPr lang="cs-CZ" sz="1200" smtClean="0"/>
              <a:t/>
            </a:r>
            <a:br>
              <a:rPr lang="cs-CZ" sz="1200" smtClean="0"/>
            </a:br>
            <a:r>
              <a:rPr lang="cs-CZ" sz="1200" smtClean="0"/>
              <a:t>Doplň chybějící písmena a slova vyškrtej v osmisměrce. Zbývající políčka s písmeny vybarvi, přečti po řádcích a tajenku napiš. </a:t>
            </a:r>
          </a:p>
        </p:txBody>
      </p:sp>
      <p:sp>
        <p:nvSpPr>
          <p:cNvPr id="83971" name="Zástupný symbol pro obsah 2"/>
          <p:cNvSpPr>
            <a:spLocks noGrp="1"/>
          </p:cNvSpPr>
          <p:nvPr>
            <p:ph idx="1"/>
          </p:nvPr>
        </p:nvSpPr>
        <p:spPr>
          <a:xfrm>
            <a:off x="457200" y="928688"/>
            <a:ext cx="3400425" cy="3429000"/>
          </a:xfrm>
        </p:spPr>
        <p:txBody>
          <a:bodyPr/>
          <a:lstStyle/>
          <a:p>
            <a:pPr>
              <a:buFont typeface="Arial" charset="0"/>
              <a:buNone/>
            </a:pPr>
            <a:r>
              <a:rPr lang="cs-CZ" sz="1800" smtClean="0"/>
              <a:t>kam    nky                  zm     zet</a:t>
            </a:r>
          </a:p>
          <a:p>
            <a:pPr>
              <a:buFont typeface="Arial" charset="0"/>
              <a:buNone/>
            </a:pPr>
            <a:r>
              <a:rPr lang="cs-CZ" sz="1800" smtClean="0"/>
              <a:t>m     šák                      kom     n</a:t>
            </a:r>
          </a:p>
          <a:p>
            <a:pPr>
              <a:buFont typeface="Arial" charset="0"/>
              <a:buNone/>
            </a:pPr>
            <a:r>
              <a:rPr lang="cs-CZ" sz="1800" smtClean="0"/>
              <a:t>dom     no                   prom     ň</a:t>
            </a:r>
          </a:p>
          <a:p>
            <a:pPr>
              <a:buFont typeface="Arial" charset="0"/>
              <a:buNone/>
            </a:pPr>
            <a:r>
              <a:rPr lang="cs-CZ" sz="1800" smtClean="0"/>
              <a:t>osm     směrka            hm    z</a:t>
            </a:r>
          </a:p>
          <a:p>
            <a:pPr>
              <a:buFont typeface="Arial" charset="0"/>
              <a:buNone/>
            </a:pPr>
            <a:r>
              <a:rPr lang="cs-CZ" sz="1800" smtClean="0"/>
              <a:t>m    tina                     m    lka</a:t>
            </a:r>
          </a:p>
          <a:p>
            <a:pPr>
              <a:buFont typeface="Arial" charset="0"/>
              <a:buNone/>
            </a:pPr>
            <a:r>
              <a:rPr lang="cs-CZ" sz="1800" smtClean="0"/>
              <a:t>sam    čka                   pru      (d/t)</a:t>
            </a:r>
          </a:p>
          <a:p>
            <a:pPr>
              <a:buFont typeface="Arial" charset="0"/>
              <a:buNone/>
            </a:pPr>
            <a:r>
              <a:rPr lang="cs-CZ" sz="1800" smtClean="0"/>
              <a:t>sm     ch                      dru      (h/ch)</a:t>
            </a:r>
          </a:p>
          <a:p>
            <a:pPr>
              <a:buFont typeface="Arial" charset="0"/>
              <a:buNone/>
            </a:pPr>
            <a:r>
              <a:rPr lang="cs-CZ" sz="1800" smtClean="0"/>
              <a:t>zam     šlení                sa      (d/t)</a:t>
            </a:r>
          </a:p>
          <a:p>
            <a:pPr>
              <a:buFont typeface="Arial" charset="0"/>
              <a:buNone/>
            </a:pPr>
            <a:r>
              <a:rPr lang="cs-CZ" sz="1800" smtClean="0"/>
              <a:t>chm    ří                    (mletý) má       </a:t>
            </a:r>
          </a:p>
          <a:p>
            <a:pPr>
              <a:buFont typeface="Arial" charset="0"/>
              <a:buNone/>
            </a:pPr>
            <a:r>
              <a:rPr lang="cs-CZ" sz="1800" smtClean="0"/>
              <a:t>um     várna	               (g/k)</a:t>
            </a:r>
          </a:p>
        </p:txBody>
      </p:sp>
      <p:sp>
        <p:nvSpPr>
          <p:cNvPr id="4" name="TextovéPole 3"/>
          <p:cNvSpPr txBox="1"/>
          <p:nvPr/>
        </p:nvSpPr>
        <p:spPr>
          <a:xfrm>
            <a:off x="928688" y="857250"/>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6" name="TextovéPole 5"/>
          <p:cNvSpPr txBox="1"/>
          <p:nvPr/>
        </p:nvSpPr>
        <p:spPr>
          <a:xfrm>
            <a:off x="714375" y="1214438"/>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7" name="TextovéPole 6"/>
          <p:cNvSpPr txBox="1"/>
          <p:nvPr/>
        </p:nvSpPr>
        <p:spPr>
          <a:xfrm>
            <a:off x="1000125" y="1571625"/>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8" name="TextovéPole 7"/>
          <p:cNvSpPr txBox="1"/>
          <p:nvPr/>
        </p:nvSpPr>
        <p:spPr>
          <a:xfrm>
            <a:off x="928688" y="1928813"/>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9" name="TextovéPole 8"/>
          <p:cNvSpPr txBox="1"/>
          <p:nvPr/>
        </p:nvSpPr>
        <p:spPr>
          <a:xfrm>
            <a:off x="714375" y="2214563"/>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0" name="TextovéPole 9"/>
          <p:cNvSpPr txBox="1"/>
          <p:nvPr/>
        </p:nvSpPr>
        <p:spPr>
          <a:xfrm>
            <a:off x="928688" y="2571750"/>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1" name="TextovéPole 10"/>
          <p:cNvSpPr txBox="1"/>
          <p:nvPr/>
        </p:nvSpPr>
        <p:spPr>
          <a:xfrm>
            <a:off x="857250" y="2928938"/>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2" name="TextovéPole 11"/>
          <p:cNvSpPr txBox="1"/>
          <p:nvPr/>
        </p:nvSpPr>
        <p:spPr>
          <a:xfrm>
            <a:off x="928688" y="3214688"/>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3" name="TextovéPole 12"/>
          <p:cNvSpPr txBox="1"/>
          <p:nvPr/>
        </p:nvSpPr>
        <p:spPr>
          <a:xfrm>
            <a:off x="928688" y="3571875"/>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4" name="TextovéPole 13"/>
          <p:cNvSpPr txBox="1"/>
          <p:nvPr/>
        </p:nvSpPr>
        <p:spPr>
          <a:xfrm>
            <a:off x="857250" y="3929063"/>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5" name="TextovéPole 14"/>
          <p:cNvSpPr txBox="1"/>
          <p:nvPr/>
        </p:nvSpPr>
        <p:spPr>
          <a:xfrm>
            <a:off x="2714625" y="857250"/>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6" name="TextovéPole 15"/>
          <p:cNvSpPr txBox="1"/>
          <p:nvPr/>
        </p:nvSpPr>
        <p:spPr>
          <a:xfrm>
            <a:off x="2857500" y="1214438"/>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7" name="TextovéPole 16"/>
          <p:cNvSpPr txBox="1"/>
          <p:nvPr/>
        </p:nvSpPr>
        <p:spPr>
          <a:xfrm>
            <a:off x="3000375" y="1571625"/>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8" name="TextovéPole 17"/>
          <p:cNvSpPr txBox="1"/>
          <p:nvPr/>
        </p:nvSpPr>
        <p:spPr>
          <a:xfrm>
            <a:off x="2786063" y="1928813"/>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9" name="TextovéPole 18"/>
          <p:cNvSpPr txBox="1"/>
          <p:nvPr/>
        </p:nvSpPr>
        <p:spPr>
          <a:xfrm>
            <a:off x="2571750" y="2214563"/>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0" name="TextovéPole 19"/>
          <p:cNvSpPr txBox="1"/>
          <p:nvPr/>
        </p:nvSpPr>
        <p:spPr>
          <a:xfrm>
            <a:off x="2786063" y="2571750"/>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1" name="TextovéPole 20"/>
          <p:cNvSpPr txBox="1"/>
          <p:nvPr/>
        </p:nvSpPr>
        <p:spPr>
          <a:xfrm>
            <a:off x="2786063" y="2928938"/>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2" name="TextovéPole 21"/>
          <p:cNvSpPr txBox="1"/>
          <p:nvPr/>
        </p:nvSpPr>
        <p:spPr>
          <a:xfrm>
            <a:off x="2643188" y="3214688"/>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3" name="TextovéPole 22"/>
          <p:cNvSpPr txBox="1"/>
          <p:nvPr/>
        </p:nvSpPr>
        <p:spPr>
          <a:xfrm>
            <a:off x="3357563" y="3571875"/>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graphicFrame>
        <p:nvGraphicFramePr>
          <p:cNvPr id="24" name="Tabulka 23"/>
          <p:cNvGraphicFramePr>
            <a:graphicFrameLocks noGrp="1"/>
          </p:cNvGraphicFramePr>
          <p:nvPr/>
        </p:nvGraphicFramePr>
        <p:xfrm>
          <a:off x="4143375" y="1071563"/>
          <a:ext cx="4000530" cy="3500464"/>
        </p:xfrm>
        <a:graphic>
          <a:graphicData uri="http://schemas.openxmlformats.org/drawingml/2006/table">
            <a:tbl>
              <a:tblPr/>
              <a:tblGrid>
                <a:gridCol w="400053"/>
                <a:gridCol w="400053"/>
                <a:gridCol w="400053"/>
                <a:gridCol w="400053"/>
                <a:gridCol w="400053"/>
                <a:gridCol w="400053"/>
                <a:gridCol w="400053"/>
                <a:gridCol w="400053"/>
                <a:gridCol w="400053"/>
                <a:gridCol w="400053"/>
              </a:tblGrid>
              <a:tr h="351079">
                <a:tc>
                  <a:txBody>
                    <a:bodyPr/>
                    <a:lstStyle/>
                    <a:p>
                      <a:pPr algn="ctr" fontAlgn="ctr"/>
                      <a:r>
                        <a:rPr lang="cs-CZ" sz="1800" b="0" i="0" u="none" strike="noStrike">
                          <a:solidFill>
                            <a:srgbClr val="000000"/>
                          </a:solidFill>
                          <a:latin typeface="Calibri"/>
                        </a:rPr>
                        <a:t>S</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U</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M</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Ý</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Á</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R</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N</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Z</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r>
              <a:tr h="351079">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CH</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Ý</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K</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Ř</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D</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R</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U</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H</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r>
              <a:tr h="351079">
                <a:tc>
                  <a:txBody>
                    <a:bodyPr/>
                    <a:lstStyle/>
                    <a:p>
                      <a:pPr algn="ctr" fontAlgn="ctr"/>
                      <a:r>
                        <a:rPr lang="cs-CZ" sz="1800" b="0" i="0" u="none" strike="noStrike">
                          <a:solidFill>
                            <a:srgbClr val="000000"/>
                          </a:solidFill>
                          <a:latin typeface="Calibri"/>
                        </a:rPr>
                        <a:t>M</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M</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P</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R</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O</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M</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I</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Ň</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M</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r>
              <a:tr h="351079">
                <a:tc>
                  <a:txBody>
                    <a:bodyPr/>
                    <a:lstStyle/>
                    <a:p>
                      <a:pPr algn="ctr" fontAlgn="ctr"/>
                      <a:r>
                        <a:rPr lang="cs-CZ" sz="1800" b="0" i="0" u="none" strike="noStrike">
                          <a:solidFill>
                            <a:srgbClr val="000000"/>
                          </a:solidFill>
                          <a:latin typeface="Calibri"/>
                        </a:rPr>
                        <a:t>I</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Ý</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K</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R</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M</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Á</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Z</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r>
              <a:tr h="351079">
                <a:tc>
                  <a:txBody>
                    <a:bodyPr/>
                    <a:lstStyle/>
                    <a:p>
                      <a:pPr algn="ctr" fontAlgn="ctr"/>
                      <a:r>
                        <a:rPr lang="cs-CZ" sz="1800" b="0" i="0" u="none" strike="noStrike">
                          <a:solidFill>
                            <a:srgbClr val="000000"/>
                          </a:solidFill>
                          <a:latin typeface="Calibri"/>
                        </a:rPr>
                        <a:t>Č</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Ř</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U</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Ý</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I</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K</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M</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M</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Š</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r>
              <a:tr h="351079">
                <a:tc>
                  <a:txBody>
                    <a:bodyPr/>
                    <a:lstStyle/>
                    <a:p>
                      <a:pPr algn="ctr" fontAlgn="ctr"/>
                      <a:r>
                        <a:rPr lang="cs-CZ" sz="1800" b="0" i="0" u="none" strike="noStrike">
                          <a:solidFill>
                            <a:srgbClr val="000000"/>
                          </a:solidFill>
                          <a:latin typeface="Calibri"/>
                        </a:rPr>
                        <a:t>K</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Í</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Í</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T</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CH</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N</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O</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H</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I</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r>
              <a:tr h="351079">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Á</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I</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Í</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O</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M</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M</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Z</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r>
              <a:tr h="340753">
                <a:tc>
                  <a:txBody>
                    <a:bodyPr/>
                    <a:lstStyle/>
                    <a:p>
                      <a:pPr algn="ctr" fontAlgn="ctr"/>
                      <a:r>
                        <a:rPr lang="cs-CZ" sz="1800" b="0" i="0" u="none" strike="noStrike">
                          <a:solidFill>
                            <a:srgbClr val="000000"/>
                          </a:solidFill>
                          <a:latin typeface="Calibri"/>
                        </a:rPr>
                        <a:t>E</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N</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Š</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M</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M</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D</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Í</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N</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r>
              <a:tr h="351079">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K</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N</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Z</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T</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Í</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r>
              <a:tr h="351079">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K</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R</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Ě</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M</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I</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M</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c>
                  <a:txBody>
                    <a:bodyPr/>
                    <a:lstStyle/>
                    <a:p>
                      <a:pPr algn="ctr" fontAlgn="ctr"/>
                      <a:r>
                        <a:rPr lang="cs-CZ" sz="1800" b="0" i="0" u="none" strike="noStrike" dirty="0">
                          <a:solidFill>
                            <a:srgbClr val="000000"/>
                          </a:solidFill>
                          <a:latin typeface="Calibri"/>
                        </a:rPr>
                        <a:t>O</a:t>
                      </a:r>
                    </a:p>
                  </a:txBody>
                  <a:tcPr marL="9525" marR="9525" marT="9525" marB="0" anchor="ctr">
                    <a:lnL w="12700" cap="flat" cmpd="sng" algn="ctr">
                      <a:solidFill>
                        <a:srgbClr val="93CDDD"/>
                      </a:solidFill>
                      <a:prstDash val="solid"/>
                      <a:round/>
                      <a:headEnd type="none" w="med" len="med"/>
                      <a:tailEnd type="none" w="med" len="med"/>
                    </a:lnL>
                    <a:lnR w="12700" cap="flat" cmpd="sng" algn="ctr">
                      <a:solidFill>
                        <a:srgbClr val="93CDDD"/>
                      </a:solidFill>
                      <a:prstDash val="solid"/>
                      <a:round/>
                      <a:headEnd type="none" w="med" len="med"/>
                      <a:tailEnd type="none" w="med" len="med"/>
                    </a:lnR>
                    <a:lnT w="12700" cap="flat" cmpd="sng" algn="ctr">
                      <a:solidFill>
                        <a:srgbClr val="93CDDD"/>
                      </a:solidFill>
                      <a:prstDash val="solid"/>
                      <a:round/>
                      <a:headEnd type="none" w="med" len="med"/>
                      <a:tailEnd type="none" w="med" len="med"/>
                    </a:lnT>
                    <a:lnB w="12700" cap="flat" cmpd="sng" algn="ctr">
                      <a:solidFill>
                        <a:srgbClr val="93CDDD"/>
                      </a:solidFill>
                      <a:prstDash val="solid"/>
                      <a:round/>
                      <a:headEnd type="none" w="med" len="med"/>
                      <a:tailEnd type="none" w="med" len="med"/>
                    </a:lnB>
                  </a:tcPr>
                </a:tc>
              </a:tr>
            </a:tbl>
          </a:graphicData>
        </a:graphic>
      </p:graphicFrame>
      <p:graphicFrame>
        <p:nvGraphicFramePr>
          <p:cNvPr id="25" name="Tabulka 24"/>
          <p:cNvGraphicFramePr>
            <a:graphicFrameLocks noGrp="1"/>
          </p:cNvGraphicFramePr>
          <p:nvPr/>
        </p:nvGraphicFramePr>
        <p:xfrm>
          <a:off x="3214688" y="5143500"/>
          <a:ext cx="901700" cy="323850"/>
        </p:xfrm>
        <a:graphic>
          <a:graphicData uri="http://schemas.openxmlformats.org/drawingml/2006/table">
            <a:tbl>
              <a:tblPr/>
              <a:tblGrid>
                <a:gridCol w="901700"/>
              </a:tblGrid>
              <a:tr h="323850">
                <a:tc>
                  <a:txBody>
                    <a:bodyPr/>
                    <a:lstStyle/>
                    <a:p>
                      <a:pPr algn="l" fontAlgn="b"/>
                      <a:r>
                        <a:rPr lang="cs-CZ" sz="1800" b="0" i="0" u="none" strike="noStrike" dirty="0">
                          <a:solidFill>
                            <a:srgbClr val="000000"/>
                          </a:solidFill>
                          <a:latin typeface="Calibri"/>
                        </a:rPr>
                        <a:t>Tajenka:</a:t>
                      </a:r>
                    </a:p>
                  </a:txBody>
                  <a:tcPr marL="9525" marR="9525" marT="9525" marB="0" anchor="b">
                    <a:lnL>
                      <a:noFill/>
                    </a:lnL>
                    <a:lnR>
                      <a:noFill/>
                    </a:lnR>
                    <a:lnT>
                      <a:noFill/>
                    </a:lnT>
                    <a:lnB>
                      <a:noFill/>
                    </a:lnB>
                  </a:tcPr>
                </a:tc>
              </a:tr>
            </a:tbl>
          </a:graphicData>
        </a:graphic>
      </p:graphicFrame>
      <p:graphicFrame>
        <p:nvGraphicFramePr>
          <p:cNvPr id="26" name="Tabulka 25"/>
          <p:cNvGraphicFramePr>
            <a:graphicFrameLocks noGrp="1"/>
          </p:cNvGraphicFramePr>
          <p:nvPr/>
        </p:nvGraphicFramePr>
        <p:xfrm>
          <a:off x="4143375" y="5143500"/>
          <a:ext cx="3048000" cy="323850"/>
        </p:xfrm>
        <a:graphic>
          <a:graphicData uri="http://schemas.openxmlformats.org/drawingml/2006/table">
            <a:tbl>
              <a:tblPr/>
              <a:tblGrid>
                <a:gridCol w="381000"/>
                <a:gridCol w="381000"/>
                <a:gridCol w="381000"/>
                <a:gridCol w="381000"/>
                <a:gridCol w="381000"/>
                <a:gridCol w="381000"/>
                <a:gridCol w="381000"/>
                <a:gridCol w="381000"/>
              </a:tblGrid>
              <a:tr h="323850">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E46D0A"/>
                      </a:solidFill>
                      <a:prstDash val="solid"/>
                      <a:round/>
                      <a:headEnd type="none" w="med" len="med"/>
                      <a:tailEnd type="none" w="med" len="med"/>
                    </a:lnL>
                    <a:lnR w="12700" cap="flat" cmpd="sng" algn="ctr">
                      <a:solidFill>
                        <a:srgbClr val="E46D0A"/>
                      </a:solidFill>
                      <a:prstDash val="solid"/>
                      <a:round/>
                      <a:headEnd type="none" w="med" len="med"/>
                      <a:tailEnd type="none" w="med" len="med"/>
                    </a:lnR>
                    <a:lnT w="12700" cap="flat" cmpd="sng" algn="ctr">
                      <a:solidFill>
                        <a:srgbClr val="E46D0A"/>
                      </a:solidFill>
                      <a:prstDash val="solid"/>
                      <a:round/>
                      <a:headEnd type="none" w="med" len="med"/>
                      <a:tailEnd type="none" w="med" len="med"/>
                    </a:lnT>
                    <a:lnB w="12700" cap="flat" cmpd="sng" algn="ctr">
                      <a:solidFill>
                        <a:srgbClr val="E46D0A"/>
                      </a:solidFill>
                      <a:prstDash val="solid"/>
                      <a:round/>
                      <a:headEnd type="none" w="med" len="med"/>
                      <a:tailEnd type="none" w="med" len="med"/>
                    </a:lnB>
                    <a:solidFill>
                      <a:srgbClr val="FCD5B4"/>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E46D0A"/>
                      </a:solidFill>
                      <a:prstDash val="solid"/>
                      <a:round/>
                      <a:headEnd type="none" w="med" len="med"/>
                      <a:tailEnd type="none" w="med" len="med"/>
                    </a:lnL>
                    <a:lnR w="12700" cap="flat" cmpd="sng" algn="ctr">
                      <a:solidFill>
                        <a:srgbClr val="E46D0A"/>
                      </a:solidFill>
                      <a:prstDash val="solid"/>
                      <a:round/>
                      <a:headEnd type="none" w="med" len="med"/>
                      <a:tailEnd type="none" w="med" len="med"/>
                    </a:lnR>
                    <a:lnT w="12700" cap="flat" cmpd="sng" algn="ctr">
                      <a:solidFill>
                        <a:srgbClr val="E46D0A"/>
                      </a:solidFill>
                      <a:prstDash val="solid"/>
                      <a:round/>
                      <a:headEnd type="none" w="med" len="med"/>
                      <a:tailEnd type="none" w="med" len="med"/>
                    </a:lnT>
                    <a:lnB w="12700" cap="flat" cmpd="sng" algn="ctr">
                      <a:solidFill>
                        <a:srgbClr val="E46D0A"/>
                      </a:solidFill>
                      <a:prstDash val="solid"/>
                      <a:round/>
                      <a:headEnd type="none" w="med" len="med"/>
                      <a:tailEnd type="none" w="med" len="med"/>
                    </a:lnB>
                    <a:solidFill>
                      <a:srgbClr val="FCD5B4"/>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E46D0A"/>
                      </a:solidFill>
                      <a:prstDash val="solid"/>
                      <a:round/>
                      <a:headEnd type="none" w="med" len="med"/>
                      <a:tailEnd type="none" w="med" len="med"/>
                    </a:lnL>
                    <a:lnR w="12700" cap="flat" cmpd="sng" algn="ctr">
                      <a:solidFill>
                        <a:srgbClr val="E46D0A"/>
                      </a:solidFill>
                      <a:prstDash val="solid"/>
                      <a:round/>
                      <a:headEnd type="none" w="med" len="med"/>
                      <a:tailEnd type="none" w="med" len="med"/>
                    </a:lnR>
                    <a:lnT w="12700" cap="flat" cmpd="sng" algn="ctr">
                      <a:solidFill>
                        <a:srgbClr val="E46D0A"/>
                      </a:solidFill>
                      <a:prstDash val="solid"/>
                      <a:round/>
                      <a:headEnd type="none" w="med" len="med"/>
                      <a:tailEnd type="none" w="med" len="med"/>
                    </a:lnT>
                    <a:lnB w="12700" cap="flat" cmpd="sng" algn="ctr">
                      <a:solidFill>
                        <a:srgbClr val="E46D0A"/>
                      </a:solidFill>
                      <a:prstDash val="solid"/>
                      <a:round/>
                      <a:headEnd type="none" w="med" len="med"/>
                      <a:tailEnd type="none" w="med" len="med"/>
                    </a:lnB>
                    <a:solidFill>
                      <a:srgbClr val="FCD5B4"/>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E46D0A"/>
                      </a:solidFill>
                      <a:prstDash val="solid"/>
                      <a:round/>
                      <a:headEnd type="none" w="med" len="med"/>
                      <a:tailEnd type="none" w="med" len="med"/>
                    </a:lnL>
                    <a:lnR w="12700" cap="flat" cmpd="sng" algn="ctr">
                      <a:solidFill>
                        <a:srgbClr val="E46D0A"/>
                      </a:solidFill>
                      <a:prstDash val="solid"/>
                      <a:round/>
                      <a:headEnd type="none" w="med" len="med"/>
                      <a:tailEnd type="none" w="med" len="med"/>
                    </a:lnR>
                    <a:lnT w="12700" cap="flat" cmpd="sng" algn="ctr">
                      <a:solidFill>
                        <a:srgbClr val="E46D0A"/>
                      </a:solidFill>
                      <a:prstDash val="solid"/>
                      <a:round/>
                      <a:headEnd type="none" w="med" len="med"/>
                      <a:tailEnd type="none" w="med" len="med"/>
                    </a:lnT>
                    <a:lnB w="12700" cap="flat" cmpd="sng" algn="ctr">
                      <a:solidFill>
                        <a:srgbClr val="E46D0A"/>
                      </a:solidFill>
                      <a:prstDash val="solid"/>
                      <a:round/>
                      <a:headEnd type="none" w="med" len="med"/>
                      <a:tailEnd type="none" w="med" len="med"/>
                    </a:lnB>
                    <a:solidFill>
                      <a:srgbClr val="FCD5B4"/>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E46D0A"/>
                      </a:solidFill>
                      <a:prstDash val="solid"/>
                      <a:round/>
                      <a:headEnd type="none" w="med" len="med"/>
                      <a:tailEnd type="none" w="med" len="med"/>
                    </a:lnL>
                    <a:lnR w="12700" cap="flat" cmpd="sng" algn="ctr">
                      <a:solidFill>
                        <a:srgbClr val="E46D0A"/>
                      </a:solidFill>
                      <a:prstDash val="solid"/>
                      <a:round/>
                      <a:headEnd type="none" w="med" len="med"/>
                      <a:tailEnd type="none" w="med" len="med"/>
                    </a:lnR>
                    <a:lnT w="12700" cap="flat" cmpd="sng" algn="ctr">
                      <a:solidFill>
                        <a:srgbClr val="E46D0A"/>
                      </a:solidFill>
                      <a:prstDash val="solid"/>
                      <a:round/>
                      <a:headEnd type="none" w="med" len="med"/>
                      <a:tailEnd type="none" w="med" len="med"/>
                    </a:lnT>
                    <a:lnB w="12700" cap="flat" cmpd="sng" algn="ctr">
                      <a:solidFill>
                        <a:srgbClr val="E46D0A"/>
                      </a:solidFill>
                      <a:prstDash val="solid"/>
                      <a:round/>
                      <a:headEnd type="none" w="med" len="med"/>
                      <a:tailEnd type="none" w="med" len="med"/>
                    </a:lnB>
                    <a:solidFill>
                      <a:srgbClr val="FCD5B4"/>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E46D0A"/>
                      </a:solidFill>
                      <a:prstDash val="solid"/>
                      <a:round/>
                      <a:headEnd type="none" w="med" len="med"/>
                      <a:tailEnd type="none" w="med" len="med"/>
                    </a:lnL>
                    <a:lnR w="12700" cap="flat" cmpd="sng" algn="ctr">
                      <a:solidFill>
                        <a:srgbClr val="E46D0A"/>
                      </a:solidFill>
                      <a:prstDash val="solid"/>
                      <a:round/>
                      <a:headEnd type="none" w="med" len="med"/>
                      <a:tailEnd type="none" w="med" len="med"/>
                    </a:lnR>
                    <a:lnT w="12700" cap="flat" cmpd="sng" algn="ctr">
                      <a:solidFill>
                        <a:srgbClr val="E46D0A"/>
                      </a:solidFill>
                      <a:prstDash val="solid"/>
                      <a:round/>
                      <a:headEnd type="none" w="med" len="med"/>
                      <a:tailEnd type="none" w="med" len="med"/>
                    </a:lnT>
                    <a:lnB w="12700" cap="flat" cmpd="sng" algn="ctr">
                      <a:solidFill>
                        <a:srgbClr val="E46D0A"/>
                      </a:solidFill>
                      <a:prstDash val="solid"/>
                      <a:round/>
                      <a:headEnd type="none" w="med" len="med"/>
                      <a:tailEnd type="none" w="med" len="med"/>
                    </a:lnB>
                    <a:solidFill>
                      <a:srgbClr val="FCD5B4"/>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E46D0A"/>
                      </a:solidFill>
                      <a:prstDash val="solid"/>
                      <a:round/>
                      <a:headEnd type="none" w="med" len="med"/>
                      <a:tailEnd type="none" w="med" len="med"/>
                    </a:lnL>
                    <a:lnR w="12700" cap="flat" cmpd="sng" algn="ctr">
                      <a:solidFill>
                        <a:srgbClr val="E46D0A"/>
                      </a:solidFill>
                      <a:prstDash val="solid"/>
                      <a:round/>
                      <a:headEnd type="none" w="med" len="med"/>
                      <a:tailEnd type="none" w="med" len="med"/>
                    </a:lnR>
                    <a:lnT w="12700" cap="flat" cmpd="sng" algn="ctr">
                      <a:solidFill>
                        <a:srgbClr val="E46D0A"/>
                      </a:solidFill>
                      <a:prstDash val="solid"/>
                      <a:round/>
                      <a:headEnd type="none" w="med" len="med"/>
                      <a:tailEnd type="none" w="med" len="med"/>
                    </a:lnT>
                    <a:lnB w="12700" cap="flat" cmpd="sng" algn="ctr">
                      <a:solidFill>
                        <a:srgbClr val="E46D0A"/>
                      </a:solidFill>
                      <a:prstDash val="solid"/>
                      <a:round/>
                      <a:headEnd type="none" w="med" len="med"/>
                      <a:tailEnd type="none" w="med" len="med"/>
                    </a:lnB>
                    <a:solidFill>
                      <a:srgbClr val="FCD5B4"/>
                    </a:solidFill>
                  </a:tcPr>
                </a:tc>
                <a:tc>
                  <a:txBody>
                    <a:bodyPr/>
                    <a:lstStyle/>
                    <a:p>
                      <a:pPr algn="ctr" fontAlgn="ctr"/>
                      <a:r>
                        <a:rPr lang="cs-CZ" sz="1800" b="0" i="0" u="none" strike="noStrike" dirty="0">
                          <a:solidFill>
                            <a:srgbClr val="000000"/>
                          </a:solidFill>
                          <a:latin typeface="Calibri"/>
                        </a:rPr>
                        <a:t> </a:t>
                      </a:r>
                    </a:p>
                  </a:txBody>
                  <a:tcPr marL="9525" marR="9525" marT="9525" marB="0" anchor="ctr">
                    <a:lnL w="12700" cap="flat" cmpd="sng" algn="ctr">
                      <a:solidFill>
                        <a:srgbClr val="E46D0A"/>
                      </a:solidFill>
                      <a:prstDash val="solid"/>
                      <a:round/>
                      <a:headEnd type="none" w="med" len="med"/>
                      <a:tailEnd type="none" w="med" len="med"/>
                    </a:lnL>
                    <a:lnR w="12700" cap="flat" cmpd="sng" algn="ctr">
                      <a:solidFill>
                        <a:srgbClr val="E46D0A"/>
                      </a:solidFill>
                      <a:prstDash val="solid"/>
                      <a:round/>
                      <a:headEnd type="none" w="med" len="med"/>
                      <a:tailEnd type="none" w="med" len="med"/>
                    </a:lnR>
                    <a:lnT w="12700" cap="flat" cmpd="sng" algn="ctr">
                      <a:solidFill>
                        <a:srgbClr val="E46D0A"/>
                      </a:solidFill>
                      <a:prstDash val="solid"/>
                      <a:round/>
                      <a:headEnd type="none" w="med" len="med"/>
                      <a:tailEnd type="none" w="med" len="med"/>
                    </a:lnT>
                    <a:lnB w="12700" cap="flat" cmpd="sng" algn="ctr">
                      <a:solidFill>
                        <a:srgbClr val="E46D0A"/>
                      </a:solidFill>
                      <a:prstDash val="solid"/>
                      <a:round/>
                      <a:headEnd type="none" w="med" len="med"/>
                      <a:tailEnd type="none" w="med" len="med"/>
                    </a:lnB>
                    <a:solidFill>
                      <a:srgbClr val="FCD5B4"/>
                    </a:solidFill>
                  </a:tcPr>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Nadpis 1"/>
          <p:cNvSpPr>
            <a:spLocks noGrp="1"/>
          </p:cNvSpPr>
          <p:nvPr>
            <p:ph type="title"/>
          </p:nvPr>
        </p:nvSpPr>
        <p:spPr>
          <a:xfrm>
            <a:off x="457200" y="274638"/>
            <a:ext cx="8229600" cy="439737"/>
          </a:xfrm>
        </p:spPr>
        <p:txBody>
          <a:bodyPr/>
          <a:lstStyle/>
          <a:p>
            <a:pPr algn="l"/>
            <a:r>
              <a:rPr lang="cs-CZ" sz="1200" smtClean="0"/>
              <a:t>Seřaď tato vyjmenovaná slova podle abecedy:</a:t>
            </a:r>
          </a:p>
        </p:txBody>
      </p:sp>
      <p:sp>
        <p:nvSpPr>
          <p:cNvPr id="4" name="Zaoblený obdélník 3"/>
          <p:cNvSpPr/>
          <p:nvPr/>
        </p:nvSpPr>
        <p:spPr>
          <a:xfrm>
            <a:off x="571500" y="857250"/>
            <a:ext cx="1714500" cy="557213"/>
          </a:xfrm>
          <a:prstGeom prst="roundRect">
            <a:avLst/>
          </a:prstGeom>
          <a:solidFill>
            <a:schemeClr val="accent2">
              <a:lumMod val="50000"/>
            </a:schemeClr>
          </a:solidFill>
          <a:ln>
            <a:solidFill>
              <a:schemeClr val="accent2">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dmýchat</a:t>
            </a:r>
          </a:p>
        </p:txBody>
      </p:sp>
      <p:cxnSp>
        <p:nvCxnSpPr>
          <p:cNvPr id="5" name="Přímá spojovací čára 4"/>
          <p:cNvCxnSpPr/>
          <p:nvPr/>
        </p:nvCxnSpPr>
        <p:spPr>
          <a:xfrm>
            <a:off x="500063" y="3286125"/>
            <a:ext cx="8215312" cy="1588"/>
          </a:xfrm>
          <a:prstGeom prst="line">
            <a:avLst/>
          </a:prstGeom>
          <a:ln>
            <a:solidFill>
              <a:schemeClr val="accent2">
                <a:lumMod val="40000"/>
                <a:lumOff val="60000"/>
              </a:schemeClr>
            </a:solidFill>
          </a:ln>
        </p:spPr>
        <p:style>
          <a:lnRef idx="3">
            <a:schemeClr val="accent6"/>
          </a:lnRef>
          <a:fillRef idx="0">
            <a:schemeClr val="accent6"/>
          </a:fillRef>
          <a:effectRef idx="2">
            <a:schemeClr val="accent6"/>
          </a:effectRef>
          <a:fontRef idx="minor">
            <a:schemeClr val="tx1"/>
          </a:fontRef>
        </p:style>
      </p:cxnSp>
      <p:cxnSp>
        <p:nvCxnSpPr>
          <p:cNvPr id="6" name="Přímá spojovací čára 5"/>
          <p:cNvCxnSpPr/>
          <p:nvPr/>
        </p:nvCxnSpPr>
        <p:spPr>
          <a:xfrm>
            <a:off x="571500" y="4286250"/>
            <a:ext cx="8143875" cy="1588"/>
          </a:xfrm>
          <a:prstGeom prst="line">
            <a:avLst/>
          </a:prstGeom>
          <a:ln>
            <a:solidFill>
              <a:schemeClr val="accent2">
                <a:lumMod val="40000"/>
                <a:lumOff val="60000"/>
              </a:schemeClr>
            </a:solidFill>
          </a:ln>
        </p:spPr>
        <p:style>
          <a:lnRef idx="2">
            <a:schemeClr val="accent6"/>
          </a:lnRef>
          <a:fillRef idx="0">
            <a:schemeClr val="accent6"/>
          </a:fillRef>
          <a:effectRef idx="1">
            <a:schemeClr val="accent6"/>
          </a:effectRef>
          <a:fontRef idx="minor">
            <a:schemeClr val="tx1"/>
          </a:fontRef>
        </p:style>
      </p:cxnSp>
      <p:cxnSp>
        <p:nvCxnSpPr>
          <p:cNvPr id="7" name="Přímá spojovací čára 6"/>
          <p:cNvCxnSpPr/>
          <p:nvPr/>
        </p:nvCxnSpPr>
        <p:spPr>
          <a:xfrm>
            <a:off x="571500" y="5214938"/>
            <a:ext cx="8143875" cy="1587"/>
          </a:xfrm>
          <a:prstGeom prst="line">
            <a:avLst/>
          </a:prstGeom>
          <a:ln>
            <a:solidFill>
              <a:schemeClr val="accent2">
                <a:lumMod val="40000"/>
                <a:lumOff val="60000"/>
              </a:schemeClr>
            </a:solidFill>
          </a:ln>
        </p:spPr>
        <p:style>
          <a:lnRef idx="2">
            <a:schemeClr val="accent6"/>
          </a:lnRef>
          <a:fillRef idx="0">
            <a:schemeClr val="accent6"/>
          </a:fillRef>
          <a:effectRef idx="1">
            <a:schemeClr val="accent6"/>
          </a:effectRef>
          <a:fontRef idx="minor">
            <a:schemeClr val="tx1"/>
          </a:fontRef>
        </p:style>
      </p:cxnSp>
      <p:cxnSp>
        <p:nvCxnSpPr>
          <p:cNvPr id="8" name="Přímá spojovací čára 7"/>
          <p:cNvCxnSpPr/>
          <p:nvPr/>
        </p:nvCxnSpPr>
        <p:spPr>
          <a:xfrm>
            <a:off x="571500" y="6143625"/>
            <a:ext cx="8143875" cy="1588"/>
          </a:xfrm>
          <a:prstGeom prst="line">
            <a:avLst/>
          </a:prstGeom>
          <a:ln>
            <a:solidFill>
              <a:schemeClr val="accent2">
                <a:lumMod val="40000"/>
                <a:lumOff val="60000"/>
              </a:schemeClr>
            </a:solidFill>
          </a:ln>
        </p:spPr>
        <p:style>
          <a:lnRef idx="2">
            <a:schemeClr val="accent6"/>
          </a:lnRef>
          <a:fillRef idx="0">
            <a:schemeClr val="accent6"/>
          </a:fillRef>
          <a:effectRef idx="1">
            <a:schemeClr val="accent6"/>
          </a:effectRef>
          <a:fontRef idx="minor">
            <a:schemeClr val="tx1"/>
          </a:fontRef>
        </p:style>
      </p:cxnSp>
      <p:sp>
        <p:nvSpPr>
          <p:cNvPr id="9" name="Zaoblený obdélník 8"/>
          <p:cNvSpPr/>
          <p:nvPr/>
        </p:nvSpPr>
        <p:spPr>
          <a:xfrm>
            <a:off x="571500" y="3500438"/>
            <a:ext cx="1928813" cy="700087"/>
          </a:xfrm>
          <a:prstGeom prst="roundRect">
            <a:avLst/>
          </a:prstGeom>
          <a:noFill/>
          <a:ln>
            <a:solidFill>
              <a:schemeClr val="accent2">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0" name="Zaoblený obdélník 9"/>
          <p:cNvSpPr/>
          <p:nvPr/>
        </p:nvSpPr>
        <p:spPr>
          <a:xfrm>
            <a:off x="3643313" y="3500438"/>
            <a:ext cx="1928812" cy="700087"/>
          </a:xfrm>
          <a:prstGeom prst="roundRect">
            <a:avLst/>
          </a:prstGeom>
          <a:noFill/>
          <a:ln>
            <a:solidFill>
              <a:schemeClr val="accent2">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1" name="Zaoblený obdélník 10"/>
          <p:cNvSpPr/>
          <p:nvPr/>
        </p:nvSpPr>
        <p:spPr>
          <a:xfrm>
            <a:off x="6715125" y="3500438"/>
            <a:ext cx="1928813" cy="700087"/>
          </a:xfrm>
          <a:prstGeom prst="roundRect">
            <a:avLst/>
          </a:prstGeom>
          <a:noFill/>
          <a:ln>
            <a:solidFill>
              <a:schemeClr val="accent2">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2" name="Zaoblený obdélník 11"/>
          <p:cNvSpPr/>
          <p:nvPr/>
        </p:nvSpPr>
        <p:spPr>
          <a:xfrm>
            <a:off x="571500" y="4429125"/>
            <a:ext cx="1928813" cy="700088"/>
          </a:xfrm>
          <a:prstGeom prst="roundRect">
            <a:avLst/>
          </a:prstGeom>
          <a:noFill/>
          <a:ln>
            <a:solidFill>
              <a:schemeClr val="accent2">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3" name="Zaoblený obdélník 12"/>
          <p:cNvSpPr/>
          <p:nvPr/>
        </p:nvSpPr>
        <p:spPr>
          <a:xfrm>
            <a:off x="3643313" y="4429125"/>
            <a:ext cx="1928812" cy="700088"/>
          </a:xfrm>
          <a:prstGeom prst="roundRect">
            <a:avLst/>
          </a:prstGeom>
          <a:noFill/>
          <a:ln>
            <a:solidFill>
              <a:schemeClr val="accent2">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4" name="Zaoblený obdélník 13"/>
          <p:cNvSpPr/>
          <p:nvPr/>
        </p:nvSpPr>
        <p:spPr>
          <a:xfrm>
            <a:off x="6715125" y="4429125"/>
            <a:ext cx="1928813" cy="700088"/>
          </a:xfrm>
          <a:prstGeom prst="roundRect">
            <a:avLst/>
          </a:prstGeom>
          <a:noFill/>
          <a:ln>
            <a:solidFill>
              <a:schemeClr val="accent2">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5" name="Zaoblený obdélník 14"/>
          <p:cNvSpPr/>
          <p:nvPr/>
        </p:nvSpPr>
        <p:spPr>
          <a:xfrm>
            <a:off x="571500" y="5357813"/>
            <a:ext cx="1928813" cy="700087"/>
          </a:xfrm>
          <a:prstGeom prst="roundRect">
            <a:avLst/>
          </a:prstGeom>
          <a:noFill/>
          <a:ln>
            <a:solidFill>
              <a:schemeClr val="accent2">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6" name="Zaoblený obdélník 15"/>
          <p:cNvSpPr/>
          <p:nvPr/>
        </p:nvSpPr>
        <p:spPr>
          <a:xfrm>
            <a:off x="3643313" y="5357813"/>
            <a:ext cx="1928812" cy="700087"/>
          </a:xfrm>
          <a:prstGeom prst="roundRect">
            <a:avLst/>
          </a:prstGeom>
          <a:noFill/>
          <a:ln>
            <a:solidFill>
              <a:schemeClr val="accent2">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7" name="Zaoblený obdélník 16"/>
          <p:cNvSpPr/>
          <p:nvPr/>
        </p:nvSpPr>
        <p:spPr>
          <a:xfrm>
            <a:off x="6715125" y="5357813"/>
            <a:ext cx="1928813" cy="700087"/>
          </a:xfrm>
          <a:prstGeom prst="roundRect">
            <a:avLst/>
          </a:prstGeom>
          <a:noFill/>
          <a:ln>
            <a:solidFill>
              <a:schemeClr val="accent2">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9" name="Zaoblený obdélník 18"/>
          <p:cNvSpPr/>
          <p:nvPr/>
        </p:nvSpPr>
        <p:spPr>
          <a:xfrm>
            <a:off x="3500438" y="857250"/>
            <a:ext cx="1714500" cy="557213"/>
          </a:xfrm>
          <a:prstGeom prst="roundRect">
            <a:avLst/>
          </a:prstGeom>
          <a:solidFill>
            <a:schemeClr val="accent2">
              <a:lumMod val="50000"/>
            </a:schemeClr>
          </a:solidFill>
          <a:ln>
            <a:solidFill>
              <a:schemeClr val="accent2">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Litomyšl</a:t>
            </a:r>
          </a:p>
        </p:txBody>
      </p:sp>
      <p:sp>
        <p:nvSpPr>
          <p:cNvPr id="20" name="Zaoblený obdélník 19"/>
          <p:cNvSpPr/>
          <p:nvPr/>
        </p:nvSpPr>
        <p:spPr>
          <a:xfrm>
            <a:off x="6929438" y="785813"/>
            <a:ext cx="1714500" cy="557212"/>
          </a:xfrm>
          <a:prstGeom prst="roundRect">
            <a:avLst/>
          </a:prstGeom>
          <a:solidFill>
            <a:schemeClr val="accent2">
              <a:lumMod val="50000"/>
            </a:schemeClr>
          </a:solidFill>
          <a:ln>
            <a:solidFill>
              <a:schemeClr val="accent2">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mýtit</a:t>
            </a:r>
          </a:p>
        </p:txBody>
      </p:sp>
      <p:sp>
        <p:nvSpPr>
          <p:cNvPr id="21" name="Zaoblený obdélník 20"/>
          <p:cNvSpPr/>
          <p:nvPr/>
        </p:nvSpPr>
        <p:spPr>
          <a:xfrm>
            <a:off x="1928813" y="1571625"/>
            <a:ext cx="1714500" cy="557213"/>
          </a:xfrm>
          <a:prstGeom prst="roundRect">
            <a:avLst/>
          </a:prstGeom>
          <a:solidFill>
            <a:schemeClr val="accent2">
              <a:lumMod val="50000"/>
            </a:schemeClr>
          </a:solidFill>
          <a:ln>
            <a:solidFill>
              <a:schemeClr val="accent2">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myslit</a:t>
            </a:r>
          </a:p>
        </p:txBody>
      </p:sp>
      <p:sp>
        <p:nvSpPr>
          <p:cNvPr id="22" name="Zaoblený obdélník 21"/>
          <p:cNvSpPr/>
          <p:nvPr/>
        </p:nvSpPr>
        <p:spPr>
          <a:xfrm>
            <a:off x="6000750" y="1500188"/>
            <a:ext cx="1714500" cy="557212"/>
          </a:xfrm>
          <a:prstGeom prst="roundRect">
            <a:avLst/>
          </a:prstGeom>
          <a:solidFill>
            <a:schemeClr val="accent2">
              <a:lumMod val="50000"/>
            </a:schemeClr>
          </a:solidFill>
          <a:ln>
            <a:solidFill>
              <a:schemeClr val="accent2">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hlemýžď</a:t>
            </a:r>
          </a:p>
        </p:txBody>
      </p:sp>
      <p:sp>
        <p:nvSpPr>
          <p:cNvPr id="23" name="Zaoblený obdélník 22"/>
          <p:cNvSpPr/>
          <p:nvPr/>
        </p:nvSpPr>
        <p:spPr>
          <a:xfrm>
            <a:off x="4071938" y="1785938"/>
            <a:ext cx="1714500" cy="557212"/>
          </a:xfrm>
          <a:prstGeom prst="roundRect">
            <a:avLst/>
          </a:prstGeom>
          <a:solidFill>
            <a:schemeClr val="accent2">
              <a:lumMod val="50000"/>
            </a:schemeClr>
          </a:solidFill>
          <a:ln>
            <a:solidFill>
              <a:schemeClr val="accent2">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smýkat</a:t>
            </a:r>
          </a:p>
        </p:txBody>
      </p:sp>
      <p:sp>
        <p:nvSpPr>
          <p:cNvPr id="24" name="Zaoblený obdélník 23"/>
          <p:cNvSpPr/>
          <p:nvPr/>
        </p:nvSpPr>
        <p:spPr>
          <a:xfrm>
            <a:off x="6215063" y="2357438"/>
            <a:ext cx="1714500" cy="557212"/>
          </a:xfrm>
          <a:prstGeom prst="roundRect">
            <a:avLst/>
          </a:prstGeom>
          <a:solidFill>
            <a:schemeClr val="accent2">
              <a:lumMod val="50000"/>
            </a:schemeClr>
          </a:solidFill>
          <a:ln>
            <a:solidFill>
              <a:schemeClr val="accent2">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chmýří</a:t>
            </a:r>
          </a:p>
        </p:txBody>
      </p:sp>
      <p:sp>
        <p:nvSpPr>
          <p:cNvPr id="25" name="Zaoblený obdélník 24"/>
          <p:cNvSpPr/>
          <p:nvPr/>
        </p:nvSpPr>
        <p:spPr>
          <a:xfrm>
            <a:off x="571500" y="2357438"/>
            <a:ext cx="1714500" cy="557212"/>
          </a:xfrm>
          <a:prstGeom prst="roundRect">
            <a:avLst/>
          </a:prstGeom>
          <a:solidFill>
            <a:schemeClr val="accent2">
              <a:lumMod val="50000"/>
            </a:schemeClr>
          </a:solidFill>
          <a:ln>
            <a:solidFill>
              <a:schemeClr val="accent2">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hmyz</a:t>
            </a:r>
          </a:p>
        </p:txBody>
      </p:sp>
      <p:sp>
        <p:nvSpPr>
          <p:cNvPr id="26" name="Zaoblený obdélník 25"/>
          <p:cNvSpPr/>
          <p:nvPr/>
        </p:nvSpPr>
        <p:spPr>
          <a:xfrm>
            <a:off x="2928938" y="2500313"/>
            <a:ext cx="1714500" cy="557212"/>
          </a:xfrm>
          <a:prstGeom prst="roundRect">
            <a:avLst/>
          </a:prstGeom>
          <a:solidFill>
            <a:schemeClr val="accent2">
              <a:lumMod val="50000"/>
            </a:schemeClr>
          </a:solidFill>
          <a:ln>
            <a:solidFill>
              <a:schemeClr val="accent2">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zamykat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Nadpis 1"/>
          <p:cNvSpPr>
            <a:spLocks noGrp="1"/>
          </p:cNvSpPr>
          <p:nvPr>
            <p:ph type="title"/>
          </p:nvPr>
        </p:nvSpPr>
        <p:spPr>
          <a:xfrm>
            <a:off x="457200" y="142875"/>
            <a:ext cx="8229600" cy="857250"/>
          </a:xfrm>
        </p:spPr>
        <p:txBody>
          <a:bodyPr/>
          <a:lstStyle/>
          <a:p>
            <a:pPr algn="l"/>
            <a:r>
              <a:rPr lang="cs-CZ" sz="1200" smtClean="0"/>
              <a:t>Dopiš chybějící vyjmenovaná slova po ,,M“</a:t>
            </a:r>
          </a:p>
        </p:txBody>
      </p:sp>
      <p:sp>
        <p:nvSpPr>
          <p:cNvPr id="86019" name="Zástupný symbol pro obsah 2"/>
          <p:cNvSpPr>
            <a:spLocks noGrp="1"/>
          </p:cNvSpPr>
          <p:nvPr>
            <p:ph idx="1"/>
          </p:nvPr>
        </p:nvSpPr>
        <p:spPr>
          <a:xfrm>
            <a:off x="357188" y="785813"/>
            <a:ext cx="8329612" cy="5357812"/>
          </a:xfrm>
        </p:spPr>
        <p:txBody>
          <a:bodyPr/>
          <a:lstStyle/>
          <a:p>
            <a:pPr>
              <a:buFont typeface="Arial" charset="0"/>
              <a:buNone/>
            </a:pPr>
            <a:r>
              <a:rPr lang="cs-CZ" smtClean="0"/>
              <a:t>My,                    ,</a:t>
            </a:r>
          </a:p>
          <a:p>
            <a:pPr>
              <a:buFont typeface="Arial" charset="0"/>
              <a:buNone/>
            </a:pPr>
            <a:endParaRPr lang="cs-CZ" smtClean="0"/>
          </a:p>
          <a:p>
            <a:pPr>
              <a:buFont typeface="Arial" charset="0"/>
              <a:buNone/>
            </a:pPr>
            <a:r>
              <a:rPr lang="cs-CZ" smtClean="0"/>
              <a:t>                   , mýlit se,</a:t>
            </a:r>
          </a:p>
          <a:p>
            <a:pPr>
              <a:buFont typeface="Arial" charset="0"/>
              <a:buNone/>
            </a:pPr>
            <a:endParaRPr lang="cs-CZ" smtClean="0"/>
          </a:p>
          <a:p>
            <a:pPr>
              <a:buFont typeface="Arial" charset="0"/>
              <a:buNone/>
            </a:pPr>
            <a:r>
              <a:rPr lang="cs-CZ" smtClean="0"/>
              <a:t>hmyz,                     , hlemýžď,</a:t>
            </a:r>
          </a:p>
          <a:p>
            <a:pPr>
              <a:buFont typeface="Arial" charset="0"/>
              <a:buNone/>
            </a:pPr>
            <a:endParaRPr lang="cs-CZ" smtClean="0"/>
          </a:p>
          <a:p>
            <a:pPr>
              <a:buFont typeface="Arial" charset="0"/>
              <a:buNone/>
            </a:pPr>
            <a:r>
              <a:rPr lang="cs-CZ" smtClean="0"/>
              <a:t>                   , zamykat,                     ,</a:t>
            </a:r>
          </a:p>
          <a:p>
            <a:pPr>
              <a:buFont typeface="Arial" charset="0"/>
              <a:buNone/>
            </a:pPr>
            <a:endParaRPr lang="cs-CZ" smtClean="0"/>
          </a:p>
          <a:p>
            <a:pPr>
              <a:buFont typeface="Arial" charset="0"/>
              <a:buNone/>
            </a:pPr>
            <a:r>
              <a:rPr lang="cs-CZ" smtClean="0"/>
              <a:t>dmýchat,                    , nachomýtnout se, </a:t>
            </a:r>
          </a:p>
        </p:txBody>
      </p:sp>
      <p:sp>
        <p:nvSpPr>
          <p:cNvPr id="4" name="Zaoblený obdélník 3"/>
          <p:cNvSpPr/>
          <p:nvPr/>
        </p:nvSpPr>
        <p:spPr>
          <a:xfrm>
            <a:off x="1071563" y="714375"/>
            <a:ext cx="1785937" cy="714375"/>
          </a:xfrm>
          <a:prstGeom prst="roundRect">
            <a:avLst/>
          </a:prstGeom>
          <a:solidFill>
            <a:schemeClr val="accent3">
              <a:lumMod val="40000"/>
              <a:lumOff val="60000"/>
            </a:schemeClr>
          </a:solidFill>
          <a:ln>
            <a:solidFill>
              <a:srgbClr val="92D05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
        <p:nvSpPr>
          <p:cNvPr id="5" name="Zaoblený obdélník 4"/>
          <p:cNvSpPr/>
          <p:nvPr/>
        </p:nvSpPr>
        <p:spPr>
          <a:xfrm>
            <a:off x="7000875" y="5429250"/>
            <a:ext cx="1785938" cy="714375"/>
          </a:xfrm>
          <a:prstGeom prst="roundRect">
            <a:avLst/>
          </a:prstGeom>
          <a:solidFill>
            <a:schemeClr val="accent3">
              <a:lumMod val="40000"/>
              <a:lumOff val="60000"/>
            </a:schemeClr>
          </a:solidFill>
          <a:ln>
            <a:solidFill>
              <a:srgbClr val="92D05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
        <p:nvSpPr>
          <p:cNvPr id="6" name="Zaoblený obdélník 5"/>
          <p:cNvSpPr/>
          <p:nvPr/>
        </p:nvSpPr>
        <p:spPr>
          <a:xfrm>
            <a:off x="4000500" y="4214813"/>
            <a:ext cx="1785938" cy="714375"/>
          </a:xfrm>
          <a:prstGeom prst="roundRect">
            <a:avLst/>
          </a:prstGeom>
          <a:solidFill>
            <a:schemeClr val="accent3">
              <a:lumMod val="40000"/>
              <a:lumOff val="60000"/>
            </a:schemeClr>
          </a:solidFill>
          <a:ln>
            <a:solidFill>
              <a:srgbClr val="92D05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
        <p:nvSpPr>
          <p:cNvPr id="7" name="Zaoblený obdélník 6"/>
          <p:cNvSpPr/>
          <p:nvPr/>
        </p:nvSpPr>
        <p:spPr>
          <a:xfrm>
            <a:off x="357188" y="4214813"/>
            <a:ext cx="1785937" cy="714375"/>
          </a:xfrm>
          <a:prstGeom prst="roundRect">
            <a:avLst/>
          </a:prstGeom>
          <a:solidFill>
            <a:schemeClr val="accent3">
              <a:lumMod val="40000"/>
              <a:lumOff val="60000"/>
            </a:schemeClr>
          </a:solidFill>
          <a:ln>
            <a:solidFill>
              <a:srgbClr val="92D05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
        <p:nvSpPr>
          <p:cNvPr id="8" name="Zaoblený obdélník 7"/>
          <p:cNvSpPr/>
          <p:nvPr/>
        </p:nvSpPr>
        <p:spPr>
          <a:xfrm>
            <a:off x="1500188" y="3071813"/>
            <a:ext cx="1785937" cy="714375"/>
          </a:xfrm>
          <a:prstGeom prst="roundRect">
            <a:avLst/>
          </a:prstGeom>
          <a:solidFill>
            <a:schemeClr val="accent3">
              <a:lumMod val="40000"/>
              <a:lumOff val="60000"/>
            </a:schemeClr>
          </a:solidFill>
          <a:ln>
            <a:solidFill>
              <a:srgbClr val="92D05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
        <p:nvSpPr>
          <p:cNvPr id="9" name="Zaoblený obdélník 8"/>
          <p:cNvSpPr/>
          <p:nvPr/>
        </p:nvSpPr>
        <p:spPr>
          <a:xfrm>
            <a:off x="357188" y="1857375"/>
            <a:ext cx="1785937" cy="714375"/>
          </a:xfrm>
          <a:prstGeom prst="roundRect">
            <a:avLst/>
          </a:prstGeom>
          <a:solidFill>
            <a:schemeClr val="accent3">
              <a:lumMod val="40000"/>
              <a:lumOff val="60000"/>
            </a:schemeClr>
          </a:solidFill>
          <a:ln>
            <a:solidFill>
              <a:srgbClr val="92D05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
        <p:nvSpPr>
          <p:cNvPr id="10" name="Zaoblený obdélník 9"/>
          <p:cNvSpPr/>
          <p:nvPr/>
        </p:nvSpPr>
        <p:spPr>
          <a:xfrm>
            <a:off x="2000250" y="5429250"/>
            <a:ext cx="1785938" cy="714375"/>
          </a:xfrm>
          <a:prstGeom prst="roundRect">
            <a:avLst/>
          </a:prstGeom>
          <a:solidFill>
            <a:schemeClr val="accent3">
              <a:lumMod val="40000"/>
              <a:lumOff val="60000"/>
            </a:schemeClr>
          </a:solidFill>
          <a:ln>
            <a:solidFill>
              <a:srgbClr val="92D05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Nadpis 1"/>
          <p:cNvSpPr>
            <a:spLocks noGrp="1"/>
          </p:cNvSpPr>
          <p:nvPr>
            <p:ph type="title"/>
          </p:nvPr>
        </p:nvSpPr>
        <p:spPr>
          <a:xfrm>
            <a:off x="457200" y="142875"/>
            <a:ext cx="8229600" cy="1000125"/>
          </a:xfrm>
        </p:spPr>
        <p:txBody>
          <a:bodyPr/>
          <a:lstStyle/>
          <a:p>
            <a:r>
              <a:rPr lang="cs-CZ" smtClean="0"/>
              <a:t>Popis</a:t>
            </a:r>
          </a:p>
        </p:txBody>
      </p:sp>
      <p:sp>
        <p:nvSpPr>
          <p:cNvPr id="87043" name="Zástupný symbol pro obsah 2"/>
          <p:cNvSpPr>
            <a:spLocks noGrp="1"/>
          </p:cNvSpPr>
          <p:nvPr>
            <p:ph idx="1"/>
          </p:nvPr>
        </p:nvSpPr>
        <p:spPr>
          <a:xfrm>
            <a:off x="457200" y="928688"/>
            <a:ext cx="8229600" cy="5500687"/>
          </a:xfrm>
        </p:spPr>
        <p:txBody>
          <a:bodyPr>
            <a:normAutofit lnSpcReduction="10000"/>
          </a:bodyPr>
          <a:lstStyle/>
          <a:p>
            <a:pPr>
              <a:buFont typeface="Arial" charset="0"/>
              <a:buNone/>
            </a:pPr>
            <a:r>
              <a:rPr lang="cs-CZ" sz="1800" smtClean="0"/>
              <a:t>Prezentace je určená k procvičení vyjmenovaných slov po ,,M“.</a:t>
            </a:r>
          </a:p>
          <a:p>
            <a:pPr>
              <a:buFont typeface="Wingdings" pitchFamily="2" charset="2"/>
              <a:buChar char="v"/>
            </a:pPr>
            <a:r>
              <a:rPr lang="cs-CZ" sz="1800" smtClean="0"/>
              <a:t>V prvním cvičení žáci procvičují pravopis doposud naučených vyjmenovaných slov a slov příbuzných. Přesun ,,cedulek“ se provádí kliknutím levým tlačítkem myši do rohu kartičky a následně posunem myši se současným držením levého tlačítka.</a:t>
            </a:r>
          </a:p>
          <a:p>
            <a:pPr>
              <a:buFont typeface="Wingdings" pitchFamily="2" charset="2"/>
              <a:buChar char="v"/>
            </a:pPr>
            <a:r>
              <a:rPr lang="cs-CZ" sz="1800" smtClean="0"/>
              <a:t>Druhé cvičení je zaměřeno na pořádek slov ve větě. Žáci by měly odůvodnit pravopis ve slovech ,,pampelišek, chmýří, mi, jedničky, bych, mít, smyčcem“. Přesun cedulek se provádí stejně, jako v prvním cvičení.</a:t>
            </a:r>
          </a:p>
          <a:p>
            <a:pPr>
              <a:buFont typeface="Wingdings" pitchFamily="2" charset="2"/>
              <a:buChar char="v"/>
            </a:pPr>
            <a:r>
              <a:rPr lang="cs-CZ" sz="1800" smtClean="0"/>
              <a:t>Třetí cvičení – osmisměrka. Nejprve dopsat i – y, í – ý do rámečků ve slovech kliknutím levým tlačítkem myši na rámeček a doplněním chybějícího písmene pomocí klávesnice. Vyhledávat slova uvedená vpravo v sloupcích v tabulce</a:t>
            </a:r>
          </a:p>
          <a:p>
            <a:pPr>
              <a:buFont typeface="Arial" charset="0"/>
              <a:buNone/>
            </a:pPr>
            <a:r>
              <a:rPr lang="cs-CZ" sz="1800" smtClean="0"/>
              <a:t>       s písmeny, slova jsou v tabulce napsaná vodorovně, svisle či šikmo v obou</a:t>
            </a:r>
          </a:p>
          <a:p>
            <a:pPr>
              <a:buFont typeface="Arial" charset="0"/>
              <a:buNone/>
            </a:pPr>
            <a:r>
              <a:rPr lang="cs-CZ" sz="1800" smtClean="0"/>
              <a:t>       směrech. Slova se v tabulce škrtají tak, že se na liště kreslení klikne levý tlačítkem myši na úsečku, následně na první písmeno vyhledaného slova a úsečka s držením levého tlačítka se natáhne ve směru čtení přes celé slovo. Po vyškrtání všech slov se L (levým) tlačítkem myši klikne na nepřeškrtnuté písmeno a v nástroji kreslení se klikne na výplň tvarů, kde se zvolí světlejší barva. Takto se vyznačí všechna nepřeškrtnutá písmena, při jejichž přečtení zleva ve směru čtení získáme tajenku, kterou přepíšeme do rámečku. (klik L tlačítkem, písmeno klávesnicí)  </a:t>
            </a:r>
          </a:p>
          <a:p>
            <a:pPr>
              <a:buFont typeface="Wingdings" pitchFamily="2" charset="2"/>
              <a:buChar char="v"/>
            </a:pPr>
            <a:r>
              <a:rPr lang="cs-CZ" sz="1800" smtClean="0"/>
              <a:t>Čtvrté cvičení – přesun cedulek – řazení dle abecedy. </a:t>
            </a:r>
          </a:p>
          <a:p>
            <a:endParaRPr lang="cs-CZ"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Nadpis 1"/>
          <p:cNvSpPr>
            <a:spLocks noGrp="1"/>
          </p:cNvSpPr>
          <p:nvPr>
            <p:ph type="title"/>
          </p:nvPr>
        </p:nvSpPr>
        <p:spPr/>
        <p:txBody>
          <a:bodyPr/>
          <a:lstStyle/>
          <a:p>
            <a:r>
              <a:rPr lang="cs-CZ" smtClean="0"/>
              <a:t>Zdroje</a:t>
            </a:r>
          </a:p>
        </p:txBody>
      </p:sp>
      <p:sp>
        <p:nvSpPr>
          <p:cNvPr id="10243" name="Zástupný symbol pro obsah 2"/>
          <p:cNvSpPr>
            <a:spLocks noGrp="1"/>
          </p:cNvSpPr>
          <p:nvPr>
            <p:ph idx="1"/>
          </p:nvPr>
        </p:nvSpPr>
        <p:spPr>
          <a:xfrm>
            <a:off x="785813" y="1428750"/>
            <a:ext cx="7643812" cy="3214688"/>
          </a:xfrm>
        </p:spPr>
        <p:txBody>
          <a:bodyPr/>
          <a:lstStyle/>
          <a:p>
            <a:pPr>
              <a:buFont typeface="Arial" charset="0"/>
              <a:buNone/>
              <a:defRPr/>
            </a:pPr>
            <a:r>
              <a:rPr lang="cs-CZ" dirty="0" smtClean="0"/>
              <a:t> </a:t>
            </a:r>
            <a:r>
              <a:rPr lang="cs-CZ" sz="1200" dirty="0" smtClean="0"/>
              <a:t>Myšlenková mapa – dle návrhu autorky</a:t>
            </a:r>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r>
              <a:rPr lang="cs-CZ" sz="1800" dirty="0" smtClean="0"/>
              <a:t>Autorem materiálu a všech jeho částí, není-li uvedeno jinak, je Mgr. Jitka Vlková.</a:t>
            </a:r>
          </a:p>
          <a:p>
            <a:pPr>
              <a:buFont typeface="Arial" charset="0"/>
              <a:buNone/>
              <a:defRPr/>
            </a:pPr>
            <a:endParaRPr lang="cs-CZ" sz="1200" i="1" dirty="0" smtClean="0">
              <a:latin typeface="+mj-lt"/>
            </a:endParaRPr>
          </a:p>
          <a:p>
            <a:pPr>
              <a:buFont typeface="Arial" charset="0"/>
              <a:buNone/>
              <a:defRPr/>
            </a:pPr>
            <a:endParaRPr lang="cs-CZ" sz="1200" i="1" dirty="0" smtClean="0">
              <a:latin typeface="+mj-lt"/>
            </a:endParaRPr>
          </a:p>
          <a:p>
            <a:pPr>
              <a:buFont typeface="Arial" charset="0"/>
              <a:buNone/>
              <a:defRPr/>
            </a:pPr>
            <a:endParaRPr lang="cs-CZ" sz="1200" i="1" dirty="0" smtClean="0">
              <a:latin typeface="+mj-lt"/>
            </a:endParaRPr>
          </a:p>
          <a:p>
            <a:pPr>
              <a:buFont typeface="Arial" charset="0"/>
              <a:buNone/>
              <a:defRPr/>
            </a:pPr>
            <a:endParaRPr lang="cs-CZ" dirty="0" smtClean="0"/>
          </a:p>
        </p:txBody>
      </p:sp>
      <p:pic>
        <p:nvPicPr>
          <p:cNvPr id="88068" name="Picture 4"/>
          <p:cNvPicPr>
            <a:picLocks noChangeAspect="1" noChangeArrowheads="1"/>
          </p:cNvPicPr>
          <p:nvPr/>
        </p:nvPicPr>
        <p:blipFill>
          <a:blip r:embed="rId2" cstate="print"/>
          <a:srcRect/>
          <a:stretch>
            <a:fillRect/>
          </a:stretch>
        </p:blipFill>
        <p:spPr bwMode="auto">
          <a:xfrm>
            <a:off x="1785938" y="4857750"/>
            <a:ext cx="5976937" cy="9906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28688"/>
            <a:ext cx="7772400" cy="2143125"/>
          </a:xfrm>
        </p:spPr>
        <p:txBody>
          <a:bodyPr rtlCol="0">
            <a:normAutofit/>
          </a:bodyPr>
          <a:lstStyle/>
          <a:p>
            <a:pPr eaLnBrk="1" fontAlgn="auto" hangingPunct="1">
              <a:spcAft>
                <a:spcPts val="0"/>
              </a:spcAft>
              <a:defRPr/>
            </a:pPr>
            <a:r>
              <a:rPr lang="cs-CZ" b="1" dirty="0" smtClean="0">
                <a:solidFill>
                  <a:schemeClr val="accent2">
                    <a:lumMod val="75000"/>
                  </a:schemeClr>
                </a:solidFill>
              </a:rPr>
              <a:t>VYJMENOVANÁ  SLOVA</a:t>
            </a:r>
          </a:p>
        </p:txBody>
      </p:sp>
      <p:sp>
        <p:nvSpPr>
          <p:cNvPr id="3" name="Podnadpis 2"/>
          <p:cNvSpPr>
            <a:spLocks noGrp="1"/>
          </p:cNvSpPr>
          <p:nvPr>
            <p:ph type="subTitle" idx="1"/>
          </p:nvPr>
        </p:nvSpPr>
        <p:spPr>
          <a:xfrm>
            <a:off x="1428750" y="3571875"/>
            <a:ext cx="6400800" cy="1995488"/>
          </a:xfrm>
        </p:spPr>
        <p:txBody>
          <a:bodyPr rtlCol="0">
            <a:normAutofit/>
          </a:bodyPr>
          <a:lstStyle/>
          <a:p>
            <a:pPr eaLnBrk="1" fontAlgn="auto" hangingPunct="1">
              <a:spcAft>
                <a:spcPts val="0"/>
              </a:spcAft>
              <a:buFont typeface="Arial" pitchFamily="34" charset="0"/>
              <a:buNone/>
              <a:defRPr/>
            </a:pPr>
            <a:endParaRPr lang="cs-CZ" dirty="0" smtClean="0"/>
          </a:p>
          <a:p>
            <a:pPr eaLnBrk="1" fontAlgn="auto" hangingPunct="1">
              <a:spcAft>
                <a:spcPts val="0"/>
              </a:spcAft>
              <a:buFont typeface="Arial" pitchFamily="34" charset="0"/>
              <a:buNone/>
              <a:defRPr/>
            </a:pPr>
            <a:r>
              <a:rPr lang="cs-CZ" dirty="0" smtClean="0"/>
              <a:t>Mgr. Jitka Vlková</a:t>
            </a:r>
          </a:p>
          <a:p>
            <a:pPr eaLnBrk="1" fontAlgn="auto" hangingPunct="1">
              <a:spcAft>
                <a:spcPts val="0"/>
              </a:spcAft>
              <a:buFont typeface="Arial" pitchFamily="34" charset="0"/>
              <a:buNone/>
              <a:defRPr/>
            </a:pPr>
            <a:r>
              <a:rPr lang="cs-CZ" sz="1900" dirty="0" smtClean="0"/>
              <a:t>VY_32_INOVACE_12_12_vyjmenovaná slova</a:t>
            </a:r>
          </a:p>
          <a:p>
            <a:pPr eaLnBrk="1" fontAlgn="auto" hangingPunct="1">
              <a:spcAft>
                <a:spcPts val="0"/>
              </a:spcAft>
              <a:buFont typeface="Arial" pitchFamily="34" charset="0"/>
              <a:buNone/>
              <a:defRPr/>
            </a:pPr>
            <a:endParaRPr lang="cs-CZ" dirty="0" smtClean="0"/>
          </a:p>
        </p:txBody>
      </p:sp>
      <p:pic>
        <p:nvPicPr>
          <p:cNvPr id="89092" name="Picture 4"/>
          <p:cNvPicPr>
            <a:picLocks noChangeAspect="1" noChangeArrowheads="1"/>
          </p:cNvPicPr>
          <p:nvPr/>
        </p:nvPicPr>
        <p:blipFill>
          <a:blip r:embed="rId2" cstate="print"/>
          <a:srcRect/>
          <a:stretch>
            <a:fillRect/>
          </a:stretch>
        </p:blipFill>
        <p:spPr bwMode="auto">
          <a:xfrm>
            <a:off x="1500188" y="3000375"/>
            <a:ext cx="5976937" cy="9906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Nadpis 1"/>
          <p:cNvSpPr>
            <a:spLocks noGrp="1"/>
          </p:cNvSpPr>
          <p:nvPr>
            <p:ph type="title"/>
          </p:nvPr>
        </p:nvSpPr>
        <p:spPr>
          <a:xfrm>
            <a:off x="457200" y="274638"/>
            <a:ext cx="8229600" cy="439737"/>
          </a:xfrm>
        </p:spPr>
        <p:txBody>
          <a:bodyPr>
            <a:normAutofit fontScale="90000"/>
          </a:bodyPr>
          <a:lstStyle/>
          <a:p>
            <a:r>
              <a:rPr lang="cs-CZ" sz="2400" b="1" u="sng" smtClean="0"/>
              <a:t>PÝCHA, PYTEL, PYSK</a:t>
            </a:r>
          </a:p>
        </p:txBody>
      </p:sp>
      <p:sp>
        <p:nvSpPr>
          <p:cNvPr id="90115" name="Zástupný symbol pro obsah 2"/>
          <p:cNvSpPr>
            <a:spLocks noGrp="1"/>
          </p:cNvSpPr>
          <p:nvPr>
            <p:ph idx="1"/>
          </p:nvPr>
        </p:nvSpPr>
        <p:spPr>
          <a:xfrm>
            <a:off x="357188" y="642938"/>
            <a:ext cx="8501062" cy="5786437"/>
          </a:xfrm>
        </p:spPr>
        <p:txBody>
          <a:bodyPr>
            <a:normAutofit lnSpcReduction="10000"/>
          </a:bodyPr>
          <a:lstStyle/>
          <a:p>
            <a:pPr>
              <a:buFont typeface="Arial" charset="0"/>
              <a:buNone/>
            </a:pPr>
            <a:r>
              <a:rPr lang="cs-CZ" sz="1200" smtClean="0"/>
              <a:t>			             Doplň správná i –y, í –ý:</a:t>
            </a:r>
          </a:p>
          <a:p>
            <a:pPr>
              <a:buFont typeface="Arial" charset="0"/>
              <a:buNone/>
            </a:pPr>
            <a:r>
              <a:rPr lang="cs-CZ" sz="1800" smtClean="0"/>
              <a:t>			        Toník má rád dětské knihy. Zná jej    ch sp     sovatele i ilustrátory.</a:t>
            </a:r>
          </a:p>
          <a:p>
            <a:pPr>
              <a:buFont typeface="Arial" charset="0"/>
              <a:buNone/>
            </a:pPr>
            <a:endParaRPr lang="cs-CZ" sz="1800" smtClean="0"/>
          </a:p>
          <a:p>
            <a:pPr>
              <a:buFont typeface="Arial" charset="0"/>
              <a:buNone/>
            </a:pPr>
            <a:r>
              <a:rPr lang="cs-CZ" sz="1800" smtClean="0"/>
              <a:t>			        Už ví, že p     cha je oškl     vá vlastnost, že ježek p    chá, ale p    -</a:t>
            </a:r>
          </a:p>
          <a:p>
            <a:pPr>
              <a:buFont typeface="Arial" charset="0"/>
              <a:buNone/>
            </a:pPr>
            <a:endParaRPr lang="cs-CZ" sz="1800" smtClean="0"/>
          </a:p>
          <a:p>
            <a:pPr>
              <a:buFont typeface="Arial" charset="0"/>
              <a:buNone/>
            </a:pPr>
            <a:r>
              <a:rPr lang="cs-CZ" sz="1800" smtClean="0"/>
              <a:t>			        tel l     šce nerozp    chá, že pod p    sky kob     ly se ukr    vají žlu-</a:t>
            </a:r>
          </a:p>
          <a:p>
            <a:pPr>
              <a:buFont typeface="Arial" charset="0"/>
              <a:buNone/>
            </a:pPr>
            <a:endParaRPr lang="cs-CZ" sz="1800" smtClean="0"/>
          </a:p>
          <a:p>
            <a:pPr>
              <a:buFont typeface="Arial" charset="0"/>
              <a:buNone/>
            </a:pPr>
            <a:r>
              <a:rPr lang="cs-CZ" sz="1800" smtClean="0"/>
              <a:t>té zuby a Honza, zab     jející sedm    hlavé saně, si při chůzi vesele p    ská zam     lovanou</a:t>
            </a:r>
          </a:p>
          <a:p>
            <a:pPr>
              <a:buFont typeface="Arial" charset="0"/>
              <a:buNone/>
            </a:pPr>
            <a:endParaRPr lang="cs-CZ" sz="1800" smtClean="0"/>
          </a:p>
          <a:p>
            <a:pPr>
              <a:buFont typeface="Arial" charset="0"/>
              <a:buNone/>
            </a:pPr>
            <a:r>
              <a:rPr lang="cs-CZ" sz="1800" smtClean="0"/>
              <a:t>p    sničku. Poznáš, kterou pohádku má Toník nam     sli? </a:t>
            </a:r>
          </a:p>
          <a:p>
            <a:pPr>
              <a:buFont typeface="Arial" charset="0"/>
              <a:buNone/>
            </a:pPr>
            <a:endParaRPr lang="cs-CZ" sz="1800" smtClean="0"/>
          </a:p>
          <a:p>
            <a:pPr>
              <a:buFont typeface="Arial" charset="0"/>
              <a:buNone/>
            </a:pPr>
            <a:r>
              <a:rPr lang="cs-CZ" sz="1800" smtClean="0"/>
              <a:t>P    šná princezna Krasom    la se zam     lovala do zp    vajícího zahradníka M    roslava.</a:t>
            </a:r>
          </a:p>
          <a:p>
            <a:pPr>
              <a:buFont typeface="Arial" charset="0"/>
              <a:buNone/>
            </a:pPr>
            <a:endParaRPr lang="cs-CZ" sz="1800" smtClean="0"/>
          </a:p>
          <a:p>
            <a:pPr>
              <a:buFont typeface="Arial" charset="0"/>
              <a:buNone/>
            </a:pPr>
            <a:r>
              <a:rPr lang="cs-CZ" sz="1800" smtClean="0"/>
              <a:t>Kocourek M     keš si p     šně vykračoval po návsi.</a:t>
            </a:r>
          </a:p>
          <a:p>
            <a:pPr>
              <a:buFont typeface="Arial" charset="0"/>
              <a:buNone/>
            </a:pPr>
            <a:endParaRPr lang="cs-CZ" sz="1800" smtClean="0"/>
          </a:p>
          <a:p>
            <a:pPr>
              <a:buFont typeface="Arial" charset="0"/>
              <a:buNone/>
            </a:pPr>
            <a:r>
              <a:rPr lang="cs-CZ" sz="1800" smtClean="0"/>
              <a:t>Plaváček získal tř       zlaté vlasy, mnoho koní a p     tle plné bohatství.</a:t>
            </a:r>
          </a:p>
          <a:p>
            <a:pPr>
              <a:buFont typeface="Arial" charset="0"/>
              <a:buNone/>
            </a:pPr>
            <a:endParaRPr lang="cs-CZ" sz="1800" smtClean="0"/>
          </a:p>
          <a:p>
            <a:pPr>
              <a:buFont typeface="Arial" charset="0"/>
              <a:buNone/>
            </a:pPr>
            <a:r>
              <a:rPr lang="cs-CZ" sz="1800" smtClean="0"/>
              <a:t>Krup    cová kaše se val     la oknem ven a stále přib     vala.</a:t>
            </a:r>
          </a:p>
          <a:p>
            <a:pPr>
              <a:buFont typeface="Arial" charset="0"/>
              <a:buNone/>
            </a:pPr>
            <a:endParaRPr lang="cs-CZ" sz="1800" smtClean="0"/>
          </a:p>
          <a:p>
            <a:pPr>
              <a:buFont typeface="Arial" charset="0"/>
              <a:buNone/>
            </a:pPr>
            <a:endParaRPr lang="cs-CZ" sz="1800" smtClean="0"/>
          </a:p>
          <a:p>
            <a:pPr>
              <a:buFont typeface="Arial" charset="0"/>
              <a:buNone/>
            </a:pPr>
            <a:endParaRPr lang="cs-CZ" sz="1800" smtClean="0"/>
          </a:p>
          <a:p>
            <a:pPr>
              <a:buFont typeface="Arial" charset="0"/>
              <a:buNone/>
            </a:pPr>
            <a:endParaRPr lang="cs-CZ" sz="1800" smtClean="0"/>
          </a:p>
          <a:p>
            <a:pPr>
              <a:buFont typeface="Arial" charset="0"/>
              <a:buNone/>
            </a:pPr>
            <a:endParaRPr lang="cs-CZ" smtClean="0"/>
          </a:p>
        </p:txBody>
      </p:sp>
      <p:pic>
        <p:nvPicPr>
          <p:cNvPr id="90116" name="Picture 2" descr="65063E85"/>
          <p:cNvPicPr>
            <a:picLocks noChangeAspect="1" noChangeArrowheads="1"/>
          </p:cNvPicPr>
          <p:nvPr/>
        </p:nvPicPr>
        <p:blipFill>
          <a:blip r:embed="rId2" cstate="print"/>
          <a:srcRect/>
          <a:stretch>
            <a:fillRect/>
          </a:stretch>
        </p:blipFill>
        <p:spPr bwMode="auto">
          <a:xfrm>
            <a:off x="428625" y="714375"/>
            <a:ext cx="2143125" cy="2071688"/>
          </a:xfrm>
          <a:prstGeom prst="rect">
            <a:avLst/>
          </a:prstGeom>
          <a:noFill/>
          <a:ln w="9525">
            <a:noFill/>
            <a:miter lim="800000"/>
            <a:headEnd/>
            <a:tailEnd/>
          </a:ln>
        </p:spPr>
      </p:pic>
      <p:sp>
        <p:nvSpPr>
          <p:cNvPr id="5" name="TextovéPole 4"/>
          <p:cNvSpPr txBox="1"/>
          <p:nvPr/>
        </p:nvSpPr>
        <p:spPr>
          <a:xfrm>
            <a:off x="5786438" y="857250"/>
            <a:ext cx="214312" cy="369888"/>
          </a:xfrm>
          <a:prstGeom prst="rect">
            <a:avLst/>
          </a:prstGeom>
          <a:solidFill>
            <a:schemeClr val="accent5">
              <a:lumMod val="20000"/>
              <a:lumOff val="80000"/>
            </a:schemeClr>
          </a:solidFill>
        </p:spPr>
        <p:txBody>
          <a:bodyPr>
            <a:spAutoFit/>
          </a:bodyPr>
          <a:lstStyle/>
          <a:p>
            <a:pPr>
              <a:defRPr/>
            </a:pPr>
            <a:endParaRPr lang="cs-CZ" dirty="0"/>
          </a:p>
        </p:txBody>
      </p:sp>
      <p:sp>
        <p:nvSpPr>
          <p:cNvPr id="6" name="TextovéPole 5"/>
          <p:cNvSpPr txBox="1"/>
          <p:nvPr/>
        </p:nvSpPr>
        <p:spPr>
          <a:xfrm>
            <a:off x="6500813" y="857250"/>
            <a:ext cx="214312" cy="369888"/>
          </a:xfrm>
          <a:prstGeom prst="rect">
            <a:avLst/>
          </a:prstGeom>
          <a:solidFill>
            <a:schemeClr val="accent5">
              <a:lumMod val="20000"/>
              <a:lumOff val="80000"/>
            </a:schemeClr>
          </a:solidFill>
        </p:spPr>
        <p:txBody>
          <a:bodyPr>
            <a:spAutoFit/>
          </a:bodyPr>
          <a:lstStyle/>
          <a:p>
            <a:pPr>
              <a:defRPr/>
            </a:pPr>
            <a:endParaRPr lang="cs-CZ" dirty="0"/>
          </a:p>
        </p:txBody>
      </p:sp>
      <p:sp>
        <p:nvSpPr>
          <p:cNvPr id="7" name="TextovéPole 6"/>
          <p:cNvSpPr txBox="1"/>
          <p:nvPr/>
        </p:nvSpPr>
        <p:spPr>
          <a:xfrm>
            <a:off x="3643313" y="1500188"/>
            <a:ext cx="214312" cy="369887"/>
          </a:xfrm>
          <a:prstGeom prst="rect">
            <a:avLst/>
          </a:prstGeom>
          <a:solidFill>
            <a:schemeClr val="accent5">
              <a:lumMod val="20000"/>
              <a:lumOff val="80000"/>
            </a:schemeClr>
          </a:solidFill>
        </p:spPr>
        <p:txBody>
          <a:bodyPr>
            <a:spAutoFit/>
          </a:bodyPr>
          <a:lstStyle/>
          <a:p>
            <a:pPr>
              <a:defRPr/>
            </a:pPr>
            <a:endParaRPr lang="cs-CZ" dirty="0"/>
          </a:p>
        </p:txBody>
      </p:sp>
      <p:sp>
        <p:nvSpPr>
          <p:cNvPr id="8" name="TextovéPole 7"/>
          <p:cNvSpPr txBox="1"/>
          <p:nvPr/>
        </p:nvSpPr>
        <p:spPr>
          <a:xfrm>
            <a:off x="4857750" y="1500188"/>
            <a:ext cx="214313" cy="369887"/>
          </a:xfrm>
          <a:prstGeom prst="rect">
            <a:avLst/>
          </a:prstGeom>
          <a:solidFill>
            <a:schemeClr val="accent5">
              <a:lumMod val="20000"/>
              <a:lumOff val="80000"/>
            </a:schemeClr>
          </a:solidFill>
        </p:spPr>
        <p:txBody>
          <a:bodyPr>
            <a:spAutoFit/>
          </a:bodyPr>
          <a:lstStyle/>
          <a:p>
            <a:pPr>
              <a:defRPr/>
            </a:pPr>
            <a:endParaRPr lang="cs-CZ" dirty="0"/>
          </a:p>
        </p:txBody>
      </p:sp>
      <p:sp>
        <p:nvSpPr>
          <p:cNvPr id="9" name="TextovéPole 8"/>
          <p:cNvSpPr txBox="1"/>
          <p:nvPr/>
        </p:nvSpPr>
        <p:spPr>
          <a:xfrm>
            <a:off x="7215188" y="1500188"/>
            <a:ext cx="214312" cy="369887"/>
          </a:xfrm>
          <a:prstGeom prst="rect">
            <a:avLst/>
          </a:prstGeom>
          <a:solidFill>
            <a:schemeClr val="accent5">
              <a:lumMod val="20000"/>
              <a:lumOff val="80000"/>
            </a:schemeClr>
          </a:solidFill>
        </p:spPr>
        <p:txBody>
          <a:bodyPr>
            <a:spAutoFit/>
          </a:bodyPr>
          <a:lstStyle/>
          <a:p>
            <a:pPr>
              <a:defRPr/>
            </a:pPr>
            <a:endParaRPr lang="cs-CZ" dirty="0"/>
          </a:p>
        </p:txBody>
      </p:sp>
      <p:sp>
        <p:nvSpPr>
          <p:cNvPr id="10" name="TextovéPole 9"/>
          <p:cNvSpPr txBox="1"/>
          <p:nvPr/>
        </p:nvSpPr>
        <p:spPr>
          <a:xfrm>
            <a:off x="8286750" y="1500188"/>
            <a:ext cx="214313" cy="369887"/>
          </a:xfrm>
          <a:prstGeom prst="rect">
            <a:avLst/>
          </a:prstGeom>
          <a:solidFill>
            <a:schemeClr val="accent5">
              <a:lumMod val="20000"/>
              <a:lumOff val="80000"/>
            </a:schemeClr>
          </a:solidFill>
        </p:spPr>
        <p:txBody>
          <a:bodyPr>
            <a:spAutoFit/>
          </a:bodyPr>
          <a:lstStyle/>
          <a:p>
            <a:pPr>
              <a:defRPr/>
            </a:pPr>
            <a:endParaRPr lang="cs-CZ" dirty="0"/>
          </a:p>
        </p:txBody>
      </p:sp>
      <p:sp>
        <p:nvSpPr>
          <p:cNvPr id="11" name="TextovéPole 10"/>
          <p:cNvSpPr txBox="1"/>
          <p:nvPr/>
        </p:nvSpPr>
        <p:spPr>
          <a:xfrm>
            <a:off x="3071813" y="2143125"/>
            <a:ext cx="214312" cy="369888"/>
          </a:xfrm>
          <a:prstGeom prst="rect">
            <a:avLst/>
          </a:prstGeom>
          <a:solidFill>
            <a:schemeClr val="accent5">
              <a:lumMod val="20000"/>
              <a:lumOff val="80000"/>
            </a:schemeClr>
          </a:solidFill>
        </p:spPr>
        <p:txBody>
          <a:bodyPr>
            <a:spAutoFit/>
          </a:bodyPr>
          <a:lstStyle/>
          <a:p>
            <a:pPr>
              <a:defRPr/>
            </a:pPr>
            <a:endParaRPr lang="cs-CZ" dirty="0"/>
          </a:p>
        </p:txBody>
      </p:sp>
      <p:sp>
        <p:nvSpPr>
          <p:cNvPr id="12" name="TextovéPole 11"/>
          <p:cNvSpPr txBox="1"/>
          <p:nvPr/>
        </p:nvSpPr>
        <p:spPr>
          <a:xfrm>
            <a:off x="4286250" y="2143125"/>
            <a:ext cx="214313" cy="369888"/>
          </a:xfrm>
          <a:prstGeom prst="rect">
            <a:avLst/>
          </a:prstGeom>
          <a:solidFill>
            <a:schemeClr val="accent5">
              <a:lumMod val="20000"/>
              <a:lumOff val="80000"/>
            </a:schemeClr>
          </a:solidFill>
        </p:spPr>
        <p:txBody>
          <a:bodyPr>
            <a:spAutoFit/>
          </a:bodyPr>
          <a:lstStyle/>
          <a:p>
            <a:pPr>
              <a:defRPr/>
            </a:pPr>
            <a:endParaRPr lang="cs-CZ" dirty="0"/>
          </a:p>
        </p:txBody>
      </p:sp>
      <p:sp>
        <p:nvSpPr>
          <p:cNvPr id="13" name="TextovéPole 12"/>
          <p:cNvSpPr txBox="1"/>
          <p:nvPr/>
        </p:nvSpPr>
        <p:spPr>
          <a:xfrm>
            <a:off x="5715000" y="2143125"/>
            <a:ext cx="214313" cy="369888"/>
          </a:xfrm>
          <a:prstGeom prst="rect">
            <a:avLst/>
          </a:prstGeom>
          <a:solidFill>
            <a:schemeClr val="accent5">
              <a:lumMod val="20000"/>
              <a:lumOff val="80000"/>
            </a:schemeClr>
          </a:solidFill>
        </p:spPr>
        <p:txBody>
          <a:bodyPr>
            <a:spAutoFit/>
          </a:bodyPr>
          <a:lstStyle/>
          <a:p>
            <a:pPr>
              <a:defRPr/>
            </a:pPr>
            <a:endParaRPr lang="cs-CZ" dirty="0"/>
          </a:p>
        </p:txBody>
      </p:sp>
      <p:sp>
        <p:nvSpPr>
          <p:cNvPr id="14" name="TextovéPole 13"/>
          <p:cNvSpPr txBox="1"/>
          <p:nvPr/>
        </p:nvSpPr>
        <p:spPr>
          <a:xfrm>
            <a:off x="6643688" y="2143125"/>
            <a:ext cx="214312" cy="369888"/>
          </a:xfrm>
          <a:prstGeom prst="rect">
            <a:avLst/>
          </a:prstGeom>
          <a:solidFill>
            <a:schemeClr val="accent5">
              <a:lumMod val="20000"/>
              <a:lumOff val="80000"/>
            </a:schemeClr>
          </a:solidFill>
        </p:spPr>
        <p:txBody>
          <a:bodyPr>
            <a:spAutoFit/>
          </a:bodyPr>
          <a:lstStyle/>
          <a:p>
            <a:pPr>
              <a:defRPr/>
            </a:pPr>
            <a:endParaRPr lang="cs-CZ" dirty="0"/>
          </a:p>
        </p:txBody>
      </p:sp>
      <p:sp>
        <p:nvSpPr>
          <p:cNvPr id="15" name="TextovéPole 14"/>
          <p:cNvSpPr txBox="1"/>
          <p:nvPr/>
        </p:nvSpPr>
        <p:spPr>
          <a:xfrm>
            <a:off x="7643813" y="2143125"/>
            <a:ext cx="214312" cy="369888"/>
          </a:xfrm>
          <a:prstGeom prst="rect">
            <a:avLst/>
          </a:prstGeom>
          <a:solidFill>
            <a:schemeClr val="accent5">
              <a:lumMod val="20000"/>
              <a:lumOff val="80000"/>
            </a:schemeClr>
          </a:solidFill>
        </p:spPr>
        <p:txBody>
          <a:bodyPr>
            <a:spAutoFit/>
          </a:bodyPr>
          <a:lstStyle/>
          <a:p>
            <a:pPr>
              <a:defRPr/>
            </a:pPr>
            <a:endParaRPr lang="cs-CZ" dirty="0"/>
          </a:p>
        </p:txBody>
      </p:sp>
      <p:sp>
        <p:nvSpPr>
          <p:cNvPr id="16" name="TextovéPole 15"/>
          <p:cNvSpPr txBox="1"/>
          <p:nvPr/>
        </p:nvSpPr>
        <p:spPr>
          <a:xfrm>
            <a:off x="2357438" y="2857500"/>
            <a:ext cx="214312" cy="369888"/>
          </a:xfrm>
          <a:prstGeom prst="rect">
            <a:avLst/>
          </a:prstGeom>
          <a:solidFill>
            <a:schemeClr val="accent5">
              <a:lumMod val="20000"/>
              <a:lumOff val="80000"/>
            </a:schemeClr>
          </a:solidFill>
        </p:spPr>
        <p:txBody>
          <a:bodyPr>
            <a:spAutoFit/>
          </a:bodyPr>
          <a:lstStyle/>
          <a:p>
            <a:pPr>
              <a:defRPr/>
            </a:pPr>
            <a:endParaRPr lang="cs-CZ" dirty="0"/>
          </a:p>
        </p:txBody>
      </p:sp>
      <p:sp>
        <p:nvSpPr>
          <p:cNvPr id="17" name="TextovéPole 16"/>
          <p:cNvSpPr txBox="1"/>
          <p:nvPr/>
        </p:nvSpPr>
        <p:spPr>
          <a:xfrm>
            <a:off x="3571875" y="2857500"/>
            <a:ext cx="214313" cy="369888"/>
          </a:xfrm>
          <a:prstGeom prst="rect">
            <a:avLst/>
          </a:prstGeom>
          <a:solidFill>
            <a:schemeClr val="accent5">
              <a:lumMod val="20000"/>
              <a:lumOff val="80000"/>
            </a:schemeClr>
          </a:solidFill>
        </p:spPr>
        <p:txBody>
          <a:bodyPr>
            <a:spAutoFit/>
          </a:bodyPr>
          <a:lstStyle/>
          <a:p>
            <a:pPr>
              <a:defRPr/>
            </a:pPr>
            <a:endParaRPr lang="cs-CZ" dirty="0"/>
          </a:p>
        </p:txBody>
      </p:sp>
      <p:sp>
        <p:nvSpPr>
          <p:cNvPr id="18" name="TextovéPole 17"/>
          <p:cNvSpPr txBox="1"/>
          <p:nvPr/>
        </p:nvSpPr>
        <p:spPr>
          <a:xfrm>
            <a:off x="6643688" y="2857500"/>
            <a:ext cx="214312" cy="369888"/>
          </a:xfrm>
          <a:prstGeom prst="rect">
            <a:avLst/>
          </a:prstGeom>
          <a:solidFill>
            <a:schemeClr val="accent5">
              <a:lumMod val="20000"/>
              <a:lumOff val="80000"/>
            </a:schemeClr>
          </a:solidFill>
        </p:spPr>
        <p:txBody>
          <a:bodyPr>
            <a:spAutoFit/>
          </a:bodyPr>
          <a:lstStyle/>
          <a:p>
            <a:pPr>
              <a:defRPr/>
            </a:pPr>
            <a:endParaRPr lang="cs-CZ" dirty="0"/>
          </a:p>
        </p:txBody>
      </p:sp>
      <p:sp>
        <p:nvSpPr>
          <p:cNvPr id="19" name="TextovéPole 18"/>
          <p:cNvSpPr txBox="1"/>
          <p:nvPr/>
        </p:nvSpPr>
        <p:spPr>
          <a:xfrm>
            <a:off x="7643813" y="2857500"/>
            <a:ext cx="214312" cy="369888"/>
          </a:xfrm>
          <a:prstGeom prst="rect">
            <a:avLst/>
          </a:prstGeom>
          <a:solidFill>
            <a:schemeClr val="accent5">
              <a:lumMod val="20000"/>
              <a:lumOff val="80000"/>
            </a:schemeClr>
          </a:solidFill>
        </p:spPr>
        <p:txBody>
          <a:bodyPr>
            <a:spAutoFit/>
          </a:bodyPr>
          <a:lstStyle/>
          <a:p>
            <a:pPr>
              <a:defRPr/>
            </a:pPr>
            <a:endParaRPr lang="cs-CZ" dirty="0"/>
          </a:p>
        </p:txBody>
      </p:sp>
      <p:sp>
        <p:nvSpPr>
          <p:cNvPr id="20" name="TextovéPole 19"/>
          <p:cNvSpPr txBox="1"/>
          <p:nvPr/>
        </p:nvSpPr>
        <p:spPr>
          <a:xfrm>
            <a:off x="571500" y="3500438"/>
            <a:ext cx="214313" cy="369887"/>
          </a:xfrm>
          <a:prstGeom prst="rect">
            <a:avLst/>
          </a:prstGeom>
          <a:solidFill>
            <a:schemeClr val="accent5">
              <a:lumMod val="20000"/>
              <a:lumOff val="80000"/>
            </a:schemeClr>
          </a:solidFill>
        </p:spPr>
        <p:txBody>
          <a:bodyPr>
            <a:spAutoFit/>
          </a:bodyPr>
          <a:lstStyle/>
          <a:p>
            <a:pPr>
              <a:defRPr/>
            </a:pPr>
            <a:endParaRPr lang="cs-CZ" dirty="0"/>
          </a:p>
        </p:txBody>
      </p:sp>
      <p:sp>
        <p:nvSpPr>
          <p:cNvPr id="21" name="TextovéPole 20"/>
          <p:cNvSpPr txBox="1"/>
          <p:nvPr/>
        </p:nvSpPr>
        <p:spPr>
          <a:xfrm>
            <a:off x="5072063" y="3500438"/>
            <a:ext cx="214312" cy="369887"/>
          </a:xfrm>
          <a:prstGeom prst="rect">
            <a:avLst/>
          </a:prstGeom>
          <a:solidFill>
            <a:schemeClr val="accent5">
              <a:lumMod val="20000"/>
              <a:lumOff val="80000"/>
            </a:schemeClr>
          </a:solidFill>
        </p:spPr>
        <p:txBody>
          <a:bodyPr>
            <a:spAutoFit/>
          </a:bodyPr>
          <a:lstStyle/>
          <a:p>
            <a:pPr>
              <a:defRPr/>
            </a:pPr>
            <a:endParaRPr lang="cs-CZ" dirty="0"/>
          </a:p>
        </p:txBody>
      </p:sp>
      <p:sp>
        <p:nvSpPr>
          <p:cNvPr id="22" name="TextovéPole 21"/>
          <p:cNvSpPr txBox="1"/>
          <p:nvPr/>
        </p:nvSpPr>
        <p:spPr>
          <a:xfrm>
            <a:off x="571500" y="4143375"/>
            <a:ext cx="214313" cy="369888"/>
          </a:xfrm>
          <a:prstGeom prst="rect">
            <a:avLst/>
          </a:prstGeom>
          <a:solidFill>
            <a:schemeClr val="accent5">
              <a:lumMod val="20000"/>
              <a:lumOff val="80000"/>
            </a:schemeClr>
          </a:solidFill>
        </p:spPr>
        <p:txBody>
          <a:bodyPr>
            <a:spAutoFit/>
          </a:bodyPr>
          <a:lstStyle/>
          <a:p>
            <a:pPr>
              <a:defRPr/>
            </a:pPr>
            <a:endParaRPr lang="cs-CZ" dirty="0"/>
          </a:p>
        </p:txBody>
      </p:sp>
      <p:sp>
        <p:nvSpPr>
          <p:cNvPr id="23" name="TextovéPole 22"/>
          <p:cNvSpPr txBox="1"/>
          <p:nvPr/>
        </p:nvSpPr>
        <p:spPr>
          <a:xfrm>
            <a:off x="2786063" y="4143375"/>
            <a:ext cx="214312" cy="369888"/>
          </a:xfrm>
          <a:prstGeom prst="rect">
            <a:avLst/>
          </a:prstGeom>
          <a:solidFill>
            <a:schemeClr val="accent5">
              <a:lumMod val="20000"/>
              <a:lumOff val="80000"/>
            </a:schemeClr>
          </a:solidFill>
        </p:spPr>
        <p:txBody>
          <a:bodyPr>
            <a:spAutoFit/>
          </a:bodyPr>
          <a:lstStyle/>
          <a:p>
            <a:pPr>
              <a:defRPr/>
            </a:pPr>
            <a:endParaRPr lang="cs-CZ" dirty="0"/>
          </a:p>
        </p:txBody>
      </p:sp>
      <p:sp>
        <p:nvSpPr>
          <p:cNvPr id="24" name="TextovéPole 23"/>
          <p:cNvSpPr txBox="1"/>
          <p:nvPr/>
        </p:nvSpPr>
        <p:spPr>
          <a:xfrm>
            <a:off x="3857625" y="4143375"/>
            <a:ext cx="214313" cy="369888"/>
          </a:xfrm>
          <a:prstGeom prst="rect">
            <a:avLst/>
          </a:prstGeom>
          <a:solidFill>
            <a:schemeClr val="accent5">
              <a:lumMod val="20000"/>
              <a:lumOff val="80000"/>
            </a:schemeClr>
          </a:solidFill>
        </p:spPr>
        <p:txBody>
          <a:bodyPr>
            <a:spAutoFit/>
          </a:bodyPr>
          <a:lstStyle/>
          <a:p>
            <a:pPr>
              <a:defRPr/>
            </a:pPr>
            <a:endParaRPr lang="cs-CZ" dirty="0"/>
          </a:p>
        </p:txBody>
      </p:sp>
      <p:sp>
        <p:nvSpPr>
          <p:cNvPr id="25" name="TextovéPole 24"/>
          <p:cNvSpPr txBox="1"/>
          <p:nvPr/>
        </p:nvSpPr>
        <p:spPr>
          <a:xfrm>
            <a:off x="5214938" y="4143375"/>
            <a:ext cx="214312" cy="369888"/>
          </a:xfrm>
          <a:prstGeom prst="rect">
            <a:avLst/>
          </a:prstGeom>
          <a:solidFill>
            <a:schemeClr val="accent5">
              <a:lumMod val="20000"/>
              <a:lumOff val="80000"/>
            </a:schemeClr>
          </a:solidFill>
        </p:spPr>
        <p:txBody>
          <a:bodyPr>
            <a:spAutoFit/>
          </a:bodyPr>
          <a:lstStyle/>
          <a:p>
            <a:pPr>
              <a:defRPr/>
            </a:pPr>
            <a:endParaRPr lang="cs-CZ" dirty="0"/>
          </a:p>
        </p:txBody>
      </p:sp>
      <p:sp>
        <p:nvSpPr>
          <p:cNvPr id="26" name="TextovéPole 25"/>
          <p:cNvSpPr txBox="1"/>
          <p:nvPr/>
        </p:nvSpPr>
        <p:spPr>
          <a:xfrm>
            <a:off x="7429500" y="4143375"/>
            <a:ext cx="214313" cy="369888"/>
          </a:xfrm>
          <a:prstGeom prst="rect">
            <a:avLst/>
          </a:prstGeom>
          <a:solidFill>
            <a:schemeClr val="accent5">
              <a:lumMod val="20000"/>
              <a:lumOff val="80000"/>
            </a:schemeClr>
          </a:solidFill>
        </p:spPr>
        <p:txBody>
          <a:bodyPr>
            <a:spAutoFit/>
          </a:bodyPr>
          <a:lstStyle/>
          <a:p>
            <a:pPr>
              <a:defRPr/>
            </a:pPr>
            <a:endParaRPr lang="cs-CZ" dirty="0"/>
          </a:p>
        </p:txBody>
      </p:sp>
      <p:sp>
        <p:nvSpPr>
          <p:cNvPr id="27" name="TextovéPole 26"/>
          <p:cNvSpPr txBox="1"/>
          <p:nvPr/>
        </p:nvSpPr>
        <p:spPr>
          <a:xfrm>
            <a:off x="1571625" y="4786313"/>
            <a:ext cx="214313" cy="369887"/>
          </a:xfrm>
          <a:prstGeom prst="rect">
            <a:avLst/>
          </a:prstGeom>
          <a:solidFill>
            <a:schemeClr val="accent5">
              <a:lumMod val="20000"/>
              <a:lumOff val="80000"/>
            </a:schemeClr>
          </a:solidFill>
        </p:spPr>
        <p:txBody>
          <a:bodyPr>
            <a:spAutoFit/>
          </a:bodyPr>
          <a:lstStyle/>
          <a:p>
            <a:pPr>
              <a:defRPr/>
            </a:pPr>
            <a:endParaRPr lang="cs-CZ" dirty="0"/>
          </a:p>
        </p:txBody>
      </p:sp>
      <p:sp>
        <p:nvSpPr>
          <p:cNvPr id="28" name="TextovéPole 27"/>
          <p:cNvSpPr txBox="1"/>
          <p:nvPr/>
        </p:nvSpPr>
        <p:spPr>
          <a:xfrm>
            <a:off x="2500313" y="4786313"/>
            <a:ext cx="214312" cy="369887"/>
          </a:xfrm>
          <a:prstGeom prst="rect">
            <a:avLst/>
          </a:prstGeom>
          <a:solidFill>
            <a:schemeClr val="accent5">
              <a:lumMod val="20000"/>
              <a:lumOff val="80000"/>
            </a:schemeClr>
          </a:solidFill>
        </p:spPr>
        <p:txBody>
          <a:bodyPr>
            <a:spAutoFit/>
          </a:bodyPr>
          <a:lstStyle/>
          <a:p>
            <a:pPr>
              <a:defRPr/>
            </a:pPr>
            <a:endParaRPr lang="cs-CZ" dirty="0"/>
          </a:p>
        </p:txBody>
      </p:sp>
      <p:sp>
        <p:nvSpPr>
          <p:cNvPr id="29" name="TextovéPole 28"/>
          <p:cNvSpPr txBox="1"/>
          <p:nvPr/>
        </p:nvSpPr>
        <p:spPr>
          <a:xfrm>
            <a:off x="2000250" y="5500688"/>
            <a:ext cx="214313" cy="369887"/>
          </a:xfrm>
          <a:prstGeom prst="rect">
            <a:avLst/>
          </a:prstGeom>
          <a:solidFill>
            <a:schemeClr val="accent5">
              <a:lumMod val="20000"/>
              <a:lumOff val="80000"/>
            </a:schemeClr>
          </a:solidFill>
        </p:spPr>
        <p:txBody>
          <a:bodyPr>
            <a:spAutoFit/>
          </a:bodyPr>
          <a:lstStyle/>
          <a:p>
            <a:pPr>
              <a:defRPr/>
            </a:pPr>
            <a:endParaRPr lang="cs-CZ" dirty="0"/>
          </a:p>
        </p:txBody>
      </p:sp>
      <p:sp>
        <p:nvSpPr>
          <p:cNvPr id="30" name="TextovéPole 29"/>
          <p:cNvSpPr txBox="1"/>
          <p:nvPr/>
        </p:nvSpPr>
        <p:spPr>
          <a:xfrm>
            <a:off x="4857750" y="5500688"/>
            <a:ext cx="214313" cy="369887"/>
          </a:xfrm>
          <a:prstGeom prst="rect">
            <a:avLst/>
          </a:prstGeom>
          <a:solidFill>
            <a:schemeClr val="accent5">
              <a:lumMod val="20000"/>
              <a:lumOff val="80000"/>
            </a:schemeClr>
          </a:solidFill>
        </p:spPr>
        <p:txBody>
          <a:bodyPr>
            <a:spAutoFit/>
          </a:bodyPr>
          <a:lstStyle/>
          <a:p>
            <a:pPr>
              <a:defRPr/>
            </a:pPr>
            <a:endParaRPr lang="cs-CZ" dirty="0"/>
          </a:p>
        </p:txBody>
      </p:sp>
      <p:sp>
        <p:nvSpPr>
          <p:cNvPr id="31" name="TextovéPole 30"/>
          <p:cNvSpPr txBox="1"/>
          <p:nvPr/>
        </p:nvSpPr>
        <p:spPr>
          <a:xfrm>
            <a:off x="857250" y="6143625"/>
            <a:ext cx="214313" cy="369888"/>
          </a:xfrm>
          <a:prstGeom prst="rect">
            <a:avLst/>
          </a:prstGeom>
          <a:solidFill>
            <a:schemeClr val="accent5">
              <a:lumMod val="20000"/>
              <a:lumOff val="80000"/>
            </a:schemeClr>
          </a:solidFill>
        </p:spPr>
        <p:txBody>
          <a:bodyPr>
            <a:spAutoFit/>
          </a:bodyPr>
          <a:lstStyle/>
          <a:p>
            <a:pPr>
              <a:defRPr/>
            </a:pPr>
            <a:endParaRPr lang="cs-CZ" dirty="0"/>
          </a:p>
        </p:txBody>
      </p:sp>
      <p:sp>
        <p:nvSpPr>
          <p:cNvPr id="32" name="TextovéPole 31"/>
          <p:cNvSpPr txBox="1"/>
          <p:nvPr/>
        </p:nvSpPr>
        <p:spPr>
          <a:xfrm>
            <a:off x="2571750" y="6143625"/>
            <a:ext cx="214313" cy="369888"/>
          </a:xfrm>
          <a:prstGeom prst="rect">
            <a:avLst/>
          </a:prstGeom>
          <a:solidFill>
            <a:schemeClr val="accent5">
              <a:lumMod val="20000"/>
              <a:lumOff val="80000"/>
            </a:schemeClr>
          </a:solidFill>
        </p:spPr>
        <p:txBody>
          <a:bodyPr>
            <a:spAutoFit/>
          </a:bodyPr>
          <a:lstStyle/>
          <a:p>
            <a:pPr>
              <a:defRPr/>
            </a:pPr>
            <a:endParaRPr lang="cs-CZ" dirty="0"/>
          </a:p>
        </p:txBody>
      </p:sp>
      <p:sp>
        <p:nvSpPr>
          <p:cNvPr id="33" name="TextovéPole 32"/>
          <p:cNvSpPr txBox="1"/>
          <p:nvPr/>
        </p:nvSpPr>
        <p:spPr>
          <a:xfrm>
            <a:off x="5143500" y="6143625"/>
            <a:ext cx="214313" cy="369888"/>
          </a:xfrm>
          <a:prstGeom prst="rect">
            <a:avLst/>
          </a:prstGeom>
          <a:solidFill>
            <a:schemeClr val="accent5">
              <a:lumMod val="20000"/>
              <a:lumOff val="80000"/>
            </a:schemeClr>
          </a:solidFill>
        </p:spPr>
        <p:txBody>
          <a:bodyPr>
            <a:spAutoFit/>
          </a:bodyPr>
          <a:lstStyle/>
          <a:p>
            <a:pPr>
              <a:defRPr/>
            </a:pPr>
            <a:endParaRPr lang="cs-CZ"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Nadpis 1"/>
          <p:cNvSpPr>
            <a:spLocks noGrp="1"/>
          </p:cNvSpPr>
          <p:nvPr>
            <p:ph type="title"/>
          </p:nvPr>
        </p:nvSpPr>
        <p:spPr>
          <a:xfrm>
            <a:off x="457200" y="274638"/>
            <a:ext cx="8229600" cy="511175"/>
          </a:xfrm>
        </p:spPr>
        <p:txBody>
          <a:bodyPr/>
          <a:lstStyle/>
          <a:p>
            <a:pPr algn="l"/>
            <a:r>
              <a:rPr lang="cs-CZ" sz="1200" smtClean="0"/>
              <a:t>Vybarvi pouze balónky s vyjmenovanými slovy a slovy příbuznými (žlutě – vyjmenovaná slova po B a slova příbuzná, zeleně – vyjmenovaná slova po L a slova příbuzná,….)</a:t>
            </a:r>
          </a:p>
        </p:txBody>
      </p:sp>
      <p:pic>
        <p:nvPicPr>
          <p:cNvPr id="91139" name="Picture 2" descr="2D0BC69B"/>
          <p:cNvPicPr>
            <a:picLocks noChangeAspect="1" noChangeArrowheads="1"/>
          </p:cNvPicPr>
          <p:nvPr/>
        </p:nvPicPr>
        <p:blipFill>
          <a:blip r:embed="rId2" cstate="print"/>
          <a:srcRect/>
          <a:stretch>
            <a:fillRect/>
          </a:stretch>
        </p:blipFill>
        <p:spPr bwMode="auto">
          <a:xfrm>
            <a:off x="857250" y="4886325"/>
            <a:ext cx="1143000" cy="1370013"/>
          </a:xfrm>
          <a:prstGeom prst="rect">
            <a:avLst/>
          </a:prstGeom>
          <a:noFill/>
          <a:ln w="9525">
            <a:noFill/>
            <a:miter lim="800000"/>
            <a:headEnd/>
            <a:tailEnd/>
          </a:ln>
        </p:spPr>
      </p:pic>
      <p:pic>
        <p:nvPicPr>
          <p:cNvPr id="91140" name="Picture 3" descr="D8525501"/>
          <p:cNvPicPr>
            <a:picLocks noChangeAspect="1" noChangeArrowheads="1"/>
          </p:cNvPicPr>
          <p:nvPr/>
        </p:nvPicPr>
        <p:blipFill>
          <a:blip r:embed="rId3" cstate="print"/>
          <a:srcRect/>
          <a:stretch>
            <a:fillRect/>
          </a:stretch>
        </p:blipFill>
        <p:spPr bwMode="auto">
          <a:xfrm>
            <a:off x="3000375" y="4857750"/>
            <a:ext cx="1087438" cy="1404938"/>
          </a:xfrm>
          <a:prstGeom prst="rect">
            <a:avLst/>
          </a:prstGeom>
          <a:noFill/>
          <a:ln w="9525">
            <a:noFill/>
            <a:miter lim="800000"/>
            <a:headEnd/>
            <a:tailEnd/>
          </a:ln>
        </p:spPr>
      </p:pic>
      <p:pic>
        <p:nvPicPr>
          <p:cNvPr id="91141" name="Picture 4" descr="889DFB4"/>
          <p:cNvPicPr>
            <a:picLocks noChangeAspect="1" noChangeArrowheads="1"/>
          </p:cNvPicPr>
          <p:nvPr/>
        </p:nvPicPr>
        <p:blipFill>
          <a:blip r:embed="rId4" cstate="print"/>
          <a:srcRect/>
          <a:stretch>
            <a:fillRect/>
          </a:stretch>
        </p:blipFill>
        <p:spPr bwMode="auto">
          <a:xfrm>
            <a:off x="5000625" y="5000625"/>
            <a:ext cx="1285875" cy="1252538"/>
          </a:xfrm>
          <a:prstGeom prst="rect">
            <a:avLst/>
          </a:prstGeom>
          <a:noFill/>
          <a:ln w="9525">
            <a:noFill/>
            <a:miter lim="800000"/>
            <a:headEnd/>
            <a:tailEnd/>
          </a:ln>
        </p:spPr>
      </p:pic>
      <p:pic>
        <p:nvPicPr>
          <p:cNvPr id="91142" name="Picture 5" descr="2EFD707A"/>
          <p:cNvPicPr>
            <a:picLocks noChangeAspect="1" noChangeArrowheads="1"/>
          </p:cNvPicPr>
          <p:nvPr/>
        </p:nvPicPr>
        <p:blipFill>
          <a:blip r:embed="rId5" cstate="print"/>
          <a:srcRect/>
          <a:stretch>
            <a:fillRect/>
          </a:stretch>
        </p:blipFill>
        <p:spPr bwMode="auto">
          <a:xfrm>
            <a:off x="7143750" y="4714875"/>
            <a:ext cx="1095375" cy="1500188"/>
          </a:xfrm>
          <a:prstGeom prst="rect">
            <a:avLst/>
          </a:prstGeom>
          <a:noFill/>
          <a:ln w="9525">
            <a:noFill/>
            <a:miter lim="800000"/>
            <a:headEnd/>
            <a:tailEnd/>
          </a:ln>
        </p:spPr>
      </p:pic>
      <p:sp>
        <p:nvSpPr>
          <p:cNvPr id="8" name="Elipsa 7"/>
          <p:cNvSpPr/>
          <p:nvPr/>
        </p:nvSpPr>
        <p:spPr>
          <a:xfrm>
            <a:off x="642938" y="857250"/>
            <a:ext cx="928687" cy="92868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9" name="Rovnoramenný trojúhelník 8"/>
          <p:cNvSpPr/>
          <p:nvPr/>
        </p:nvSpPr>
        <p:spPr>
          <a:xfrm>
            <a:off x="928688" y="1785938"/>
            <a:ext cx="357187" cy="285750"/>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13" name="Elipsa 12"/>
          <p:cNvSpPr/>
          <p:nvPr/>
        </p:nvSpPr>
        <p:spPr>
          <a:xfrm>
            <a:off x="3500438" y="642938"/>
            <a:ext cx="928687" cy="1214437"/>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14" name="Elipsa 13"/>
          <p:cNvSpPr/>
          <p:nvPr/>
        </p:nvSpPr>
        <p:spPr>
          <a:xfrm>
            <a:off x="4286250" y="1785938"/>
            <a:ext cx="1214438" cy="78581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15" name="Elipsa 14"/>
          <p:cNvSpPr/>
          <p:nvPr/>
        </p:nvSpPr>
        <p:spPr>
          <a:xfrm>
            <a:off x="1857375" y="928688"/>
            <a:ext cx="1214438" cy="642937"/>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16" name="Elipsa 15"/>
          <p:cNvSpPr/>
          <p:nvPr/>
        </p:nvSpPr>
        <p:spPr>
          <a:xfrm>
            <a:off x="4786313" y="3714750"/>
            <a:ext cx="1143000" cy="92868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dirty="0"/>
          </a:p>
        </p:txBody>
      </p:sp>
      <p:sp>
        <p:nvSpPr>
          <p:cNvPr id="17" name="Elipsa 16"/>
          <p:cNvSpPr/>
          <p:nvPr/>
        </p:nvSpPr>
        <p:spPr>
          <a:xfrm>
            <a:off x="571500" y="2214563"/>
            <a:ext cx="1357313" cy="71437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18" name="Elipsa 17"/>
          <p:cNvSpPr/>
          <p:nvPr/>
        </p:nvSpPr>
        <p:spPr>
          <a:xfrm>
            <a:off x="2643188" y="1714500"/>
            <a:ext cx="785812" cy="1143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19" name="Elipsa 18"/>
          <p:cNvSpPr/>
          <p:nvPr/>
        </p:nvSpPr>
        <p:spPr>
          <a:xfrm>
            <a:off x="1071563" y="3286125"/>
            <a:ext cx="1071562" cy="1071563"/>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20" name="Elipsa 19"/>
          <p:cNvSpPr/>
          <p:nvPr/>
        </p:nvSpPr>
        <p:spPr>
          <a:xfrm>
            <a:off x="2357438" y="3357563"/>
            <a:ext cx="1214437" cy="928687"/>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21" name="Elipsa 20"/>
          <p:cNvSpPr/>
          <p:nvPr/>
        </p:nvSpPr>
        <p:spPr>
          <a:xfrm>
            <a:off x="3929063" y="2714625"/>
            <a:ext cx="928687" cy="1143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22" name="Elipsa 21"/>
          <p:cNvSpPr/>
          <p:nvPr/>
        </p:nvSpPr>
        <p:spPr>
          <a:xfrm>
            <a:off x="5500688" y="2143125"/>
            <a:ext cx="928687" cy="128587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23" name="Elipsa 22"/>
          <p:cNvSpPr/>
          <p:nvPr/>
        </p:nvSpPr>
        <p:spPr>
          <a:xfrm>
            <a:off x="6357938" y="3429000"/>
            <a:ext cx="1214437" cy="785813"/>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24" name="Elipsa 23"/>
          <p:cNvSpPr/>
          <p:nvPr/>
        </p:nvSpPr>
        <p:spPr>
          <a:xfrm>
            <a:off x="7643813" y="2571750"/>
            <a:ext cx="1071562" cy="128587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25" name="Elipsa 24"/>
          <p:cNvSpPr/>
          <p:nvPr/>
        </p:nvSpPr>
        <p:spPr>
          <a:xfrm>
            <a:off x="6572250" y="1714500"/>
            <a:ext cx="1214438" cy="100012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26" name="Elipsa 25"/>
          <p:cNvSpPr/>
          <p:nvPr/>
        </p:nvSpPr>
        <p:spPr>
          <a:xfrm>
            <a:off x="5500688" y="785813"/>
            <a:ext cx="928687" cy="928687"/>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27" name="Elipsa 26"/>
          <p:cNvSpPr/>
          <p:nvPr/>
        </p:nvSpPr>
        <p:spPr>
          <a:xfrm>
            <a:off x="7286625" y="857250"/>
            <a:ext cx="1214438" cy="71437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28" name="Rovnoramenný trojúhelník 27"/>
          <p:cNvSpPr/>
          <p:nvPr/>
        </p:nvSpPr>
        <p:spPr>
          <a:xfrm>
            <a:off x="3786188" y="1857375"/>
            <a:ext cx="357187" cy="214313"/>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29" name="Rovnoramenný trojúhelník 28"/>
          <p:cNvSpPr/>
          <p:nvPr/>
        </p:nvSpPr>
        <p:spPr>
          <a:xfrm>
            <a:off x="2286000" y="1571625"/>
            <a:ext cx="357188" cy="142875"/>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30" name="Rovnoramenný trojúhelník 29"/>
          <p:cNvSpPr/>
          <p:nvPr/>
        </p:nvSpPr>
        <p:spPr>
          <a:xfrm>
            <a:off x="1000125" y="2928938"/>
            <a:ext cx="500063" cy="142875"/>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31" name="Rovnoramenný trojúhelník 30"/>
          <p:cNvSpPr/>
          <p:nvPr/>
        </p:nvSpPr>
        <p:spPr>
          <a:xfrm>
            <a:off x="1428750" y="4357688"/>
            <a:ext cx="357188" cy="214312"/>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32" name="Rovnoramenný trojúhelník 31"/>
          <p:cNvSpPr/>
          <p:nvPr/>
        </p:nvSpPr>
        <p:spPr>
          <a:xfrm>
            <a:off x="2786063" y="4286250"/>
            <a:ext cx="357187" cy="214313"/>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33" name="Rovnoramenný trojúhelník 32"/>
          <p:cNvSpPr/>
          <p:nvPr/>
        </p:nvSpPr>
        <p:spPr>
          <a:xfrm>
            <a:off x="2857500" y="2857500"/>
            <a:ext cx="357188" cy="357188"/>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34" name="Rovnoramenný trojúhelník 33"/>
          <p:cNvSpPr/>
          <p:nvPr/>
        </p:nvSpPr>
        <p:spPr>
          <a:xfrm>
            <a:off x="4714875" y="2571750"/>
            <a:ext cx="357188" cy="142875"/>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35" name="Rovnoramenný trojúhelník 34"/>
          <p:cNvSpPr/>
          <p:nvPr/>
        </p:nvSpPr>
        <p:spPr>
          <a:xfrm>
            <a:off x="4286250" y="3857625"/>
            <a:ext cx="214313" cy="285750"/>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36" name="Rovnoramenný trojúhelník 35"/>
          <p:cNvSpPr/>
          <p:nvPr/>
        </p:nvSpPr>
        <p:spPr>
          <a:xfrm>
            <a:off x="5857875" y="1714500"/>
            <a:ext cx="214313" cy="214313"/>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37" name="Rovnoramenný trojúhelník 36"/>
          <p:cNvSpPr/>
          <p:nvPr/>
        </p:nvSpPr>
        <p:spPr>
          <a:xfrm>
            <a:off x="5857875" y="3429000"/>
            <a:ext cx="214313" cy="285750"/>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38" name="Rovnoramenný trojúhelník 37"/>
          <p:cNvSpPr/>
          <p:nvPr/>
        </p:nvSpPr>
        <p:spPr>
          <a:xfrm>
            <a:off x="5143500" y="4643438"/>
            <a:ext cx="357188" cy="133350"/>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39" name="Rovnoramenný trojúhelník 38"/>
          <p:cNvSpPr/>
          <p:nvPr/>
        </p:nvSpPr>
        <p:spPr>
          <a:xfrm>
            <a:off x="6786563" y="4214813"/>
            <a:ext cx="357187" cy="142875"/>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40" name="Rovnoramenný trojúhelník 39"/>
          <p:cNvSpPr/>
          <p:nvPr/>
        </p:nvSpPr>
        <p:spPr>
          <a:xfrm>
            <a:off x="8001000" y="3857625"/>
            <a:ext cx="357188" cy="347663"/>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41" name="Rovnoramenný trojúhelník 40"/>
          <p:cNvSpPr/>
          <p:nvPr/>
        </p:nvSpPr>
        <p:spPr>
          <a:xfrm>
            <a:off x="7000875" y="2714625"/>
            <a:ext cx="357188" cy="214313"/>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42" name="Rovnoramenný trojúhelník 41"/>
          <p:cNvSpPr/>
          <p:nvPr/>
        </p:nvSpPr>
        <p:spPr>
          <a:xfrm>
            <a:off x="7715250" y="1571625"/>
            <a:ext cx="357188" cy="142875"/>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a:p>
        </p:txBody>
      </p:sp>
      <p:sp>
        <p:nvSpPr>
          <p:cNvPr id="91175" name="TextovéPole 42"/>
          <p:cNvSpPr txBox="1">
            <a:spLocks noChangeArrowheads="1"/>
          </p:cNvSpPr>
          <p:nvPr/>
        </p:nvSpPr>
        <p:spPr bwMode="auto">
          <a:xfrm>
            <a:off x="785813" y="1214438"/>
            <a:ext cx="642937" cy="307975"/>
          </a:xfrm>
          <a:prstGeom prst="rect">
            <a:avLst/>
          </a:prstGeom>
          <a:noFill/>
          <a:ln w="9525">
            <a:noFill/>
            <a:miter lim="800000"/>
            <a:headEnd/>
            <a:tailEnd/>
          </a:ln>
        </p:spPr>
        <p:txBody>
          <a:bodyPr>
            <a:spAutoFit/>
          </a:bodyPr>
          <a:lstStyle/>
          <a:p>
            <a:r>
              <a:rPr lang="cs-CZ" sz="1400"/>
              <a:t>bal-k</a:t>
            </a:r>
          </a:p>
        </p:txBody>
      </p:sp>
      <p:sp>
        <p:nvSpPr>
          <p:cNvPr id="91176" name="TextovéPole 44"/>
          <p:cNvSpPr txBox="1">
            <a:spLocks noChangeArrowheads="1"/>
          </p:cNvSpPr>
          <p:nvPr/>
        </p:nvSpPr>
        <p:spPr bwMode="auto">
          <a:xfrm>
            <a:off x="2000250" y="1071563"/>
            <a:ext cx="928688" cy="307975"/>
          </a:xfrm>
          <a:prstGeom prst="rect">
            <a:avLst/>
          </a:prstGeom>
          <a:noFill/>
          <a:ln w="9525">
            <a:noFill/>
            <a:miter lim="800000"/>
            <a:headEnd/>
            <a:tailEnd/>
          </a:ln>
        </p:spPr>
        <p:txBody>
          <a:bodyPr>
            <a:spAutoFit/>
          </a:bodyPr>
          <a:lstStyle/>
          <a:p>
            <a:r>
              <a:rPr lang="cs-CZ" sz="1400"/>
              <a:t>um-vadlo</a:t>
            </a:r>
          </a:p>
        </p:txBody>
      </p:sp>
      <p:sp>
        <p:nvSpPr>
          <p:cNvPr id="91177" name="TextovéPole 45"/>
          <p:cNvSpPr txBox="1">
            <a:spLocks noChangeArrowheads="1"/>
          </p:cNvSpPr>
          <p:nvPr/>
        </p:nvSpPr>
        <p:spPr bwMode="auto">
          <a:xfrm>
            <a:off x="4429125" y="2000250"/>
            <a:ext cx="928688" cy="307975"/>
          </a:xfrm>
          <a:prstGeom prst="rect">
            <a:avLst/>
          </a:prstGeom>
          <a:noFill/>
          <a:ln w="9525">
            <a:noFill/>
            <a:miter lim="800000"/>
            <a:headEnd/>
            <a:tailEnd/>
          </a:ln>
        </p:spPr>
        <p:txBody>
          <a:bodyPr>
            <a:spAutoFit/>
          </a:bodyPr>
          <a:lstStyle/>
          <a:p>
            <a:r>
              <a:rPr lang="cs-CZ" sz="1400"/>
              <a:t>pl-novod</a:t>
            </a:r>
          </a:p>
        </p:txBody>
      </p:sp>
      <p:sp>
        <p:nvSpPr>
          <p:cNvPr id="91178" name="TextovéPole 46"/>
          <p:cNvSpPr txBox="1">
            <a:spLocks noChangeArrowheads="1"/>
          </p:cNvSpPr>
          <p:nvPr/>
        </p:nvSpPr>
        <p:spPr bwMode="auto">
          <a:xfrm>
            <a:off x="3571875" y="1143000"/>
            <a:ext cx="785813" cy="307975"/>
          </a:xfrm>
          <a:prstGeom prst="rect">
            <a:avLst/>
          </a:prstGeom>
          <a:noFill/>
          <a:ln w="9525">
            <a:noFill/>
            <a:miter lim="800000"/>
            <a:headEnd/>
            <a:tailEnd/>
          </a:ln>
        </p:spPr>
        <p:txBody>
          <a:bodyPr>
            <a:spAutoFit/>
          </a:bodyPr>
          <a:lstStyle/>
          <a:p>
            <a:r>
              <a:rPr lang="cs-CZ" sz="1400"/>
              <a:t>b-dliště</a:t>
            </a:r>
          </a:p>
        </p:txBody>
      </p:sp>
      <p:sp>
        <p:nvSpPr>
          <p:cNvPr id="91179" name="TextovéPole 47"/>
          <p:cNvSpPr txBox="1">
            <a:spLocks noChangeArrowheads="1"/>
          </p:cNvSpPr>
          <p:nvPr/>
        </p:nvSpPr>
        <p:spPr bwMode="auto">
          <a:xfrm>
            <a:off x="5643563" y="1143000"/>
            <a:ext cx="642937" cy="307975"/>
          </a:xfrm>
          <a:prstGeom prst="rect">
            <a:avLst/>
          </a:prstGeom>
          <a:noFill/>
          <a:ln w="9525">
            <a:noFill/>
            <a:miter lim="800000"/>
            <a:headEnd/>
            <a:tailEnd/>
          </a:ln>
        </p:spPr>
        <p:txBody>
          <a:bodyPr>
            <a:spAutoFit/>
          </a:bodyPr>
          <a:lstStyle/>
          <a:p>
            <a:r>
              <a:rPr lang="cs-CZ" sz="1400"/>
              <a:t>p-šný</a:t>
            </a:r>
          </a:p>
        </p:txBody>
      </p:sp>
      <p:sp>
        <p:nvSpPr>
          <p:cNvPr id="91180" name="TextovéPole 48"/>
          <p:cNvSpPr txBox="1">
            <a:spLocks noChangeArrowheads="1"/>
          </p:cNvSpPr>
          <p:nvPr/>
        </p:nvSpPr>
        <p:spPr bwMode="auto">
          <a:xfrm>
            <a:off x="7500938" y="1071563"/>
            <a:ext cx="785812" cy="307975"/>
          </a:xfrm>
          <a:prstGeom prst="rect">
            <a:avLst/>
          </a:prstGeom>
          <a:noFill/>
          <a:ln w="9525">
            <a:noFill/>
            <a:miter lim="800000"/>
            <a:headEnd/>
            <a:tailEnd/>
          </a:ln>
        </p:spPr>
        <p:txBody>
          <a:bodyPr>
            <a:spAutoFit/>
          </a:bodyPr>
          <a:lstStyle/>
          <a:p>
            <a:r>
              <a:rPr lang="cs-CZ" sz="1400"/>
              <a:t>krab-ce</a:t>
            </a:r>
          </a:p>
        </p:txBody>
      </p:sp>
      <p:sp>
        <p:nvSpPr>
          <p:cNvPr id="91181" name="TextovéPole 49"/>
          <p:cNvSpPr txBox="1">
            <a:spLocks noChangeArrowheads="1"/>
          </p:cNvSpPr>
          <p:nvPr/>
        </p:nvSpPr>
        <p:spPr bwMode="auto">
          <a:xfrm>
            <a:off x="6643688" y="2071688"/>
            <a:ext cx="1071562" cy="307975"/>
          </a:xfrm>
          <a:prstGeom prst="rect">
            <a:avLst/>
          </a:prstGeom>
          <a:noFill/>
          <a:ln w="9525">
            <a:noFill/>
            <a:miter lim="800000"/>
            <a:headEnd/>
            <a:tailEnd/>
          </a:ln>
        </p:spPr>
        <p:txBody>
          <a:bodyPr>
            <a:spAutoFit/>
          </a:bodyPr>
          <a:lstStyle/>
          <a:p>
            <a:r>
              <a:rPr lang="cs-CZ" sz="1400"/>
              <a:t>nesl-chané</a:t>
            </a:r>
          </a:p>
        </p:txBody>
      </p:sp>
      <p:sp>
        <p:nvSpPr>
          <p:cNvPr id="91182" name="TextovéPole 50"/>
          <p:cNvSpPr txBox="1">
            <a:spLocks noChangeArrowheads="1"/>
          </p:cNvSpPr>
          <p:nvPr/>
        </p:nvSpPr>
        <p:spPr bwMode="auto">
          <a:xfrm>
            <a:off x="5572125" y="2643188"/>
            <a:ext cx="785813" cy="307975"/>
          </a:xfrm>
          <a:prstGeom prst="rect">
            <a:avLst/>
          </a:prstGeom>
          <a:noFill/>
          <a:ln w="9525">
            <a:noFill/>
            <a:miter lim="800000"/>
            <a:headEnd/>
            <a:tailEnd/>
          </a:ln>
        </p:spPr>
        <p:txBody>
          <a:bodyPr>
            <a:spAutoFit/>
          </a:bodyPr>
          <a:lstStyle/>
          <a:p>
            <a:r>
              <a:rPr lang="cs-CZ" sz="1400"/>
              <a:t>lep-dlo</a:t>
            </a:r>
          </a:p>
        </p:txBody>
      </p:sp>
      <p:sp>
        <p:nvSpPr>
          <p:cNvPr id="91183" name="TextovéPole 51"/>
          <p:cNvSpPr txBox="1">
            <a:spLocks noChangeArrowheads="1"/>
          </p:cNvSpPr>
          <p:nvPr/>
        </p:nvSpPr>
        <p:spPr bwMode="auto">
          <a:xfrm>
            <a:off x="2786063" y="2143125"/>
            <a:ext cx="571500" cy="307975"/>
          </a:xfrm>
          <a:prstGeom prst="rect">
            <a:avLst/>
          </a:prstGeom>
          <a:noFill/>
          <a:ln w="9525">
            <a:noFill/>
            <a:miter lim="800000"/>
            <a:headEnd/>
            <a:tailEnd/>
          </a:ln>
        </p:spPr>
        <p:txBody>
          <a:bodyPr>
            <a:spAutoFit/>
          </a:bodyPr>
          <a:lstStyle/>
          <a:p>
            <a:r>
              <a:rPr lang="cs-CZ" sz="1400"/>
              <a:t>p-sk</a:t>
            </a:r>
          </a:p>
        </p:txBody>
      </p:sp>
      <p:sp>
        <p:nvSpPr>
          <p:cNvPr id="91184" name="TextovéPole 52"/>
          <p:cNvSpPr txBox="1">
            <a:spLocks noChangeArrowheads="1"/>
          </p:cNvSpPr>
          <p:nvPr/>
        </p:nvSpPr>
        <p:spPr bwMode="auto">
          <a:xfrm>
            <a:off x="5000625" y="4000500"/>
            <a:ext cx="714375" cy="307975"/>
          </a:xfrm>
          <a:prstGeom prst="rect">
            <a:avLst/>
          </a:prstGeom>
          <a:noFill/>
          <a:ln w="9525">
            <a:noFill/>
            <a:miter lim="800000"/>
            <a:headEnd/>
            <a:tailEnd/>
          </a:ln>
        </p:spPr>
        <p:txBody>
          <a:bodyPr>
            <a:spAutoFit/>
          </a:bodyPr>
          <a:lstStyle/>
          <a:p>
            <a:r>
              <a:rPr lang="cs-CZ" sz="1400"/>
              <a:t>ub-vat</a:t>
            </a:r>
          </a:p>
        </p:txBody>
      </p:sp>
      <p:sp>
        <p:nvSpPr>
          <p:cNvPr id="91185" name="TextovéPole 53"/>
          <p:cNvSpPr txBox="1">
            <a:spLocks noChangeArrowheads="1"/>
          </p:cNvSpPr>
          <p:nvPr/>
        </p:nvSpPr>
        <p:spPr bwMode="auto">
          <a:xfrm>
            <a:off x="4000500" y="3143250"/>
            <a:ext cx="785813" cy="307975"/>
          </a:xfrm>
          <a:prstGeom prst="rect">
            <a:avLst/>
          </a:prstGeom>
          <a:noFill/>
          <a:ln w="9525">
            <a:noFill/>
            <a:miter lim="800000"/>
            <a:headEnd/>
            <a:tailEnd/>
          </a:ln>
        </p:spPr>
        <p:txBody>
          <a:bodyPr>
            <a:spAutoFit/>
          </a:bodyPr>
          <a:lstStyle/>
          <a:p>
            <a:r>
              <a:rPr lang="cs-CZ" sz="1400"/>
              <a:t>m-nout</a:t>
            </a:r>
          </a:p>
        </p:txBody>
      </p:sp>
      <p:sp>
        <p:nvSpPr>
          <p:cNvPr id="91186" name="TextovéPole 54"/>
          <p:cNvSpPr txBox="1">
            <a:spLocks noChangeArrowheads="1"/>
          </p:cNvSpPr>
          <p:nvPr/>
        </p:nvSpPr>
        <p:spPr bwMode="auto">
          <a:xfrm>
            <a:off x="2643188" y="3714750"/>
            <a:ext cx="642937" cy="307975"/>
          </a:xfrm>
          <a:prstGeom prst="rect">
            <a:avLst/>
          </a:prstGeom>
          <a:noFill/>
          <a:ln w="9525">
            <a:noFill/>
            <a:miter lim="800000"/>
            <a:headEnd/>
            <a:tailEnd/>
          </a:ln>
        </p:spPr>
        <p:txBody>
          <a:bodyPr>
            <a:spAutoFit/>
          </a:bodyPr>
          <a:lstStyle/>
          <a:p>
            <a:r>
              <a:rPr lang="cs-CZ" sz="1400"/>
              <a:t>p-tlák</a:t>
            </a:r>
          </a:p>
        </p:txBody>
      </p:sp>
      <p:sp>
        <p:nvSpPr>
          <p:cNvPr id="91187" name="TextovéPole 55"/>
          <p:cNvSpPr txBox="1">
            <a:spLocks noChangeArrowheads="1"/>
          </p:cNvSpPr>
          <p:nvPr/>
        </p:nvSpPr>
        <p:spPr bwMode="auto">
          <a:xfrm>
            <a:off x="857250" y="2428875"/>
            <a:ext cx="714375" cy="307975"/>
          </a:xfrm>
          <a:prstGeom prst="rect">
            <a:avLst/>
          </a:prstGeom>
          <a:noFill/>
          <a:ln w="9525">
            <a:noFill/>
            <a:miter lim="800000"/>
            <a:headEnd/>
            <a:tailEnd/>
          </a:ln>
        </p:spPr>
        <p:txBody>
          <a:bodyPr>
            <a:spAutoFit/>
          </a:bodyPr>
          <a:lstStyle/>
          <a:p>
            <a:r>
              <a:rPr lang="cs-CZ" sz="1400"/>
              <a:t>p-skat</a:t>
            </a:r>
          </a:p>
        </p:txBody>
      </p:sp>
      <p:sp>
        <p:nvSpPr>
          <p:cNvPr id="91188" name="TextovéPole 56"/>
          <p:cNvSpPr txBox="1">
            <a:spLocks noChangeArrowheads="1"/>
          </p:cNvSpPr>
          <p:nvPr/>
        </p:nvSpPr>
        <p:spPr bwMode="auto">
          <a:xfrm>
            <a:off x="7715250" y="3071813"/>
            <a:ext cx="928688" cy="307975"/>
          </a:xfrm>
          <a:prstGeom prst="rect">
            <a:avLst/>
          </a:prstGeom>
          <a:noFill/>
          <a:ln w="9525">
            <a:noFill/>
            <a:miter lim="800000"/>
            <a:headEnd/>
            <a:tailEnd/>
          </a:ln>
        </p:spPr>
        <p:txBody>
          <a:bodyPr>
            <a:spAutoFit/>
          </a:bodyPr>
          <a:lstStyle/>
          <a:p>
            <a:r>
              <a:rPr lang="cs-CZ" sz="1400"/>
              <a:t>lamp-čka</a:t>
            </a:r>
          </a:p>
        </p:txBody>
      </p:sp>
      <p:sp>
        <p:nvSpPr>
          <p:cNvPr id="91189" name="TextovéPole 57"/>
          <p:cNvSpPr txBox="1">
            <a:spLocks noChangeArrowheads="1"/>
          </p:cNvSpPr>
          <p:nvPr/>
        </p:nvSpPr>
        <p:spPr bwMode="auto">
          <a:xfrm>
            <a:off x="1214438" y="3714750"/>
            <a:ext cx="785812" cy="307975"/>
          </a:xfrm>
          <a:prstGeom prst="rect">
            <a:avLst/>
          </a:prstGeom>
          <a:noFill/>
          <a:ln w="9525">
            <a:noFill/>
            <a:miter lim="800000"/>
            <a:headEnd/>
            <a:tailEnd/>
          </a:ln>
        </p:spPr>
        <p:txBody>
          <a:bodyPr>
            <a:spAutoFit/>
          </a:bodyPr>
          <a:lstStyle/>
          <a:p>
            <a:r>
              <a:rPr lang="cs-CZ" sz="1400"/>
              <a:t>prům-sl</a:t>
            </a:r>
          </a:p>
        </p:txBody>
      </p:sp>
      <p:sp>
        <p:nvSpPr>
          <p:cNvPr id="91190" name="TextovéPole 58"/>
          <p:cNvSpPr txBox="1">
            <a:spLocks noChangeArrowheads="1"/>
          </p:cNvSpPr>
          <p:nvPr/>
        </p:nvSpPr>
        <p:spPr bwMode="auto">
          <a:xfrm>
            <a:off x="6500813" y="3714750"/>
            <a:ext cx="928687" cy="307975"/>
          </a:xfrm>
          <a:prstGeom prst="rect">
            <a:avLst/>
          </a:prstGeom>
          <a:noFill/>
          <a:ln w="9525">
            <a:noFill/>
            <a:miter lim="800000"/>
            <a:headEnd/>
            <a:tailEnd/>
          </a:ln>
        </p:spPr>
        <p:txBody>
          <a:bodyPr>
            <a:spAutoFit/>
          </a:bodyPr>
          <a:lstStyle/>
          <a:p>
            <a:r>
              <a:rPr lang="cs-CZ" sz="1400"/>
              <a:t>p-tlovina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Nadpis 1"/>
          <p:cNvSpPr>
            <a:spLocks noGrp="1"/>
          </p:cNvSpPr>
          <p:nvPr>
            <p:ph type="title"/>
          </p:nvPr>
        </p:nvSpPr>
        <p:spPr>
          <a:xfrm>
            <a:off x="457200" y="274638"/>
            <a:ext cx="8229600" cy="868362"/>
          </a:xfrm>
        </p:spPr>
        <p:txBody>
          <a:bodyPr/>
          <a:lstStyle/>
          <a:p>
            <a:r>
              <a:rPr lang="cs-CZ" sz="2400" b="1" u="sng" smtClean="0"/>
              <a:t>NETOPÝR, SLEPÝŠ, PYL</a:t>
            </a:r>
          </a:p>
        </p:txBody>
      </p:sp>
      <p:sp>
        <p:nvSpPr>
          <p:cNvPr id="92163" name="Zástupný symbol pro obsah 2"/>
          <p:cNvSpPr>
            <a:spLocks noGrp="1"/>
          </p:cNvSpPr>
          <p:nvPr>
            <p:ph idx="1"/>
          </p:nvPr>
        </p:nvSpPr>
        <p:spPr>
          <a:xfrm>
            <a:off x="357188" y="928688"/>
            <a:ext cx="8501062" cy="5197475"/>
          </a:xfrm>
        </p:spPr>
        <p:txBody>
          <a:bodyPr>
            <a:normAutofit lnSpcReduction="10000"/>
          </a:bodyPr>
          <a:lstStyle/>
          <a:p>
            <a:pPr>
              <a:buFont typeface="Arial" charset="0"/>
              <a:buNone/>
            </a:pPr>
            <a:r>
              <a:rPr lang="cs-CZ" sz="1200" smtClean="0"/>
              <a:t>Doplň správná i –y, í –ý:</a:t>
            </a:r>
          </a:p>
          <a:p>
            <a:pPr>
              <a:buFont typeface="Arial" charset="0"/>
              <a:buNone/>
            </a:pPr>
            <a:r>
              <a:rPr lang="cs-CZ" sz="1800" smtClean="0"/>
              <a:t>O přírodě</a:t>
            </a:r>
          </a:p>
          <a:p>
            <a:pPr>
              <a:buFont typeface="Arial" charset="0"/>
              <a:buNone/>
            </a:pPr>
            <a:endParaRPr lang="cs-CZ" sz="1800" smtClean="0"/>
          </a:p>
          <a:p>
            <a:pPr>
              <a:buFont typeface="Arial" charset="0"/>
              <a:buNone/>
            </a:pPr>
            <a:r>
              <a:rPr lang="cs-CZ" sz="1800" smtClean="0"/>
              <a:t>Toník l     stoval v knize o př    rodě. Dočetl se, že netop    r je ž     voč     ch, který připo-</a:t>
            </a:r>
          </a:p>
          <a:p>
            <a:pPr>
              <a:buFont typeface="Arial" charset="0"/>
              <a:buNone/>
            </a:pPr>
            <a:endParaRPr lang="cs-CZ" sz="1800" smtClean="0"/>
          </a:p>
          <a:p>
            <a:pPr>
              <a:buFont typeface="Arial" charset="0"/>
              <a:buNone/>
            </a:pPr>
            <a:r>
              <a:rPr lang="cs-CZ" sz="1800" smtClean="0"/>
              <a:t>m     ná okřídlenou m     š. Netop    ři krouží noční oblohou a ž    ví se hm    zem. Přes den</a:t>
            </a:r>
          </a:p>
          <a:p>
            <a:pPr>
              <a:buFont typeface="Arial" charset="0"/>
              <a:buNone/>
            </a:pPr>
            <a:endParaRPr lang="cs-CZ" sz="1800" smtClean="0"/>
          </a:p>
          <a:p>
            <a:pPr>
              <a:buFont typeface="Arial" charset="0"/>
              <a:buNone/>
            </a:pPr>
            <a:r>
              <a:rPr lang="cs-CZ" sz="1800" smtClean="0"/>
              <a:t>spí ve svých úkr     tech, zavěšení hlavou dolů. Netop     ří let je nesl     šný, přesto někdy</a:t>
            </a:r>
          </a:p>
          <a:p>
            <a:pPr>
              <a:buFont typeface="Arial" charset="0"/>
              <a:buNone/>
            </a:pPr>
            <a:endParaRPr lang="cs-CZ" sz="1800" smtClean="0"/>
          </a:p>
          <a:p>
            <a:pPr>
              <a:buFont typeface="Arial" charset="0"/>
              <a:buNone/>
            </a:pPr>
            <a:r>
              <a:rPr lang="cs-CZ" sz="1800" smtClean="0"/>
              <a:t>můžeme zaslechnout slabé zap     skání netop    ra. Slep     š vypadá jako malý čern      </a:t>
            </a:r>
          </a:p>
          <a:p>
            <a:pPr>
              <a:buFont typeface="Arial" charset="0"/>
              <a:buNone/>
            </a:pPr>
            <a:endParaRPr lang="cs-CZ" sz="1800" smtClean="0"/>
          </a:p>
          <a:p>
            <a:pPr>
              <a:buFont typeface="Arial" charset="0"/>
              <a:buNone/>
            </a:pPr>
            <a:r>
              <a:rPr lang="cs-CZ" sz="1800" smtClean="0"/>
              <a:t>had. Slep    ši jsou rovněž užiteční, ž    ví se hm     zem podobně, jako netop     ři. Někdy</a:t>
            </a:r>
          </a:p>
          <a:p>
            <a:pPr>
              <a:buFont typeface="Arial" charset="0"/>
              <a:buNone/>
            </a:pPr>
            <a:endParaRPr lang="cs-CZ" sz="1800" smtClean="0"/>
          </a:p>
          <a:p>
            <a:pPr>
              <a:buFont typeface="Arial" charset="0"/>
              <a:buNone/>
            </a:pPr>
            <a:r>
              <a:rPr lang="cs-CZ" sz="1800" smtClean="0"/>
              <a:t>můžeme zahlédnout, jak se slep     š m     hne v trávě. Včely poletuj      z květu na květ.</a:t>
            </a:r>
          </a:p>
          <a:p>
            <a:pPr>
              <a:buFont typeface="Arial" charset="0"/>
              <a:buNone/>
            </a:pPr>
            <a:endParaRPr lang="cs-CZ" sz="1800" smtClean="0"/>
          </a:p>
          <a:p>
            <a:pPr>
              <a:buFont typeface="Arial" charset="0"/>
              <a:buNone/>
            </a:pPr>
            <a:r>
              <a:rPr lang="cs-CZ" sz="1800" smtClean="0"/>
              <a:t>Na nožičkách mají košíčky, do kterých ukládají žlutý prášek z květů, kterému se říká p     l. </a:t>
            </a:r>
          </a:p>
        </p:txBody>
      </p:sp>
      <p:sp>
        <p:nvSpPr>
          <p:cNvPr id="4" name="TextovéPole 3"/>
          <p:cNvSpPr txBox="1"/>
          <p:nvPr/>
        </p:nvSpPr>
        <p:spPr>
          <a:xfrm>
            <a:off x="1071563" y="1785938"/>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5" name="TextovéPole 4"/>
          <p:cNvSpPr txBox="1"/>
          <p:nvPr/>
        </p:nvSpPr>
        <p:spPr>
          <a:xfrm>
            <a:off x="2928938" y="1785938"/>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6" name="TextovéPole 5"/>
          <p:cNvSpPr txBox="1"/>
          <p:nvPr/>
        </p:nvSpPr>
        <p:spPr>
          <a:xfrm>
            <a:off x="5429250" y="1785938"/>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7" name="TextovéPole 6"/>
          <p:cNvSpPr txBox="1"/>
          <p:nvPr/>
        </p:nvSpPr>
        <p:spPr>
          <a:xfrm>
            <a:off x="6143625" y="1785938"/>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8" name="TextovéPole 7"/>
          <p:cNvSpPr txBox="1"/>
          <p:nvPr/>
        </p:nvSpPr>
        <p:spPr>
          <a:xfrm>
            <a:off x="6715125" y="1785938"/>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9" name="TextovéPole 8"/>
          <p:cNvSpPr txBox="1"/>
          <p:nvPr/>
        </p:nvSpPr>
        <p:spPr>
          <a:xfrm>
            <a:off x="642938" y="2500313"/>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0" name="TextovéPole 9"/>
          <p:cNvSpPr txBox="1"/>
          <p:nvPr/>
        </p:nvSpPr>
        <p:spPr>
          <a:xfrm>
            <a:off x="2428875" y="2500313"/>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1" name="TextovéPole 10"/>
          <p:cNvSpPr txBox="1"/>
          <p:nvPr/>
        </p:nvSpPr>
        <p:spPr>
          <a:xfrm>
            <a:off x="3429000" y="2500313"/>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2" name="TextovéPole 11"/>
          <p:cNvSpPr txBox="1"/>
          <p:nvPr/>
        </p:nvSpPr>
        <p:spPr>
          <a:xfrm>
            <a:off x="6072188" y="2500313"/>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3" name="TextovéPole 12"/>
          <p:cNvSpPr txBox="1"/>
          <p:nvPr/>
        </p:nvSpPr>
        <p:spPr>
          <a:xfrm>
            <a:off x="7072313" y="2500313"/>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4" name="TextovéPole 13"/>
          <p:cNvSpPr txBox="1"/>
          <p:nvPr/>
        </p:nvSpPr>
        <p:spPr>
          <a:xfrm>
            <a:off x="1928813" y="3143250"/>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5" name="TextovéPole 14"/>
          <p:cNvSpPr txBox="1"/>
          <p:nvPr/>
        </p:nvSpPr>
        <p:spPr>
          <a:xfrm>
            <a:off x="5286375" y="3143250"/>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6" name="TextovéPole 15"/>
          <p:cNvSpPr txBox="1"/>
          <p:nvPr/>
        </p:nvSpPr>
        <p:spPr>
          <a:xfrm>
            <a:off x="6643688" y="3143250"/>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7" name="TextovéPole 16"/>
          <p:cNvSpPr txBox="1"/>
          <p:nvPr/>
        </p:nvSpPr>
        <p:spPr>
          <a:xfrm>
            <a:off x="3357563" y="3786188"/>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8" name="TextovéPole 17"/>
          <p:cNvSpPr txBox="1"/>
          <p:nvPr/>
        </p:nvSpPr>
        <p:spPr>
          <a:xfrm>
            <a:off x="4643438" y="3786188"/>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9" name="TextovéPole 18"/>
          <p:cNvSpPr txBox="1"/>
          <p:nvPr/>
        </p:nvSpPr>
        <p:spPr>
          <a:xfrm>
            <a:off x="5572125" y="3786188"/>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0" name="TextovéPole 19"/>
          <p:cNvSpPr txBox="1"/>
          <p:nvPr/>
        </p:nvSpPr>
        <p:spPr>
          <a:xfrm>
            <a:off x="8001000" y="3786188"/>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1" name="TextovéPole 20"/>
          <p:cNvSpPr txBox="1"/>
          <p:nvPr/>
        </p:nvSpPr>
        <p:spPr>
          <a:xfrm>
            <a:off x="1285875" y="4429125"/>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2" name="TextovéPole 21"/>
          <p:cNvSpPr txBox="1"/>
          <p:nvPr/>
        </p:nvSpPr>
        <p:spPr>
          <a:xfrm>
            <a:off x="3714750" y="4429125"/>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3" name="TextovéPole 22"/>
          <p:cNvSpPr txBox="1"/>
          <p:nvPr/>
        </p:nvSpPr>
        <p:spPr>
          <a:xfrm>
            <a:off x="4714875" y="4429125"/>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4" name="TextovéPole 23"/>
          <p:cNvSpPr txBox="1"/>
          <p:nvPr/>
        </p:nvSpPr>
        <p:spPr>
          <a:xfrm>
            <a:off x="7358063" y="4429125"/>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5" name="TextovéPole 24"/>
          <p:cNvSpPr txBox="1"/>
          <p:nvPr/>
        </p:nvSpPr>
        <p:spPr>
          <a:xfrm>
            <a:off x="3429000" y="5072063"/>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6" name="TextovéPole 25"/>
          <p:cNvSpPr txBox="1"/>
          <p:nvPr/>
        </p:nvSpPr>
        <p:spPr>
          <a:xfrm>
            <a:off x="4000500" y="5072063"/>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7" name="TextovéPole 26"/>
          <p:cNvSpPr txBox="1"/>
          <p:nvPr/>
        </p:nvSpPr>
        <p:spPr>
          <a:xfrm>
            <a:off x="6572250" y="5072063"/>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8" name="TextovéPole 27"/>
          <p:cNvSpPr txBox="1"/>
          <p:nvPr/>
        </p:nvSpPr>
        <p:spPr>
          <a:xfrm>
            <a:off x="8286750" y="5786438"/>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84DC3412"/>
          <p:cNvPicPr>
            <a:picLocks noChangeAspect="1" noChangeArrowheads="1"/>
          </p:cNvPicPr>
          <p:nvPr/>
        </p:nvPicPr>
        <p:blipFill>
          <a:blip r:embed="rId2" cstate="print"/>
          <a:srcRect/>
          <a:stretch>
            <a:fillRect/>
          </a:stretch>
        </p:blipFill>
        <p:spPr bwMode="auto">
          <a:xfrm>
            <a:off x="642938" y="785813"/>
            <a:ext cx="3643312" cy="1778000"/>
          </a:xfrm>
          <a:prstGeom prst="rect">
            <a:avLst/>
          </a:prstGeom>
          <a:noFill/>
          <a:ln w="9525">
            <a:noFill/>
            <a:miter lim="800000"/>
            <a:headEnd/>
            <a:tailEnd/>
          </a:ln>
        </p:spPr>
      </p:pic>
      <p:graphicFrame>
        <p:nvGraphicFramePr>
          <p:cNvPr id="6" name="Zástupný symbol pro obsah 5"/>
          <p:cNvGraphicFramePr>
            <a:graphicFrameLocks noGrp="1"/>
          </p:cNvGraphicFramePr>
          <p:nvPr>
            <p:ph idx="1"/>
          </p:nvPr>
        </p:nvGraphicFramePr>
        <p:xfrm>
          <a:off x="1214438" y="2214563"/>
          <a:ext cx="2500332" cy="428628"/>
        </p:xfrm>
        <a:graphic>
          <a:graphicData uri="http://schemas.openxmlformats.org/drawingml/2006/table">
            <a:tbl>
              <a:tblPr/>
              <a:tblGrid>
                <a:gridCol w="416722"/>
                <a:gridCol w="416722"/>
                <a:gridCol w="416722"/>
                <a:gridCol w="416722"/>
                <a:gridCol w="416722"/>
                <a:gridCol w="416722"/>
              </a:tblGrid>
              <a:tr h="428628">
                <a:tc>
                  <a:txBody>
                    <a:bodyPr/>
                    <a:lstStyle/>
                    <a:p>
                      <a:pPr algn="ctr" fontAlgn="ctr"/>
                      <a:r>
                        <a:rPr lang="cs-CZ" sz="2000" b="0" i="0" u="none" strike="noStrike" dirty="0">
                          <a:solidFill>
                            <a:srgbClr val="000000"/>
                          </a:solidFill>
                          <a:latin typeface="Calibri"/>
                        </a:rPr>
                        <a:t> </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cs-CZ" sz="2000" b="0" i="0" u="none" strike="noStrike" dirty="0">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cs-CZ" sz="2000" b="0" i="0" u="none" strike="noStrike" dirty="0">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cs-CZ" sz="2000" b="0" i="0" u="none" strike="noStrike" dirty="0">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cs-CZ" sz="2000" b="0" i="0" u="none" strike="noStrike" dirty="0">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cs-CZ" sz="2000" b="0" i="0" u="none" strike="noStrike" dirty="0">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bl>
          </a:graphicData>
        </a:graphic>
      </p:graphicFrame>
      <p:sp>
        <p:nvSpPr>
          <p:cNvPr id="93203" name="Nadpis 1"/>
          <p:cNvSpPr>
            <a:spLocks noGrp="1"/>
          </p:cNvSpPr>
          <p:nvPr>
            <p:ph type="title"/>
          </p:nvPr>
        </p:nvSpPr>
        <p:spPr>
          <a:xfrm>
            <a:off x="571500" y="357188"/>
            <a:ext cx="8229600" cy="439737"/>
          </a:xfrm>
        </p:spPr>
        <p:txBody>
          <a:bodyPr/>
          <a:lstStyle/>
          <a:p>
            <a:pPr algn="l"/>
            <a:r>
              <a:rPr lang="cs-CZ" sz="1200" smtClean="0"/>
              <a:t>   Slepýš nebo slepíš?</a:t>
            </a:r>
          </a:p>
        </p:txBody>
      </p:sp>
      <p:pic>
        <p:nvPicPr>
          <p:cNvPr id="93204" name="Picture 3" descr="A11AAA1D"/>
          <p:cNvPicPr>
            <a:picLocks noChangeAspect="1" noChangeArrowheads="1"/>
          </p:cNvPicPr>
          <p:nvPr/>
        </p:nvPicPr>
        <p:blipFill>
          <a:blip r:embed="rId3" cstate="print"/>
          <a:srcRect/>
          <a:stretch>
            <a:fillRect/>
          </a:stretch>
        </p:blipFill>
        <p:spPr bwMode="auto">
          <a:xfrm>
            <a:off x="4857750" y="785813"/>
            <a:ext cx="3500438" cy="1766887"/>
          </a:xfrm>
          <a:prstGeom prst="rect">
            <a:avLst/>
          </a:prstGeom>
          <a:noFill/>
          <a:ln w="9525">
            <a:noFill/>
            <a:miter lim="800000"/>
            <a:headEnd/>
            <a:tailEnd/>
          </a:ln>
        </p:spPr>
      </p:pic>
      <p:graphicFrame>
        <p:nvGraphicFramePr>
          <p:cNvPr id="7" name="Zástupný symbol pro obsah 5"/>
          <p:cNvGraphicFramePr>
            <a:graphicFrameLocks/>
          </p:cNvGraphicFramePr>
          <p:nvPr/>
        </p:nvGraphicFramePr>
        <p:xfrm>
          <a:off x="5357813" y="2214563"/>
          <a:ext cx="2500332" cy="428628"/>
        </p:xfrm>
        <a:graphic>
          <a:graphicData uri="http://schemas.openxmlformats.org/drawingml/2006/table">
            <a:tbl>
              <a:tblPr/>
              <a:tblGrid>
                <a:gridCol w="416722"/>
                <a:gridCol w="416722"/>
                <a:gridCol w="416722"/>
                <a:gridCol w="416722"/>
                <a:gridCol w="416722"/>
                <a:gridCol w="416722"/>
              </a:tblGrid>
              <a:tr h="428628">
                <a:tc>
                  <a:txBody>
                    <a:bodyPr/>
                    <a:lstStyle/>
                    <a:p>
                      <a:pPr algn="ctr" fontAlgn="ctr"/>
                      <a:r>
                        <a:rPr lang="cs-CZ" sz="2000" b="0" i="0" u="none" strike="noStrike" dirty="0">
                          <a:solidFill>
                            <a:srgbClr val="000000"/>
                          </a:solidFill>
                          <a:latin typeface="Calibri"/>
                        </a:rPr>
                        <a:t> </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cs-CZ" sz="2000" b="0" i="0" u="none" strike="noStrike" dirty="0">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cs-CZ" sz="2000" b="0" i="0" u="none" strike="noStrike" dirty="0">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cs-CZ" sz="2000" b="0" i="0" u="none" strike="noStrike" dirty="0">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cs-CZ" sz="2000" b="0" i="0" u="none" strike="noStrike" dirty="0">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cs-CZ" sz="2000" b="0" i="0" u="none" strike="noStrike" dirty="0">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bl>
          </a:graphicData>
        </a:graphic>
      </p:graphicFrame>
      <p:sp>
        <p:nvSpPr>
          <p:cNvPr id="8" name="Nadpis 1"/>
          <p:cNvSpPr txBox="1">
            <a:spLocks/>
          </p:cNvSpPr>
          <p:nvPr/>
        </p:nvSpPr>
        <p:spPr bwMode="auto">
          <a:xfrm>
            <a:off x="428625" y="3500438"/>
            <a:ext cx="8229600" cy="428625"/>
          </a:xfrm>
          <a:prstGeom prst="rect">
            <a:avLst/>
          </a:prstGeom>
          <a:noFill/>
          <a:ln w="9525">
            <a:noFill/>
            <a:miter lim="800000"/>
            <a:headEnd/>
            <a:tailEnd/>
          </a:ln>
        </p:spPr>
        <p:txBody>
          <a:bodyPr anchor="ctr"/>
          <a:lstStyle/>
          <a:p>
            <a:pPr eaLnBrk="0" hangingPunct="0">
              <a:defRPr/>
            </a:pPr>
            <a:r>
              <a:rPr lang="cs-CZ" sz="1200" dirty="0">
                <a:latin typeface="+mj-lt"/>
                <a:ea typeface="+mj-ea"/>
                <a:cs typeface="+mj-cs"/>
              </a:rPr>
              <a:t>    Pyl nebo pil?</a:t>
            </a:r>
          </a:p>
        </p:txBody>
      </p:sp>
      <p:pic>
        <p:nvPicPr>
          <p:cNvPr id="93222" name="Picture 4" descr="9D55727A"/>
          <p:cNvPicPr>
            <a:picLocks noChangeAspect="1" noChangeArrowheads="1"/>
          </p:cNvPicPr>
          <p:nvPr/>
        </p:nvPicPr>
        <p:blipFill>
          <a:blip r:embed="rId4" cstate="print"/>
          <a:srcRect/>
          <a:stretch>
            <a:fillRect/>
          </a:stretch>
        </p:blipFill>
        <p:spPr bwMode="auto">
          <a:xfrm>
            <a:off x="642938" y="3929063"/>
            <a:ext cx="3643312" cy="1936750"/>
          </a:xfrm>
          <a:prstGeom prst="rect">
            <a:avLst/>
          </a:prstGeom>
          <a:noFill/>
          <a:ln w="9525">
            <a:noFill/>
            <a:miter lim="800000"/>
            <a:headEnd/>
            <a:tailEnd/>
          </a:ln>
        </p:spPr>
      </p:pic>
      <p:pic>
        <p:nvPicPr>
          <p:cNvPr id="93223" name="Picture 5" descr="ED0A3CD7"/>
          <p:cNvPicPr>
            <a:picLocks noChangeAspect="1" noChangeArrowheads="1"/>
          </p:cNvPicPr>
          <p:nvPr/>
        </p:nvPicPr>
        <p:blipFill>
          <a:blip r:embed="rId5" cstate="print"/>
          <a:srcRect/>
          <a:stretch>
            <a:fillRect/>
          </a:stretch>
        </p:blipFill>
        <p:spPr bwMode="auto">
          <a:xfrm>
            <a:off x="4789488" y="3929063"/>
            <a:ext cx="3640137" cy="1928812"/>
          </a:xfrm>
          <a:prstGeom prst="rect">
            <a:avLst/>
          </a:prstGeom>
          <a:noFill/>
          <a:ln w="9525">
            <a:noFill/>
            <a:miter lim="800000"/>
            <a:headEnd/>
            <a:tailEnd/>
          </a:ln>
        </p:spPr>
      </p:pic>
      <p:graphicFrame>
        <p:nvGraphicFramePr>
          <p:cNvPr id="11" name="Tabulka 10"/>
          <p:cNvGraphicFramePr>
            <a:graphicFrameLocks noGrp="1"/>
          </p:cNvGraphicFramePr>
          <p:nvPr/>
        </p:nvGraphicFramePr>
        <p:xfrm>
          <a:off x="1857375" y="5500688"/>
          <a:ext cx="1285884" cy="428628"/>
        </p:xfrm>
        <a:graphic>
          <a:graphicData uri="http://schemas.openxmlformats.org/drawingml/2006/table">
            <a:tbl>
              <a:tblPr/>
              <a:tblGrid>
                <a:gridCol w="428628"/>
                <a:gridCol w="428628"/>
                <a:gridCol w="428628"/>
              </a:tblGrid>
              <a:tr h="428628">
                <a:tc>
                  <a:txBody>
                    <a:bodyPr/>
                    <a:lstStyle/>
                    <a:p>
                      <a:pPr algn="ctr" fontAlgn="ctr"/>
                      <a:r>
                        <a:rPr lang="cs-CZ" sz="2000" b="0" i="0" u="none" strike="noStrike" dirty="0">
                          <a:solidFill>
                            <a:srgbClr val="000000"/>
                          </a:solidFill>
                          <a:latin typeface="Calibri"/>
                        </a:rPr>
                        <a:t> </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cs-CZ" sz="2000" b="0" i="0" u="none" strike="noStrike" dirty="0">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cs-CZ" sz="2000" b="0" i="0" u="none" strike="noStrike" dirty="0">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bl>
          </a:graphicData>
        </a:graphic>
      </p:graphicFrame>
      <p:graphicFrame>
        <p:nvGraphicFramePr>
          <p:cNvPr id="12" name="Tabulka 11"/>
          <p:cNvGraphicFramePr>
            <a:graphicFrameLocks noGrp="1"/>
          </p:cNvGraphicFramePr>
          <p:nvPr/>
        </p:nvGraphicFramePr>
        <p:xfrm>
          <a:off x="6000750" y="5500688"/>
          <a:ext cx="1285884" cy="428628"/>
        </p:xfrm>
        <a:graphic>
          <a:graphicData uri="http://schemas.openxmlformats.org/drawingml/2006/table">
            <a:tbl>
              <a:tblPr/>
              <a:tblGrid>
                <a:gridCol w="428628"/>
                <a:gridCol w="428628"/>
                <a:gridCol w="428628"/>
              </a:tblGrid>
              <a:tr h="428628">
                <a:tc>
                  <a:txBody>
                    <a:bodyPr/>
                    <a:lstStyle/>
                    <a:p>
                      <a:pPr algn="ctr" fontAlgn="ctr"/>
                      <a:r>
                        <a:rPr lang="cs-CZ" sz="2000" b="0" i="0" u="none" strike="noStrike" dirty="0">
                          <a:solidFill>
                            <a:srgbClr val="000000"/>
                          </a:solidFill>
                          <a:latin typeface="Calibri"/>
                        </a:rPr>
                        <a:t> </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cs-CZ" sz="2000" b="0" i="0" u="none" strike="noStrike" dirty="0">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ctr"/>
                      <a:r>
                        <a:rPr lang="cs-CZ" sz="2000" b="0" i="0" u="none" strike="noStrike" dirty="0">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Nadpis 1"/>
          <p:cNvSpPr>
            <a:spLocks noGrp="1"/>
          </p:cNvSpPr>
          <p:nvPr>
            <p:ph type="title"/>
          </p:nvPr>
        </p:nvSpPr>
        <p:spPr>
          <a:xfrm>
            <a:off x="457200" y="274638"/>
            <a:ext cx="8229600" cy="368300"/>
          </a:xfrm>
        </p:spPr>
        <p:txBody>
          <a:bodyPr/>
          <a:lstStyle/>
          <a:p>
            <a:pPr algn="l"/>
            <a:r>
              <a:rPr lang="en-US" sz="1200" smtClean="0"/>
              <a:t>Roztřiď do sloupců podle toho, zda – li se ve slově píše i – í nebo y – ý:</a:t>
            </a:r>
            <a:endParaRPr lang="cs-CZ" sz="1200" smtClean="0"/>
          </a:p>
        </p:txBody>
      </p:sp>
      <p:sp>
        <p:nvSpPr>
          <p:cNvPr id="4" name="AutoShape 13"/>
          <p:cNvSpPr>
            <a:spLocks noChangeArrowheads="1"/>
          </p:cNvSpPr>
          <p:nvPr/>
        </p:nvSpPr>
        <p:spPr bwMode="auto">
          <a:xfrm>
            <a:off x="4429125" y="642938"/>
            <a:ext cx="1400175" cy="704850"/>
          </a:xfrm>
          <a:prstGeom prst="cube">
            <a:avLst>
              <a:gd name="adj" fmla="val 25000"/>
            </a:avLst>
          </a:prstGeom>
          <a:solidFill>
            <a:schemeClr val="accent6">
              <a:lumMod val="75000"/>
            </a:schemeClr>
          </a:solidFill>
          <a:ln w="9525">
            <a:solidFill>
              <a:srgbClr val="000000"/>
            </a:solidFill>
            <a:miter lim="800000"/>
            <a:headEnd/>
            <a:tailEnd/>
          </a:ln>
        </p:spPr>
        <p:txBody>
          <a:bodyPr/>
          <a:lstStyle/>
          <a:p>
            <a:pPr>
              <a:spcAft>
                <a:spcPts val="1000"/>
              </a:spcAft>
              <a:defRPr/>
            </a:pPr>
            <a:r>
              <a:rPr lang="cs-CZ" sz="2000" dirty="0">
                <a:solidFill>
                  <a:schemeClr val="bg1"/>
                </a:solidFill>
                <a:latin typeface="Calibri" pitchFamily="34" charset="0"/>
              </a:rPr>
              <a:t>     I  -  Í</a:t>
            </a:r>
          </a:p>
          <a:p>
            <a:pPr>
              <a:defRPr/>
            </a:pPr>
            <a:endParaRPr lang="cs-CZ" dirty="0"/>
          </a:p>
        </p:txBody>
      </p:sp>
      <p:sp>
        <p:nvSpPr>
          <p:cNvPr id="5" name="AutoShape 13"/>
          <p:cNvSpPr>
            <a:spLocks noChangeArrowheads="1"/>
          </p:cNvSpPr>
          <p:nvPr/>
        </p:nvSpPr>
        <p:spPr bwMode="auto">
          <a:xfrm>
            <a:off x="6858000" y="642938"/>
            <a:ext cx="1400175" cy="704850"/>
          </a:xfrm>
          <a:prstGeom prst="cube">
            <a:avLst>
              <a:gd name="adj" fmla="val 25000"/>
            </a:avLst>
          </a:prstGeom>
          <a:solidFill>
            <a:schemeClr val="accent6">
              <a:lumMod val="75000"/>
            </a:schemeClr>
          </a:solidFill>
          <a:ln w="9525">
            <a:solidFill>
              <a:srgbClr val="000000"/>
            </a:solidFill>
            <a:miter lim="800000"/>
            <a:headEnd/>
            <a:tailEnd/>
          </a:ln>
        </p:spPr>
        <p:txBody>
          <a:bodyPr/>
          <a:lstStyle/>
          <a:p>
            <a:pPr>
              <a:spcAft>
                <a:spcPts val="1000"/>
              </a:spcAft>
              <a:defRPr/>
            </a:pPr>
            <a:r>
              <a:rPr lang="cs-CZ" sz="2000" dirty="0">
                <a:solidFill>
                  <a:srgbClr val="FFFFFF"/>
                </a:solidFill>
                <a:latin typeface="Calibri" pitchFamily="34" charset="0"/>
              </a:rPr>
              <a:t>    </a:t>
            </a:r>
            <a:r>
              <a:rPr lang="cs-CZ" sz="2000" dirty="0">
                <a:solidFill>
                  <a:schemeClr val="bg1"/>
                </a:solidFill>
                <a:latin typeface="Calibri" pitchFamily="34" charset="0"/>
              </a:rPr>
              <a:t>Y  -  Ý</a:t>
            </a:r>
          </a:p>
          <a:p>
            <a:pPr>
              <a:defRPr/>
            </a:pPr>
            <a:endParaRPr lang="cs-CZ" dirty="0"/>
          </a:p>
        </p:txBody>
      </p:sp>
      <p:cxnSp>
        <p:nvCxnSpPr>
          <p:cNvPr id="6" name="AutoShape 8"/>
          <p:cNvCxnSpPr>
            <a:cxnSpLocks noChangeShapeType="1"/>
          </p:cNvCxnSpPr>
          <p:nvPr/>
        </p:nvCxnSpPr>
        <p:spPr bwMode="auto">
          <a:xfrm rot="16200000" flipV="1">
            <a:off x="928688" y="3643313"/>
            <a:ext cx="6000750" cy="0"/>
          </a:xfrm>
          <a:prstGeom prst="straightConnector1">
            <a:avLst/>
          </a:prstGeom>
          <a:noFill/>
          <a:ln w="38100">
            <a:solidFill>
              <a:schemeClr val="accent4">
                <a:lumMod val="75000"/>
              </a:schemeClr>
            </a:solidFill>
            <a:round/>
            <a:headEnd/>
            <a:tailEnd/>
          </a:ln>
        </p:spPr>
      </p:cxnSp>
      <p:cxnSp>
        <p:nvCxnSpPr>
          <p:cNvPr id="7" name="AutoShape 8"/>
          <p:cNvCxnSpPr>
            <a:cxnSpLocks noChangeShapeType="1"/>
          </p:cNvCxnSpPr>
          <p:nvPr/>
        </p:nvCxnSpPr>
        <p:spPr bwMode="auto">
          <a:xfrm rot="16200000" flipV="1">
            <a:off x="3357563" y="3643313"/>
            <a:ext cx="6000750" cy="0"/>
          </a:xfrm>
          <a:prstGeom prst="straightConnector1">
            <a:avLst/>
          </a:prstGeom>
          <a:noFill/>
          <a:ln w="38100">
            <a:solidFill>
              <a:schemeClr val="accent4">
                <a:lumMod val="75000"/>
              </a:schemeClr>
            </a:solidFill>
            <a:round/>
            <a:headEnd/>
            <a:tailEnd/>
          </a:ln>
        </p:spPr>
      </p:cxnSp>
      <p:cxnSp>
        <p:nvCxnSpPr>
          <p:cNvPr id="8" name="AutoShape 8"/>
          <p:cNvCxnSpPr>
            <a:cxnSpLocks noChangeShapeType="1"/>
          </p:cNvCxnSpPr>
          <p:nvPr/>
        </p:nvCxnSpPr>
        <p:spPr bwMode="auto">
          <a:xfrm rot="16200000" flipV="1">
            <a:off x="5857875" y="3643313"/>
            <a:ext cx="6000750" cy="0"/>
          </a:xfrm>
          <a:prstGeom prst="straightConnector1">
            <a:avLst/>
          </a:prstGeom>
          <a:noFill/>
          <a:ln w="38100">
            <a:solidFill>
              <a:schemeClr val="accent4">
                <a:lumMod val="75000"/>
              </a:schemeClr>
            </a:solidFill>
            <a:round/>
            <a:headEnd/>
            <a:tailEnd/>
          </a:ln>
        </p:spPr>
      </p:cxnSp>
      <p:cxnSp>
        <p:nvCxnSpPr>
          <p:cNvPr id="9" name="AutoShape 8"/>
          <p:cNvCxnSpPr>
            <a:cxnSpLocks noChangeShapeType="1"/>
          </p:cNvCxnSpPr>
          <p:nvPr/>
        </p:nvCxnSpPr>
        <p:spPr bwMode="auto">
          <a:xfrm rot="10800000">
            <a:off x="3929063" y="1428750"/>
            <a:ext cx="4929187" cy="1588"/>
          </a:xfrm>
          <a:prstGeom prst="straightConnector1">
            <a:avLst/>
          </a:prstGeom>
          <a:noFill/>
          <a:ln w="38100">
            <a:solidFill>
              <a:schemeClr val="accent4">
                <a:lumMod val="75000"/>
              </a:schemeClr>
            </a:solidFill>
            <a:round/>
            <a:headEnd/>
            <a:tailEnd/>
          </a:ln>
        </p:spPr>
      </p:cxnSp>
      <p:sp>
        <p:nvSpPr>
          <p:cNvPr id="10" name="Text Box 9"/>
          <p:cNvSpPr txBox="1">
            <a:spLocks noChangeArrowheads="1"/>
          </p:cNvSpPr>
          <p:nvPr/>
        </p:nvSpPr>
        <p:spPr bwMode="auto">
          <a:xfrm>
            <a:off x="2143125" y="714375"/>
            <a:ext cx="1500188" cy="357188"/>
          </a:xfrm>
          <a:prstGeom prst="rect">
            <a:avLst/>
          </a:prstGeom>
          <a:solidFill>
            <a:schemeClr val="accent4">
              <a:lumMod val="20000"/>
              <a:lumOff val="8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spcAft>
                <a:spcPts val="1000"/>
              </a:spcAft>
              <a:defRPr/>
            </a:pPr>
            <a:r>
              <a:rPr lang="cs-CZ" sz="1600" dirty="0">
                <a:solidFill>
                  <a:schemeClr val="accent4">
                    <a:lumMod val="75000"/>
                  </a:schemeClr>
                </a:solidFill>
                <a:latin typeface="Arial" pitchFamily="34" charset="0"/>
              </a:rPr>
              <a:t>dřevěné p-liny</a:t>
            </a:r>
          </a:p>
        </p:txBody>
      </p:sp>
      <p:sp>
        <p:nvSpPr>
          <p:cNvPr id="11" name="Text Box 9"/>
          <p:cNvSpPr txBox="1">
            <a:spLocks noChangeArrowheads="1"/>
          </p:cNvSpPr>
          <p:nvPr/>
        </p:nvSpPr>
        <p:spPr bwMode="auto">
          <a:xfrm>
            <a:off x="357188" y="3286125"/>
            <a:ext cx="1214437" cy="500063"/>
          </a:xfrm>
          <a:prstGeom prst="rect">
            <a:avLst/>
          </a:prstGeom>
          <a:solidFill>
            <a:schemeClr val="accent4">
              <a:lumMod val="20000"/>
              <a:lumOff val="8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spcAft>
                <a:spcPts val="1000"/>
              </a:spcAft>
              <a:defRPr/>
            </a:pPr>
            <a:r>
              <a:rPr lang="cs-CZ" sz="1600" dirty="0" err="1">
                <a:solidFill>
                  <a:schemeClr val="accent4">
                    <a:lumMod val="75000"/>
                  </a:schemeClr>
                </a:solidFill>
                <a:latin typeface="Arial" pitchFamily="34" charset="0"/>
              </a:rPr>
              <a:t>vyp</a:t>
            </a:r>
            <a:r>
              <a:rPr lang="cs-CZ" sz="1600" dirty="0">
                <a:solidFill>
                  <a:schemeClr val="accent4">
                    <a:lumMod val="75000"/>
                  </a:schemeClr>
                </a:solidFill>
                <a:latin typeface="Arial" pitchFamily="34" charset="0"/>
              </a:rPr>
              <a:t>-l hrnek vody</a:t>
            </a:r>
          </a:p>
        </p:txBody>
      </p:sp>
      <p:sp>
        <p:nvSpPr>
          <p:cNvPr id="12" name="Text Box 9"/>
          <p:cNvSpPr txBox="1">
            <a:spLocks noChangeArrowheads="1"/>
          </p:cNvSpPr>
          <p:nvPr/>
        </p:nvSpPr>
        <p:spPr bwMode="auto">
          <a:xfrm>
            <a:off x="2143125" y="2071688"/>
            <a:ext cx="1500188" cy="357187"/>
          </a:xfrm>
          <a:prstGeom prst="rect">
            <a:avLst/>
          </a:prstGeom>
          <a:solidFill>
            <a:schemeClr val="accent4">
              <a:lumMod val="20000"/>
              <a:lumOff val="8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spcAft>
                <a:spcPts val="1000"/>
              </a:spcAft>
              <a:defRPr/>
            </a:pPr>
            <a:r>
              <a:rPr lang="cs-CZ" sz="1600" dirty="0">
                <a:solidFill>
                  <a:schemeClr val="accent4">
                    <a:lumMod val="75000"/>
                  </a:schemeClr>
                </a:solidFill>
                <a:latin typeface="Arial" pitchFamily="34" charset="0"/>
              </a:rPr>
              <a:t>p-</a:t>
            </a:r>
            <a:r>
              <a:rPr lang="cs-CZ" sz="1600" dirty="0" err="1">
                <a:solidFill>
                  <a:schemeClr val="accent4">
                    <a:lumMod val="75000"/>
                  </a:schemeClr>
                </a:solidFill>
                <a:latin typeface="Arial" pitchFamily="34" charset="0"/>
              </a:rPr>
              <a:t>lná</a:t>
            </a:r>
            <a:r>
              <a:rPr lang="cs-CZ" sz="1600" dirty="0">
                <a:solidFill>
                  <a:schemeClr val="accent4">
                    <a:lumMod val="75000"/>
                  </a:schemeClr>
                </a:solidFill>
                <a:latin typeface="Arial" pitchFamily="34" charset="0"/>
              </a:rPr>
              <a:t> včelička</a:t>
            </a:r>
          </a:p>
        </p:txBody>
      </p:sp>
      <p:sp>
        <p:nvSpPr>
          <p:cNvPr id="13" name="Text Box 9"/>
          <p:cNvSpPr txBox="1">
            <a:spLocks noChangeArrowheads="1"/>
          </p:cNvSpPr>
          <p:nvPr/>
        </p:nvSpPr>
        <p:spPr bwMode="auto">
          <a:xfrm>
            <a:off x="357188" y="1071563"/>
            <a:ext cx="1500187" cy="357187"/>
          </a:xfrm>
          <a:prstGeom prst="rect">
            <a:avLst/>
          </a:prstGeom>
          <a:solidFill>
            <a:schemeClr val="accent4">
              <a:lumMod val="20000"/>
              <a:lumOff val="8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spcAft>
                <a:spcPts val="1000"/>
              </a:spcAft>
              <a:defRPr/>
            </a:pPr>
            <a:r>
              <a:rPr lang="cs-CZ" sz="1600" dirty="0">
                <a:solidFill>
                  <a:schemeClr val="accent4">
                    <a:lumMod val="75000"/>
                  </a:schemeClr>
                </a:solidFill>
                <a:latin typeface="Arial" pitchFamily="34" charset="0"/>
              </a:rPr>
              <a:t>p-l z květů lípy</a:t>
            </a:r>
          </a:p>
        </p:txBody>
      </p:sp>
      <p:sp>
        <p:nvSpPr>
          <p:cNvPr id="14" name="Text Box 9"/>
          <p:cNvSpPr txBox="1">
            <a:spLocks noChangeArrowheads="1"/>
          </p:cNvSpPr>
          <p:nvPr/>
        </p:nvSpPr>
        <p:spPr bwMode="auto">
          <a:xfrm>
            <a:off x="1928813" y="3786188"/>
            <a:ext cx="1500187" cy="357187"/>
          </a:xfrm>
          <a:prstGeom prst="rect">
            <a:avLst/>
          </a:prstGeom>
          <a:solidFill>
            <a:schemeClr val="accent4">
              <a:lumMod val="20000"/>
              <a:lumOff val="8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spcAft>
                <a:spcPts val="1000"/>
              </a:spcAft>
              <a:defRPr/>
            </a:pPr>
            <a:r>
              <a:rPr lang="cs-CZ" sz="1600" dirty="0">
                <a:solidFill>
                  <a:schemeClr val="accent4">
                    <a:lumMod val="75000"/>
                  </a:schemeClr>
                </a:solidFill>
                <a:latin typeface="Arial" pitchFamily="34" charset="0"/>
              </a:rPr>
              <a:t>netop-</a:t>
            </a:r>
            <a:r>
              <a:rPr lang="cs-CZ" sz="1600" dirty="0" err="1">
                <a:solidFill>
                  <a:schemeClr val="accent4">
                    <a:lumMod val="75000"/>
                  </a:schemeClr>
                </a:solidFill>
                <a:latin typeface="Arial" pitchFamily="34" charset="0"/>
              </a:rPr>
              <a:t>ří</a:t>
            </a:r>
            <a:r>
              <a:rPr lang="cs-CZ" sz="1600" dirty="0">
                <a:solidFill>
                  <a:schemeClr val="accent4">
                    <a:lumMod val="75000"/>
                  </a:schemeClr>
                </a:solidFill>
                <a:latin typeface="Arial" pitchFamily="34" charset="0"/>
              </a:rPr>
              <a:t> mládě</a:t>
            </a:r>
          </a:p>
        </p:txBody>
      </p:sp>
      <p:sp>
        <p:nvSpPr>
          <p:cNvPr id="15" name="Text Box 9"/>
          <p:cNvSpPr txBox="1">
            <a:spLocks noChangeArrowheads="1"/>
          </p:cNvSpPr>
          <p:nvPr/>
        </p:nvSpPr>
        <p:spPr bwMode="auto">
          <a:xfrm>
            <a:off x="2214563" y="1357313"/>
            <a:ext cx="1428750" cy="428625"/>
          </a:xfrm>
          <a:prstGeom prst="rect">
            <a:avLst/>
          </a:prstGeom>
          <a:solidFill>
            <a:schemeClr val="accent4">
              <a:lumMod val="20000"/>
              <a:lumOff val="8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spcAft>
                <a:spcPts val="1000"/>
              </a:spcAft>
              <a:defRPr/>
            </a:pPr>
            <a:r>
              <a:rPr lang="cs-CZ" sz="1600" dirty="0">
                <a:solidFill>
                  <a:schemeClr val="accent4">
                    <a:lumMod val="75000"/>
                  </a:schemeClr>
                </a:solidFill>
                <a:latin typeface="Arial" pitchFamily="34" charset="0"/>
              </a:rPr>
              <a:t>p-tlačil v lese</a:t>
            </a:r>
          </a:p>
        </p:txBody>
      </p:sp>
      <p:sp>
        <p:nvSpPr>
          <p:cNvPr id="16" name="Text Box 9"/>
          <p:cNvSpPr txBox="1">
            <a:spLocks noChangeArrowheads="1"/>
          </p:cNvSpPr>
          <p:nvPr/>
        </p:nvSpPr>
        <p:spPr bwMode="auto">
          <a:xfrm>
            <a:off x="2428875" y="3214688"/>
            <a:ext cx="1285875" cy="357187"/>
          </a:xfrm>
          <a:prstGeom prst="rect">
            <a:avLst/>
          </a:prstGeom>
          <a:solidFill>
            <a:schemeClr val="accent4">
              <a:lumMod val="20000"/>
              <a:lumOff val="8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spcAft>
                <a:spcPts val="1000"/>
              </a:spcAft>
              <a:defRPr/>
            </a:pPr>
            <a:r>
              <a:rPr lang="cs-CZ" sz="1600" dirty="0">
                <a:solidFill>
                  <a:schemeClr val="accent4">
                    <a:lumMod val="75000"/>
                  </a:schemeClr>
                </a:solidFill>
                <a:latin typeface="Arial" pitchFamily="34" charset="0"/>
              </a:rPr>
              <a:t>p-</a:t>
            </a:r>
            <a:r>
              <a:rPr lang="cs-CZ" sz="1600" dirty="0" err="1">
                <a:solidFill>
                  <a:schemeClr val="accent4">
                    <a:lumMod val="75000"/>
                  </a:schemeClr>
                </a:solidFill>
                <a:latin typeface="Arial" pitchFamily="34" charset="0"/>
              </a:rPr>
              <a:t>líře</a:t>
            </a:r>
            <a:r>
              <a:rPr lang="cs-CZ" sz="1600" dirty="0">
                <a:solidFill>
                  <a:schemeClr val="accent4">
                    <a:lumMod val="75000"/>
                  </a:schemeClr>
                </a:solidFill>
                <a:latin typeface="Arial" pitchFamily="34" charset="0"/>
              </a:rPr>
              <a:t> mostu</a:t>
            </a:r>
          </a:p>
        </p:txBody>
      </p:sp>
      <p:sp>
        <p:nvSpPr>
          <p:cNvPr id="17" name="Text Box 9"/>
          <p:cNvSpPr txBox="1">
            <a:spLocks noChangeArrowheads="1"/>
          </p:cNvSpPr>
          <p:nvPr/>
        </p:nvSpPr>
        <p:spPr bwMode="auto">
          <a:xfrm>
            <a:off x="1143000" y="2714625"/>
            <a:ext cx="1857375" cy="357188"/>
          </a:xfrm>
          <a:prstGeom prst="rect">
            <a:avLst/>
          </a:prstGeom>
          <a:solidFill>
            <a:schemeClr val="accent4">
              <a:lumMod val="20000"/>
              <a:lumOff val="8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spcAft>
                <a:spcPts val="1000"/>
              </a:spcAft>
              <a:defRPr/>
            </a:pPr>
            <a:r>
              <a:rPr lang="cs-CZ" sz="1600" dirty="0">
                <a:solidFill>
                  <a:schemeClr val="accent4">
                    <a:lumMod val="75000"/>
                  </a:schemeClr>
                </a:solidFill>
                <a:latin typeface="Arial" pitchFamily="34" charset="0"/>
              </a:rPr>
              <a:t>netop-t v kamnech</a:t>
            </a:r>
          </a:p>
        </p:txBody>
      </p:sp>
      <p:sp>
        <p:nvSpPr>
          <p:cNvPr id="18" name="Text Box 9"/>
          <p:cNvSpPr txBox="1">
            <a:spLocks noChangeArrowheads="1"/>
          </p:cNvSpPr>
          <p:nvPr/>
        </p:nvSpPr>
        <p:spPr bwMode="auto">
          <a:xfrm>
            <a:off x="2000250" y="6143625"/>
            <a:ext cx="1714500" cy="357188"/>
          </a:xfrm>
          <a:prstGeom prst="rect">
            <a:avLst/>
          </a:prstGeom>
          <a:solidFill>
            <a:schemeClr val="accent4">
              <a:lumMod val="20000"/>
              <a:lumOff val="8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spcAft>
                <a:spcPts val="1000"/>
              </a:spcAft>
              <a:defRPr/>
            </a:pPr>
            <a:r>
              <a:rPr lang="cs-CZ" sz="1600" dirty="0">
                <a:solidFill>
                  <a:schemeClr val="accent4">
                    <a:lumMod val="75000"/>
                  </a:schemeClr>
                </a:solidFill>
                <a:latin typeface="Arial" pitchFamily="34" charset="0"/>
              </a:rPr>
              <a:t>p-</a:t>
            </a:r>
            <a:r>
              <a:rPr lang="cs-CZ" sz="1600" dirty="0" err="1">
                <a:solidFill>
                  <a:schemeClr val="accent4">
                    <a:lumMod val="75000"/>
                  </a:schemeClr>
                </a:solidFill>
                <a:latin typeface="Arial" pitchFamily="34" charset="0"/>
              </a:rPr>
              <a:t>tlíček</a:t>
            </a:r>
            <a:r>
              <a:rPr lang="cs-CZ" sz="1600" dirty="0">
                <a:solidFill>
                  <a:schemeClr val="accent4">
                    <a:lumMod val="75000"/>
                  </a:schemeClr>
                </a:solidFill>
                <a:latin typeface="Arial" pitchFamily="34" charset="0"/>
              </a:rPr>
              <a:t> sladkostí</a:t>
            </a:r>
          </a:p>
        </p:txBody>
      </p:sp>
      <p:sp>
        <p:nvSpPr>
          <p:cNvPr id="19" name="Text Box 9"/>
          <p:cNvSpPr txBox="1">
            <a:spLocks noChangeArrowheads="1"/>
          </p:cNvSpPr>
          <p:nvPr/>
        </p:nvSpPr>
        <p:spPr bwMode="auto">
          <a:xfrm>
            <a:off x="2214563" y="4500563"/>
            <a:ext cx="1500187" cy="357187"/>
          </a:xfrm>
          <a:prstGeom prst="rect">
            <a:avLst/>
          </a:prstGeom>
          <a:solidFill>
            <a:schemeClr val="accent4">
              <a:lumMod val="20000"/>
              <a:lumOff val="8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spcAft>
                <a:spcPts val="1000"/>
              </a:spcAft>
              <a:defRPr/>
            </a:pPr>
            <a:r>
              <a:rPr lang="cs-CZ" sz="1600" dirty="0">
                <a:solidFill>
                  <a:schemeClr val="accent4">
                    <a:lumMod val="75000"/>
                  </a:schemeClr>
                </a:solidFill>
                <a:latin typeface="Arial" pitchFamily="34" charset="0"/>
              </a:rPr>
              <a:t>p-</a:t>
            </a:r>
            <a:r>
              <a:rPr lang="cs-CZ" sz="1600" dirty="0" err="1">
                <a:solidFill>
                  <a:schemeClr val="accent4">
                    <a:lumMod val="75000"/>
                  </a:schemeClr>
                </a:solidFill>
                <a:latin typeface="Arial" pitchFamily="34" charset="0"/>
              </a:rPr>
              <a:t>šný</a:t>
            </a:r>
            <a:r>
              <a:rPr lang="cs-CZ" sz="1600" dirty="0">
                <a:solidFill>
                  <a:schemeClr val="accent4">
                    <a:lumMod val="75000"/>
                  </a:schemeClr>
                </a:solidFill>
                <a:latin typeface="Arial" pitchFamily="34" charset="0"/>
              </a:rPr>
              <a:t> jako páv</a:t>
            </a:r>
          </a:p>
        </p:txBody>
      </p:sp>
      <p:sp>
        <p:nvSpPr>
          <p:cNvPr id="20" name="Text Box 9"/>
          <p:cNvSpPr txBox="1">
            <a:spLocks noChangeArrowheads="1"/>
          </p:cNvSpPr>
          <p:nvPr/>
        </p:nvSpPr>
        <p:spPr bwMode="auto">
          <a:xfrm>
            <a:off x="571500" y="1928813"/>
            <a:ext cx="1357313" cy="571500"/>
          </a:xfrm>
          <a:prstGeom prst="rect">
            <a:avLst/>
          </a:prstGeom>
          <a:solidFill>
            <a:schemeClr val="accent4">
              <a:lumMod val="20000"/>
              <a:lumOff val="8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spcAft>
                <a:spcPts val="1000"/>
              </a:spcAft>
              <a:defRPr/>
            </a:pPr>
            <a:r>
              <a:rPr lang="cs-CZ" sz="1600" dirty="0">
                <a:solidFill>
                  <a:schemeClr val="accent4">
                    <a:lumMod val="75000"/>
                  </a:schemeClr>
                </a:solidFill>
                <a:latin typeface="Arial" pitchFamily="34" charset="0"/>
              </a:rPr>
              <a:t>vyhrnuté psí p-</a:t>
            </a:r>
            <a:r>
              <a:rPr lang="cs-CZ" sz="1600" dirty="0" err="1">
                <a:solidFill>
                  <a:schemeClr val="accent4">
                    <a:lumMod val="75000"/>
                  </a:schemeClr>
                </a:solidFill>
                <a:latin typeface="Arial" pitchFamily="34" charset="0"/>
              </a:rPr>
              <a:t>sky</a:t>
            </a:r>
            <a:endParaRPr lang="cs-CZ" sz="1600" dirty="0">
              <a:solidFill>
                <a:schemeClr val="accent4">
                  <a:lumMod val="75000"/>
                </a:schemeClr>
              </a:solidFill>
              <a:latin typeface="Arial" pitchFamily="34" charset="0"/>
            </a:endParaRPr>
          </a:p>
        </p:txBody>
      </p:sp>
      <p:sp>
        <p:nvSpPr>
          <p:cNvPr id="21" name="Text Box 9"/>
          <p:cNvSpPr txBox="1">
            <a:spLocks noChangeArrowheads="1"/>
          </p:cNvSpPr>
          <p:nvPr/>
        </p:nvSpPr>
        <p:spPr bwMode="auto">
          <a:xfrm>
            <a:off x="428625" y="5643563"/>
            <a:ext cx="1857375" cy="357187"/>
          </a:xfrm>
          <a:prstGeom prst="rect">
            <a:avLst/>
          </a:prstGeom>
          <a:solidFill>
            <a:schemeClr val="accent4">
              <a:lumMod val="20000"/>
              <a:lumOff val="8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spcAft>
                <a:spcPts val="1000"/>
              </a:spcAft>
              <a:defRPr/>
            </a:pPr>
            <a:r>
              <a:rPr lang="cs-CZ" sz="1600" dirty="0">
                <a:solidFill>
                  <a:schemeClr val="accent4">
                    <a:lumMod val="75000"/>
                  </a:schemeClr>
                </a:solidFill>
                <a:latin typeface="Arial" pitchFamily="34" charset="0"/>
              </a:rPr>
              <a:t>p-skal na flétničku</a:t>
            </a:r>
          </a:p>
        </p:txBody>
      </p:sp>
      <p:sp>
        <p:nvSpPr>
          <p:cNvPr id="22" name="Text Box 9"/>
          <p:cNvSpPr txBox="1">
            <a:spLocks noChangeArrowheads="1"/>
          </p:cNvSpPr>
          <p:nvPr/>
        </p:nvSpPr>
        <p:spPr bwMode="auto">
          <a:xfrm>
            <a:off x="428625" y="4286250"/>
            <a:ext cx="1500188" cy="571500"/>
          </a:xfrm>
          <a:prstGeom prst="rect">
            <a:avLst/>
          </a:prstGeom>
          <a:solidFill>
            <a:schemeClr val="accent4">
              <a:lumMod val="20000"/>
              <a:lumOff val="8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spcAft>
                <a:spcPts val="1000"/>
              </a:spcAft>
              <a:defRPr/>
            </a:pPr>
            <a:r>
              <a:rPr lang="cs-CZ" sz="1600" dirty="0">
                <a:solidFill>
                  <a:schemeClr val="accent4">
                    <a:lumMod val="75000"/>
                  </a:schemeClr>
                </a:solidFill>
                <a:latin typeface="Arial" pitchFamily="34" charset="0"/>
              </a:rPr>
              <a:t>uhynulý slep-š na silnici</a:t>
            </a:r>
          </a:p>
        </p:txBody>
      </p:sp>
      <p:sp>
        <p:nvSpPr>
          <p:cNvPr id="23" name="Text Box 9"/>
          <p:cNvSpPr txBox="1">
            <a:spLocks noChangeArrowheads="1"/>
          </p:cNvSpPr>
          <p:nvPr/>
        </p:nvSpPr>
        <p:spPr bwMode="auto">
          <a:xfrm>
            <a:off x="1571625" y="5072063"/>
            <a:ext cx="1785938" cy="357187"/>
          </a:xfrm>
          <a:prstGeom prst="rect">
            <a:avLst/>
          </a:prstGeom>
          <a:solidFill>
            <a:schemeClr val="accent4">
              <a:lumMod val="20000"/>
              <a:lumOff val="8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spcAft>
                <a:spcPts val="1000"/>
              </a:spcAft>
              <a:defRPr/>
            </a:pPr>
            <a:r>
              <a:rPr lang="cs-CZ" sz="1600" dirty="0">
                <a:solidFill>
                  <a:schemeClr val="accent4">
                    <a:lumMod val="75000"/>
                  </a:schemeClr>
                </a:solidFill>
                <a:latin typeface="Arial" pitchFamily="34" charset="0"/>
              </a:rPr>
              <a:t>p-</a:t>
            </a:r>
            <a:r>
              <a:rPr lang="cs-CZ" sz="1600" dirty="0" err="1">
                <a:solidFill>
                  <a:schemeClr val="accent4">
                    <a:lumMod val="75000"/>
                  </a:schemeClr>
                </a:solidFill>
                <a:latin typeface="Arial" pitchFamily="34" charset="0"/>
              </a:rPr>
              <a:t>lníček</a:t>
            </a:r>
            <a:r>
              <a:rPr lang="cs-CZ" sz="1600" dirty="0">
                <a:solidFill>
                  <a:schemeClr val="accent4">
                    <a:lumMod val="75000"/>
                  </a:schemeClr>
                </a:solidFill>
                <a:latin typeface="Arial" pitchFamily="34" charset="0"/>
              </a:rPr>
              <a:t> na nehty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Nadpis 1"/>
          <p:cNvSpPr>
            <a:spLocks noGrp="1"/>
          </p:cNvSpPr>
          <p:nvPr>
            <p:ph type="title"/>
          </p:nvPr>
        </p:nvSpPr>
        <p:spPr>
          <a:xfrm>
            <a:off x="457200" y="274638"/>
            <a:ext cx="8229600" cy="582612"/>
          </a:xfrm>
        </p:spPr>
        <p:txBody>
          <a:bodyPr/>
          <a:lstStyle/>
          <a:p>
            <a:r>
              <a:rPr lang="cs-CZ" sz="2400" b="1" u="sng" smtClean="0"/>
              <a:t>KOPYTO, KLOPÝTAT, TŘPYTIT SE</a:t>
            </a:r>
          </a:p>
        </p:txBody>
      </p:sp>
      <p:sp>
        <p:nvSpPr>
          <p:cNvPr id="95235" name="Zástupný symbol pro obsah 2"/>
          <p:cNvSpPr>
            <a:spLocks noGrp="1"/>
          </p:cNvSpPr>
          <p:nvPr>
            <p:ph idx="1"/>
          </p:nvPr>
        </p:nvSpPr>
        <p:spPr>
          <a:xfrm>
            <a:off x="457200" y="714375"/>
            <a:ext cx="8229600" cy="5411788"/>
          </a:xfrm>
        </p:spPr>
        <p:txBody>
          <a:bodyPr/>
          <a:lstStyle/>
          <a:p>
            <a:pPr>
              <a:buFont typeface="Arial" charset="0"/>
              <a:buNone/>
            </a:pPr>
            <a:r>
              <a:rPr lang="cs-CZ" sz="1200" smtClean="0"/>
              <a:t>Doplň správná i –y, í –ý:</a:t>
            </a:r>
          </a:p>
          <a:p>
            <a:pPr>
              <a:buFont typeface="Arial" charset="0"/>
              <a:buNone/>
            </a:pPr>
            <a:r>
              <a:rPr lang="cs-CZ" sz="1800" smtClean="0"/>
              <a:t>Práce v lese</a:t>
            </a:r>
          </a:p>
          <a:p>
            <a:pPr>
              <a:buFont typeface="Arial" charset="0"/>
              <a:buNone/>
            </a:pPr>
            <a:endParaRPr lang="cs-CZ" sz="1800" smtClean="0"/>
          </a:p>
          <a:p>
            <a:pPr>
              <a:buFont typeface="Arial" charset="0"/>
              <a:buNone/>
            </a:pPr>
            <a:r>
              <a:rPr lang="cs-CZ" sz="1800" smtClean="0"/>
              <a:t>Ráno b     la ještě rosa, která se na slunci třp    tila. Děln     ci již nepracovali. Toník s te- </a:t>
            </a:r>
          </a:p>
          <a:p>
            <a:pPr>
              <a:buFont typeface="Arial" charset="0"/>
              <a:buNone/>
            </a:pPr>
            <a:endParaRPr lang="cs-CZ" sz="1800" smtClean="0"/>
          </a:p>
          <a:p>
            <a:pPr>
              <a:buFont typeface="Arial" charset="0"/>
              <a:buNone/>
            </a:pPr>
            <a:r>
              <a:rPr lang="cs-CZ" sz="1800" smtClean="0"/>
              <a:t>tou se usadili na kládu a pozorovali, jak lesn      dělníc      m    tili část lesa. Tu pak chtěli</a:t>
            </a:r>
          </a:p>
          <a:p>
            <a:pPr>
              <a:buFont typeface="Arial" charset="0"/>
              <a:buNone/>
            </a:pPr>
            <a:endParaRPr lang="cs-CZ" sz="1800" smtClean="0"/>
          </a:p>
          <a:p>
            <a:pPr>
              <a:buFont typeface="Arial" charset="0"/>
              <a:buNone/>
            </a:pPr>
            <a:r>
              <a:rPr lang="cs-CZ" sz="1800" smtClean="0"/>
              <a:t>osázet mlad    mi stromky. Při práci využ    vali tažné koně. Každý kůň má okovaná ko- </a:t>
            </a:r>
          </a:p>
          <a:p>
            <a:pPr>
              <a:buFont typeface="Arial" charset="0"/>
              <a:buNone/>
            </a:pPr>
            <a:endParaRPr lang="cs-CZ" sz="1800" smtClean="0"/>
          </a:p>
          <a:p>
            <a:pPr>
              <a:buFont typeface="Arial" charset="0"/>
              <a:buNone/>
            </a:pPr>
            <a:r>
              <a:rPr lang="cs-CZ" sz="1800" smtClean="0"/>
              <a:t>p     ta. Jedna kob     lka klop     tla o pařez a začala klop    tat. Na cestě se cosi třp    tilo.</a:t>
            </a:r>
          </a:p>
          <a:p>
            <a:pPr>
              <a:buFont typeface="Arial" charset="0"/>
              <a:buNone/>
            </a:pPr>
            <a:endParaRPr lang="cs-CZ" sz="1800" smtClean="0"/>
          </a:p>
          <a:p>
            <a:pPr>
              <a:buFont typeface="Arial" charset="0"/>
              <a:buNone/>
            </a:pPr>
            <a:r>
              <a:rPr lang="cs-CZ" sz="1800" smtClean="0"/>
              <a:t>				Co se to tam leskne, m     slí si Toník. B     la to podkova,</a:t>
            </a:r>
          </a:p>
          <a:p>
            <a:pPr>
              <a:buFont typeface="Arial" charset="0"/>
              <a:buNone/>
            </a:pPr>
            <a:endParaRPr lang="cs-CZ" sz="1800" smtClean="0"/>
          </a:p>
          <a:p>
            <a:pPr>
              <a:buFont typeface="Arial" charset="0"/>
              <a:buNone/>
            </a:pPr>
            <a:r>
              <a:rPr lang="cs-CZ" sz="1800" smtClean="0"/>
              <a:t>				kterou klop     tající kob    la ztratila. Kovář j      bude</a:t>
            </a:r>
          </a:p>
          <a:p>
            <a:pPr>
              <a:buFont typeface="Arial" charset="0"/>
              <a:buNone/>
            </a:pPr>
            <a:endParaRPr lang="cs-CZ" sz="1800" smtClean="0"/>
          </a:p>
          <a:p>
            <a:pPr>
              <a:buFont typeface="Arial" charset="0"/>
              <a:buNone/>
            </a:pPr>
            <a:r>
              <a:rPr lang="cs-CZ" sz="1800" smtClean="0"/>
              <a:t>				muset př     kovat na kop     to novou podkovu.</a:t>
            </a:r>
          </a:p>
          <a:p>
            <a:pPr>
              <a:buFont typeface="Arial" charset="0"/>
              <a:buNone/>
            </a:pPr>
            <a:endParaRPr lang="cs-CZ" sz="1800" smtClean="0"/>
          </a:p>
          <a:p>
            <a:pPr>
              <a:buFont typeface="Arial" charset="0"/>
              <a:buNone/>
            </a:pPr>
            <a:endParaRPr lang="cs-CZ" sz="1800" smtClean="0"/>
          </a:p>
          <a:p>
            <a:pPr>
              <a:buFont typeface="Arial" charset="0"/>
              <a:buNone/>
            </a:pPr>
            <a:endParaRPr lang="cs-CZ" smtClean="0"/>
          </a:p>
        </p:txBody>
      </p:sp>
      <p:pic>
        <p:nvPicPr>
          <p:cNvPr id="95236" name="Picture 2" descr="798F50A7"/>
          <p:cNvPicPr>
            <a:picLocks noChangeAspect="1" noChangeArrowheads="1"/>
          </p:cNvPicPr>
          <p:nvPr/>
        </p:nvPicPr>
        <p:blipFill>
          <a:blip r:embed="rId2" cstate="print"/>
          <a:srcRect/>
          <a:stretch>
            <a:fillRect/>
          </a:stretch>
        </p:blipFill>
        <p:spPr bwMode="auto">
          <a:xfrm>
            <a:off x="571500" y="4143375"/>
            <a:ext cx="2201863" cy="2143125"/>
          </a:xfrm>
          <a:prstGeom prst="rect">
            <a:avLst/>
          </a:prstGeom>
          <a:noFill/>
          <a:ln w="9525">
            <a:noFill/>
            <a:miter lim="800000"/>
            <a:headEnd/>
            <a:tailEnd/>
          </a:ln>
        </p:spPr>
      </p:pic>
      <p:sp>
        <p:nvSpPr>
          <p:cNvPr id="95237" name="TextovéPole 6"/>
          <p:cNvSpPr txBox="1">
            <a:spLocks noChangeArrowheads="1"/>
          </p:cNvSpPr>
          <p:nvPr/>
        </p:nvSpPr>
        <p:spPr bwMode="auto">
          <a:xfrm>
            <a:off x="1214438" y="1571625"/>
            <a:ext cx="214312" cy="369888"/>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95238" name="TextovéPole 7"/>
          <p:cNvSpPr txBox="1">
            <a:spLocks noChangeArrowheads="1"/>
          </p:cNvSpPr>
          <p:nvPr/>
        </p:nvSpPr>
        <p:spPr bwMode="auto">
          <a:xfrm>
            <a:off x="4572000" y="1571625"/>
            <a:ext cx="214313" cy="369888"/>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95239" name="TextovéPole 8"/>
          <p:cNvSpPr txBox="1">
            <a:spLocks noChangeArrowheads="1"/>
          </p:cNvSpPr>
          <p:nvPr/>
        </p:nvSpPr>
        <p:spPr bwMode="auto">
          <a:xfrm>
            <a:off x="5643563" y="1571625"/>
            <a:ext cx="214312" cy="369888"/>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95240" name="TextovéPole 9"/>
          <p:cNvSpPr txBox="1">
            <a:spLocks noChangeArrowheads="1"/>
          </p:cNvSpPr>
          <p:nvPr/>
        </p:nvSpPr>
        <p:spPr bwMode="auto">
          <a:xfrm>
            <a:off x="4572000" y="2214563"/>
            <a:ext cx="214313" cy="369887"/>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95241" name="TextovéPole 10"/>
          <p:cNvSpPr txBox="1">
            <a:spLocks noChangeArrowheads="1"/>
          </p:cNvSpPr>
          <p:nvPr/>
        </p:nvSpPr>
        <p:spPr bwMode="auto">
          <a:xfrm>
            <a:off x="5429250" y="2214563"/>
            <a:ext cx="214313" cy="369887"/>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95242" name="TextovéPole 11"/>
          <p:cNvSpPr txBox="1">
            <a:spLocks noChangeArrowheads="1"/>
          </p:cNvSpPr>
          <p:nvPr/>
        </p:nvSpPr>
        <p:spPr bwMode="auto">
          <a:xfrm>
            <a:off x="5929313" y="2214563"/>
            <a:ext cx="214312" cy="369887"/>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95243" name="TextovéPole 12"/>
          <p:cNvSpPr txBox="1">
            <a:spLocks noChangeArrowheads="1"/>
          </p:cNvSpPr>
          <p:nvPr/>
        </p:nvSpPr>
        <p:spPr bwMode="auto">
          <a:xfrm>
            <a:off x="1643063" y="2928938"/>
            <a:ext cx="214312" cy="369887"/>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95244" name="TextovéPole 13"/>
          <p:cNvSpPr txBox="1">
            <a:spLocks noChangeArrowheads="1"/>
          </p:cNvSpPr>
          <p:nvPr/>
        </p:nvSpPr>
        <p:spPr bwMode="auto">
          <a:xfrm>
            <a:off x="4214813" y="2928938"/>
            <a:ext cx="214312" cy="369887"/>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95245" name="TextovéPole 14"/>
          <p:cNvSpPr txBox="1">
            <a:spLocks noChangeArrowheads="1"/>
          </p:cNvSpPr>
          <p:nvPr/>
        </p:nvSpPr>
        <p:spPr bwMode="auto">
          <a:xfrm>
            <a:off x="714375" y="3571875"/>
            <a:ext cx="214313" cy="369888"/>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95246" name="TextovéPole 15"/>
          <p:cNvSpPr txBox="1">
            <a:spLocks noChangeArrowheads="1"/>
          </p:cNvSpPr>
          <p:nvPr/>
        </p:nvSpPr>
        <p:spPr bwMode="auto">
          <a:xfrm>
            <a:off x="2143125" y="3571875"/>
            <a:ext cx="214313" cy="369888"/>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95247" name="TextovéPole 16"/>
          <p:cNvSpPr txBox="1">
            <a:spLocks noChangeArrowheads="1"/>
          </p:cNvSpPr>
          <p:nvPr/>
        </p:nvSpPr>
        <p:spPr bwMode="auto">
          <a:xfrm>
            <a:off x="3143250" y="3571875"/>
            <a:ext cx="214313" cy="369888"/>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95248" name="TextovéPole 17"/>
          <p:cNvSpPr txBox="1">
            <a:spLocks noChangeArrowheads="1"/>
          </p:cNvSpPr>
          <p:nvPr/>
        </p:nvSpPr>
        <p:spPr bwMode="auto">
          <a:xfrm>
            <a:off x="5572125" y="3571875"/>
            <a:ext cx="214313" cy="369888"/>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95249" name="TextovéPole 18"/>
          <p:cNvSpPr txBox="1">
            <a:spLocks noChangeArrowheads="1"/>
          </p:cNvSpPr>
          <p:nvPr/>
        </p:nvSpPr>
        <p:spPr bwMode="auto">
          <a:xfrm>
            <a:off x="7929563" y="3571875"/>
            <a:ext cx="214312" cy="369888"/>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95250" name="TextovéPole 19"/>
          <p:cNvSpPr txBox="1">
            <a:spLocks noChangeArrowheads="1"/>
          </p:cNvSpPr>
          <p:nvPr/>
        </p:nvSpPr>
        <p:spPr bwMode="auto">
          <a:xfrm>
            <a:off x="5429250" y="4214813"/>
            <a:ext cx="214313" cy="369887"/>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95251" name="TextovéPole 20"/>
          <p:cNvSpPr txBox="1">
            <a:spLocks noChangeArrowheads="1"/>
          </p:cNvSpPr>
          <p:nvPr/>
        </p:nvSpPr>
        <p:spPr bwMode="auto">
          <a:xfrm>
            <a:off x="6858000" y="4214813"/>
            <a:ext cx="214313" cy="369887"/>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95252" name="TextovéPole 21"/>
          <p:cNvSpPr txBox="1">
            <a:spLocks noChangeArrowheads="1"/>
          </p:cNvSpPr>
          <p:nvPr/>
        </p:nvSpPr>
        <p:spPr bwMode="auto">
          <a:xfrm>
            <a:off x="4357688" y="4929188"/>
            <a:ext cx="214312" cy="369887"/>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95253" name="TextovéPole 22"/>
          <p:cNvSpPr txBox="1">
            <a:spLocks noChangeArrowheads="1"/>
          </p:cNvSpPr>
          <p:nvPr/>
        </p:nvSpPr>
        <p:spPr bwMode="auto">
          <a:xfrm>
            <a:off x="5429250" y="4929188"/>
            <a:ext cx="214313" cy="369887"/>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95254" name="TextovéPole 23"/>
          <p:cNvSpPr txBox="1">
            <a:spLocks noChangeArrowheads="1"/>
          </p:cNvSpPr>
          <p:nvPr/>
        </p:nvSpPr>
        <p:spPr bwMode="auto">
          <a:xfrm>
            <a:off x="7215188" y="4929188"/>
            <a:ext cx="214312" cy="369887"/>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95255" name="TextovéPole 24"/>
          <p:cNvSpPr txBox="1">
            <a:spLocks noChangeArrowheads="1"/>
          </p:cNvSpPr>
          <p:nvPr/>
        </p:nvSpPr>
        <p:spPr bwMode="auto">
          <a:xfrm>
            <a:off x="4143375" y="5572125"/>
            <a:ext cx="214313" cy="369888"/>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95256" name="TextovéPole 25"/>
          <p:cNvSpPr txBox="1">
            <a:spLocks noChangeArrowheads="1"/>
          </p:cNvSpPr>
          <p:nvPr/>
        </p:nvSpPr>
        <p:spPr bwMode="auto">
          <a:xfrm>
            <a:off x="5572125" y="5572125"/>
            <a:ext cx="214313" cy="369888"/>
          </a:xfrm>
          <a:prstGeom prst="rect">
            <a:avLst/>
          </a:prstGeom>
          <a:solidFill>
            <a:schemeClr val="bg2"/>
          </a:solidFill>
          <a:ln w="9525">
            <a:solidFill>
              <a:schemeClr val="bg2"/>
            </a:solidFill>
            <a:miter lim="800000"/>
            <a:headEnd/>
            <a:tailEnd/>
          </a:ln>
        </p:spPr>
        <p:txBody>
          <a:bodyPr>
            <a:spAutoFit/>
          </a:bodyPr>
          <a:lstStyle/>
          <a:p>
            <a:endParaRPr lang="cs-CZ"/>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Nadpis 1"/>
          <p:cNvSpPr>
            <a:spLocks noGrp="1"/>
          </p:cNvSpPr>
          <p:nvPr>
            <p:ph type="title"/>
          </p:nvPr>
        </p:nvSpPr>
        <p:spPr/>
        <p:txBody>
          <a:bodyPr/>
          <a:lstStyle/>
          <a:p>
            <a:r>
              <a:rPr lang="cs-CZ" smtClean="0"/>
              <a:t>Popis</a:t>
            </a:r>
          </a:p>
        </p:txBody>
      </p:sp>
      <p:sp>
        <p:nvSpPr>
          <p:cNvPr id="96259" name="Zástupný symbol pro obsah 2"/>
          <p:cNvSpPr>
            <a:spLocks noGrp="1"/>
          </p:cNvSpPr>
          <p:nvPr>
            <p:ph idx="1"/>
          </p:nvPr>
        </p:nvSpPr>
        <p:spPr/>
        <p:txBody>
          <a:bodyPr/>
          <a:lstStyle/>
          <a:p>
            <a:pPr>
              <a:buFont typeface="Arial" charset="0"/>
              <a:buNone/>
            </a:pPr>
            <a:r>
              <a:rPr lang="cs-CZ" sz="1800" smtClean="0"/>
              <a:t>Prezentace je určená k osvojení vyjmenovaných slov po ,,P“ – PÝCHA, PYTEL, PYSK,</a:t>
            </a:r>
          </a:p>
          <a:p>
            <a:pPr>
              <a:buFont typeface="Arial" charset="0"/>
              <a:buNone/>
            </a:pPr>
            <a:r>
              <a:rPr lang="cs-CZ" sz="1800" smtClean="0"/>
              <a:t>NETOPÝR, SLEPÝŠ, PYL, KOPYTO, KLOPÝTAT, TŘPYTIT SE a k procvičení učiva.</a:t>
            </a:r>
          </a:p>
          <a:p>
            <a:pPr>
              <a:buFont typeface="Wingdings" pitchFamily="2" charset="2"/>
              <a:buChar char="v"/>
            </a:pPr>
            <a:r>
              <a:rPr lang="cs-CZ" sz="1800" smtClean="0"/>
              <a:t>První, třetí, čtvrté a šesté cvičení – dopisování chybějících písmen či slov se provádí</a:t>
            </a:r>
          </a:p>
          <a:p>
            <a:pPr>
              <a:buFont typeface="Arial" charset="0"/>
              <a:buNone/>
            </a:pPr>
            <a:r>
              <a:rPr lang="cs-CZ" sz="1800" smtClean="0"/>
              <a:t>       kliknutím levým tlačítkem myši na rámeček a doplněním chybějícího písmene</a:t>
            </a:r>
          </a:p>
          <a:p>
            <a:pPr>
              <a:buFont typeface="Arial" charset="0"/>
              <a:buNone/>
            </a:pPr>
            <a:r>
              <a:rPr lang="cs-CZ" sz="1800" smtClean="0"/>
              <a:t>       pomocí klávesnice.</a:t>
            </a:r>
          </a:p>
          <a:p>
            <a:pPr>
              <a:buFont typeface="Wingdings" pitchFamily="2" charset="2"/>
              <a:buChar char="v"/>
            </a:pPr>
            <a:r>
              <a:rPr lang="cs-CZ" sz="1800" smtClean="0"/>
              <a:t>Druhé cvičení k procvičení učiva je určeno k vybarvování balónků podle barvy oblečení šaška, kterému balónek patří. Vybarvují se pouze slova vyjmenovaná či příbuzná. Nejprve se levým tlačítkem myši klikne na balónek, který chceme vybarvit. V nástroji kreslení se opět levým tlačítkem klikne na výplň tvaru a zvolí se potřebná barva, tím se balónek vybarví.</a:t>
            </a:r>
          </a:p>
          <a:p>
            <a:pPr>
              <a:buFont typeface="Wingdings" pitchFamily="2" charset="2"/>
              <a:buChar char="v"/>
            </a:pPr>
            <a:r>
              <a:rPr lang="cs-CZ" sz="1800" smtClean="0"/>
              <a:t>V šestém cvičení se třídí fialové cedulky podle pravopisu – procvičují se vyjmenovaná slova a slova příbuzná. Přesun ,,cedulek“ se provádí kliknutím levým tlačítkem myši do rohu kartičky a následně posunem myši se současným držením levého tlačítka.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Nadpis 1"/>
          <p:cNvSpPr>
            <a:spLocks noGrp="1"/>
          </p:cNvSpPr>
          <p:nvPr>
            <p:ph type="title"/>
          </p:nvPr>
        </p:nvSpPr>
        <p:spPr/>
        <p:txBody>
          <a:bodyPr/>
          <a:lstStyle/>
          <a:p>
            <a:r>
              <a:rPr lang="cs-CZ" smtClean="0"/>
              <a:t>Zdroje</a:t>
            </a:r>
          </a:p>
        </p:txBody>
      </p:sp>
      <p:sp>
        <p:nvSpPr>
          <p:cNvPr id="10243" name="Zástupný symbol pro obsah 2"/>
          <p:cNvSpPr>
            <a:spLocks noGrp="1"/>
          </p:cNvSpPr>
          <p:nvPr>
            <p:ph idx="1"/>
          </p:nvPr>
        </p:nvSpPr>
        <p:spPr>
          <a:xfrm>
            <a:off x="785813" y="1428750"/>
            <a:ext cx="7643812" cy="3214688"/>
          </a:xfrm>
        </p:spPr>
        <p:txBody>
          <a:bodyPr/>
          <a:lstStyle/>
          <a:p>
            <a:pPr>
              <a:buFont typeface="Arial" charset="0"/>
              <a:buNone/>
              <a:defRPr/>
            </a:pPr>
            <a:r>
              <a:rPr lang="cs-CZ" dirty="0" smtClean="0"/>
              <a:t> </a:t>
            </a:r>
            <a:r>
              <a:rPr lang="cs-CZ" sz="1200" dirty="0" smtClean="0"/>
              <a:t>Myšlenková mapa – dle návrhu autorky</a:t>
            </a:r>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r>
              <a:rPr lang="cs-CZ" sz="1800" dirty="0" smtClean="0"/>
              <a:t>Autorem materiálu a všech jeho částí, není-li uvedeno jinak, je Mgr. Jitka Vlková.</a:t>
            </a:r>
          </a:p>
          <a:p>
            <a:pPr>
              <a:buFont typeface="Arial" charset="0"/>
              <a:buNone/>
              <a:defRPr/>
            </a:pPr>
            <a:endParaRPr lang="cs-CZ" sz="1200" i="1" dirty="0" smtClean="0">
              <a:latin typeface="+mj-lt"/>
            </a:endParaRPr>
          </a:p>
          <a:p>
            <a:pPr>
              <a:buFont typeface="Arial" charset="0"/>
              <a:buNone/>
              <a:defRPr/>
            </a:pPr>
            <a:endParaRPr lang="cs-CZ" sz="1200" i="1" dirty="0" smtClean="0">
              <a:latin typeface="+mj-lt"/>
            </a:endParaRPr>
          </a:p>
          <a:p>
            <a:pPr>
              <a:buFont typeface="Arial" charset="0"/>
              <a:buNone/>
              <a:defRPr/>
            </a:pPr>
            <a:endParaRPr lang="cs-CZ" sz="1200" i="1" dirty="0" smtClean="0">
              <a:latin typeface="+mj-lt"/>
            </a:endParaRPr>
          </a:p>
          <a:p>
            <a:pPr>
              <a:buFont typeface="Arial" charset="0"/>
              <a:buNone/>
              <a:defRPr/>
            </a:pPr>
            <a:endParaRPr lang="cs-CZ" dirty="0" smtClean="0"/>
          </a:p>
        </p:txBody>
      </p:sp>
      <p:pic>
        <p:nvPicPr>
          <p:cNvPr id="97284" name="Picture 4"/>
          <p:cNvPicPr>
            <a:picLocks noChangeAspect="1" noChangeArrowheads="1"/>
          </p:cNvPicPr>
          <p:nvPr/>
        </p:nvPicPr>
        <p:blipFill>
          <a:blip r:embed="rId2" cstate="print"/>
          <a:srcRect/>
          <a:stretch>
            <a:fillRect/>
          </a:stretch>
        </p:blipFill>
        <p:spPr bwMode="auto">
          <a:xfrm>
            <a:off x="1785938" y="4857750"/>
            <a:ext cx="5976937" cy="99060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28688"/>
            <a:ext cx="7772400" cy="2143125"/>
          </a:xfrm>
        </p:spPr>
        <p:txBody>
          <a:bodyPr rtlCol="0">
            <a:normAutofit/>
          </a:bodyPr>
          <a:lstStyle/>
          <a:p>
            <a:pPr eaLnBrk="1" fontAlgn="auto" hangingPunct="1">
              <a:spcAft>
                <a:spcPts val="0"/>
              </a:spcAft>
              <a:defRPr/>
            </a:pPr>
            <a:r>
              <a:rPr lang="cs-CZ" b="1" dirty="0" smtClean="0">
                <a:solidFill>
                  <a:schemeClr val="accent2">
                    <a:lumMod val="75000"/>
                  </a:schemeClr>
                </a:solidFill>
              </a:rPr>
              <a:t>VYJMENOVANÁ  SLOVA</a:t>
            </a:r>
          </a:p>
        </p:txBody>
      </p:sp>
      <p:sp>
        <p:nvSpPr>
          <p:cNvPr id="3" name="Podnadpis 2"/>
          <p:cNvSpPr>
            <a:spLocks noGrp="1"/>
          </p:cNvSpPr>
          <p:nvPr>
            <p:ph type="subTitle" idx="1"/>
          </p:nvPr>
        </p:nvSpPr>
        <p:spPr>
          <a:xfrm>
            <a:off x="1428750" y="3571875"/>
            <a:ext cx="6400800" cy="1995488"/>
          </a:xfrm>
        </p:spPr>
        <p:txBody>
          <a:bodyPr rtlCol="0">
            <a:normAutofit/>
          </a:bodyPr>
          <a:lstStyle/>
          <a:p>
            <a:pPr eaLnBrk="1" fontAlgn="auto" hangingPunct="1">
              <a:spcAft>
                <a:spcPts val="0"/>
              </a:spcAft>
              <a:buFont typeface="Arial" pitchFamily="34" charset="0"/>
              <a:buNone/>
              <a:defRPr/>
            </a:pPr>
            <a:endParaRPr lang="cs-CZ" dirty="0" smtClean="0"/>
          </a:p>
          <a:p>
            <a:pPr eaLnBrk="1" fontAlgn="auto" hangingPunct="1">
              <a:spcAft>
                <a:spcPts val="0"/>
              </a:spcAft>
              <a:buFont typeface="Arial" pitchFamily="34" charset="0"/>
              <a:buNone/>
              <a:defRPr/>
            </a:pPr>
            <a:r>
              <a:rPr lang="cs-CZ" dirty="0" smtClean="0"/>
              <a:t>Mgr. Jitka Vlková</a:t>
            </a:r>
          </a:p>
          <a:p>
            <a:pPr eaLnBrk="1" fontAlgn="auto" hangingPunct="1">
              <a:spcAft>
                <a:spcPts val="0"/>
              </a:spcAft>
              <a:buFont typeface="Arial" pitchFamily="34" charset="0"/>
              <a:buNone/>
              <a:defRPr/>
            </a:pPr>
            <a:r>
              <a:rPr lang="cs-CZ" sz="1900" dirty="0" smtClean="0"/>
              <a:t>VY_32_INOVACE_12_13_vyjmenovaná slova</a:t>
            </a:r>
          </a:p>
          <a:p>
            <a:pPr eaLnBrk="1" fontAlgn="auto" hangingPunct="1">
              <a:spcAft>
                <a:spcPts val="0"/>
              </a:spcAft>
              <a:buFont typeface="Arial" pitchFamily="34" charset="0"/>
              <a:buNone/>
              <a:defRPr/>
            </a:pPr>
            <a:endParaRPr lang="cs-CZ" dirty="0" smtClean="0"/>
          </a:p>
        </p:txBody>
      </p:sp>
      <p:pic>
        <p:nvPicPr>
          <p:cNvPr id="98308" name="Picture 4"/>
          <p:cNvPicPr>
            <a:picLocks noChangeAspect="1" noChangeArrowheads="1"/>
          </p:cNvPicPr>
          <p:nvPr/>
        </p:nvPicPr>
        <p:blipFill>
          <a:blip r:embed="rId2" cstate="print"/>
          <a:srcRect/>
          <a:stretch>
            <a:fillRect/>
          </a:stretch>
        </p:blipFill>
        <p:spPr bwMode="auto">
          <a:xfrm>
            <a:off x="1500188" y="3000375"/>
            <a:ext cx="5976937" cy="990600"/>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Nadpis 1"/>
          <p:cNvSpPr>
            <a:spLocks noGrp="1"/>
          </p:cNvSpPr>
          <p:nvPr>
            <p:ph type="title"/>
          </p:nvPr>
        </p:nvSpPr>
        <p:spPr/>
        <p:txBody>
          <a:bodyPr/>
          <a:lstStyle/>
          <a:p>
            <a:r>
              <a:rPr lang="cs-CZ" sz="2400" b="1" u="sng" smtClean="0"/>
              <a:t>ZPYTOVAT, PYKAT, PÝR</a:t>
            </a:r>
          </a:p>
        </p:txBody>
      </p:sp>
      <p:sp>
        <p:nvSpPr>
          <p:cNvPr id="99331" name="Zástupný symbol pro obsah 2"/>
          <p:cNvSpPr>
            <a:spLocks noGrp="1"/>
          </p:cNvSpPr>
          <p:nvPr>
            <p:ph idx="1"/>
          </p:nvPr>
        </p:nvSpPr>
        <p:spPr>
          <a:xfrm>
            <a:off x="457200" y="928688"/>
            <a:ext cx="8229600" cy="5286375"/>
          </a:xfrm>
        </p:spPr>
        <p:txBody>
          <a:bodyPr/>
          <a:lstStyle/>
          <a:p>
            <a:pPr>
              <a:buFont typeface="Arial" charset="0"/>
              <a:buNone/>
            </a:pPr>
            <a:r>
              <a:rPr lang="cs-CZ" sz="1200" smtClean="0"/>
              <a:t>Doplň správná i –y, í –ý:</a:t>
            </a:r>
          </a:p>
          <a:p>
            <a:pPr>
              <a:buFont typeface="Arial" charset="0"/>
              <a:buNone/>
            </a:pPr>
            <a:r>
              <a:rPr lang="cs-CZ" sz="1800" smtClean="0"/>
              <a:t>Lež má krátké nohy</a:t>
            </a:r>
          </a:p>
          <a:p>
            <a:pPr>
              <a:buFont typeface="Arial" charset="0"/>
              <a:buNone/>
            </a:pPr>
            <a:endParaRPr lang="cs-CZ" sz="1800" smtClean="0"/>
          </a:p>
          <a:p>
            <a:pPr>
              <a:buFont typeface="Arial" charset="0"/>
              <a:buNone/>
            </a:pPr>
            <a:r>
              <a:rPr lang="cs-CZ" sz="1800" smtClean="0"/>
              <a:t>Jednou Toník utíral um    té nádobí. Tu se rozběhl za tatínkem,</a:t>
            </a:r>
          </a:p>
          <a:p>
            <a:pPr>
              <a:buFont typeface="Arial" charset="0"/>
              <a:buNone/>
            </a:pPr>
            <a:endParaRPr lang="cs-CZ" sz="1800" smtClean="0"/>
          </a:p>
          <a:p>
            <a:pPr>
              <a:buFont typeface="Arial" charset="0"/>
              <a:buNone/>
            </a:pPr>
            <a:r>
              <a:rPr lang="cs-CZ" sz="1800" smtClean="0"/>
              <a:t>Klop     tl a upustil tal     ř. Z tal    ře zb     la kup    čka střepů.</a:t>
            </a:r>
          </a:p>
          <a:p>
            <a:pPr>
              <a:buFont typeface="Arial" charset="0"/>
              <a:buNone/>
            </a:pPr>
            <a:endParaRPr lang="cs-CZ" sz="1800" smtClean="0"/>
          </a:p>
          <a:p>
            <a:pPr>
              <a:buFont typeface="Arial" charset="0"/>
              <a:buNone/>
            </a:pPr>
            <a:r>
              <a:rPr lang="cs-CZ" sz="1800" smtClean="0"/>
              <a:t>Když se mam     nka ptala, kdo rozb     l talíř, Toník klop    l oči k zemi a zap     ral, že ně-</a:t>
            </a:r>
          </a:p>
          <a:p>
            <a:pPr>
              <a:buFont typeface="Arial" charset="0"/>
              <a:buNone/>
            </a:pPr>
            <a:endParaRPr lang="cs-CZ" sz="1800" smtClean="0"/>
          </a:p>
          <a:p>
            <a:pPr>
              <a:buFont typeface="Arial" charset="0"/>
              <a:buNone/>
            </a:pPr>
            <a:r>
              <a:rPr lang="cs-CZ" sz="1800" smtClean="0"/>
              <a:t>co ví. Zb    tek dne ho tráp    ly oškl    vé m    šlenky. P    kal za to, že lhal. Zp     toval </a:t>
            </a:r>
          </a:p>
          <a:p>
            <a:pPr>
              <a:buFont typeface="Arial" charset="0"/>
              <a:buNone/>
            </a:pPr>
            <a:endParaRPr lang="cs-CZ" sz="1800" smtClean="0"/>
          </a:p>
          <a:p>
            <a:pPr>
              <a:buFont typeface="Arial" charset="0"/>
              <a:buNone/>
            </a:pPr>
            <a:r>
              <a:rPr lang="cs-CZ" sz="1800" smtClean="0"/>
              <a:t>své svědomí a b    lo mu do pláče. Večer se mam     nce přiznal. Druhý den si musel </a:t>
            </a:r>
          </a:p>
          <a:p>
            <a:pPr>
              <a:buFont typeface="Arial" charset="0"/>
              <a:buNone/>
            </a:pPr>
            <a:endParaRPr lang="cs-CZ" sz="1800" smtClean="0"/>
          </a:p>
          <a:p>
            <a:pPr>
              <a:buFont typeface="Arial" charset="0"/>
              <a:buNone/>
            </a:pPr>
            <a:r>
              <a:rPr lang="cs-CZ" sz="1800" smtClean="0"/>
              <a:t>odp     kat svůj trest. Vytrhával ze záhonů plevel, zvláště p     r. P    r je rostl    na, která</a:t>
            </a:r>
          </a:p>
          <a:p>
            <a:pPr>
              <a:buFont typeface="Arial" charset="0"/>
              <a:buNone/>
            </a:pPr>
            <a:endParaRPr lang="cs-CZ" sz="1800" smtClean="0"/>
          </a:p>
          <a:p>
            <a:pPr>
              <a:buFont typeface="Arial" charset="0"/>
              <a:buNone/>
            </a:pPr>
            <a:r>
              <a:rPr lang="cs-CZ" sz="1800" smtClean="0"/>
              <a:t>má dlouhé kořen       a rychle se rozrůstá. </a:t>
            </a:r>
          </a:p>
          <a:p>
            <a:pPr>
              <a:buFont typeface="Arial" charset="0"/>
              <a:buNone/>
            </a:pPr>
            <a:endParaRPr lang="cs-CZ" smtClean="0"/>
          </a:p>
        </p:txBody>
      </p:sp>
      <p:pic>
        <p:nvPicPr>
          <p:cNvPr id="99332" name="Picture 2" descr="A1726089"/>
          <p:cNvPicPr>
            <a:picLocks noChangeAspect="1" noChangeArrowheads="1"/>
          </p:cNvPicPr>
          <p:nvPr/>
        </p:nvPicPr>
        <p:blipFill>
          <a:blip r:embed="rId2" cstate="print"/>
          <a:srcRect/>
          <a:stretch>
            <a:fillRect/>
          </a:stretch>
        </p:blipFill>
        <p:spPr bwMode="auto">
          <a:xfrm>
            <a:off x="6572250" y="642938"/>
            <a:ext cx="2174875" cy="2357437"/>
          </a:xfrm>
          <a:prstGeom prst="rect">
            <a:avLst/>
          </a:prstGeom>
          <a:noFill/>
          <a:ln w="9525">
            <a:noFill/>
            <a:miter lim="800000"/>
            <a:headEnd/>
            <a:tailEnd/>
          </a:ln>
        </p:spPr>
      </p:pic>
      <p:sp>
        <p:nvSpPr>
          <p:cNvPr id="5" name="TextovéPole 4"/>
          <p:cNvSpPr txBox="1"/>
          <p:nvPr/>
        </p:nvSpPr>
        <p:spPr>
          <a:xfrm>
            <a:off x="2643188" y="1785938"/>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6" name="TextovéPole 5"/>
          <p:cNvSpPr txBox="1"/>
          <p:nvPr/>
        </p:nvSpPr>
        <p:spPr>
          <a:xfrm>
            <a:off x="1000125" y="2428875"/>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7" name="TextovéPole 6"/>
          <p:cNvSpPr txBox="1"/>
          <p:nvPr/>
        </p:nvSpPr>
        <p:spPr>
          <a:xfrm>
            <a:off x="2500313" y="2428875"/>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8" name="TextovéPole 7"/>
          <p:cNvSpPr txBox="1"/>
          <p:nvPr/>
        </p:nvSpPr>
        <p:spPr>
          <a:xfrm>
            <a:off x="3286125" y="2428875"/>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9" name="TextovéPole 8"/>
          <p:cNvSpPr txBox="1"/>
          <p:nvPr/>
        </p:nvSpPr>
        <p:spPr>
          <a:xfrm>
            <a:off x="4000500" y="2428875"/>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0" name="TextovéPole 9"/>
          <p:cNvSpPr txBox="1"/>
          <p:nvPr/>
        </p:nvSpPr>
        <p:spPr>
          <a:xfrm>
            <a:off x="4786313" y="2428875"/>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1" name="TextovéPole 10"/>
          <p:cNvSpPr txBox="1"/>
          <p:nvPr/>
        </p:nvSpPr>
        <p:spPr>
          <a:xfrm>
            <a:off x="1785938" y="307181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2" name="TextovéPole 11"/>
          <p:cNvSpPr txBox="1"/>
          <p:nvPr/>
        </p:nvSpPr>
        <p:spPr>
          <a:xfrm>
            <a:off x="3786188" y="307181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3" name="TextovéPole 12"/>
          <p:cNvSpPr txBox="1"/>
          <p:nvPr/>
        </p:nvSpPr>
        <p:spPr>
          <a:xfrm>
            <a:off x="5500688" y="307181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4" name="TextovéPole 13"/>
          <p:cNvSpPr txBox="1"/>
          <p:nvPr/>
        </p:nvSpPr>
        <p:spPr>
          <a:xfrm>
            <a:off x="7286625" y="3143250"/>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5" name="TextovéPole 14"/>
          <p:cNvSpPr txBox="1"/>
          <p:nvPr/>
        </p:nvSpPr>
        <p:spPr>
          <a:xfrm>
            <a:off x="1285875" y="378618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6" name="TextovéPole 15"/>
          <p:cNvSpPr txBox="1"/>
          <p:nvPr/>
        </p:nvSpPr>
        <p:spPr>
          <a:xfrm>
            <a:off x="2928938" y="3786188"/>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7" name="TextovéPole 16"/>
          <p:cNvSpPr txBox="1"/>
          <p:nvPr/>
        </p:nvSpPr>
        <p:spPr>
          <a:xfrm>
            <a:off x="3714750" y="378618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8" name="TextovéPole 17"/>
          <p:cNvSpPr txBox="1"/>
          <p:nvPr/>
        </p:nvSpPr>
        <p:spPr>
          <a:xfrm>
            <a:off x="4357688" y="3786188"/>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9" name="TextovéPole 18"/>
          <p:cNvSpPr txBox="1"/>
          <p:nvPr/>
        </p:nvSpPr>
        <p:spPr>
          <a:xfrm>
            <a:off x="5357813" y="3786188"/>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0" name="TextovéPole 19"/>
          <p:cNvSpPr txBox="1"/>
          <p:nvPr/>
        </p:nvSpPr>
        <p:spPr>
          <a:xfrm>
            <a:off x="7429500" y="378618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1" name="TextovéPole 20"/>
          <p:cNvSpPr txBox="1"/>
          <p:nvPr/>
        </p:nvSpPr>
        <p:spPr>
          <a:xfrm>
            <a:off x="2000250" y="4429125"/>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2" name="TextovéPole 21"/>
          <p:cNvSpPr txBox="1"/>
          <p:nvPr/>
        </p:nvSpPr>
        <p:spPr>
          <a:xfrm>
            <a:off x="5000625" y="4429125"/>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3" name="TextovéPole 22"/>
          <p:cNvSpPr txBox="1"/>
          <p:nvPr/>
        </p:nvSpPr>
        <p:spPr>
          <a:xfrm>
            <a:off x="928688" y="507206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4" name="TextovéPole 23"/>
          <p:cNvSpPr txBox="1"/>
          <p:nvPr/>
        </p:nvSpPr>
        <p:spPr>
          <a:xfrm>
            <a:off x="5857875" y="5072063"/>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5" name="TextovéPole 24"/>
          <p:cNvSpPr txBox="1"/>
          <p:nvPr/>
        </p:nvSpPr>
        <p:spPr>
          <a:xfrm>
            <a:off x="6357938" y="507206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6" name="TextovéPole 25"/>
          <p:cNvSpPr txBox="1"/>
          <p:nvPr/>
        </p:nvSpPr>
        <p:spPr>
          <a:xfrm>
            <a:off x="7358063" y="507206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7" name="TextovéPole 26"/>
          <p:cNvSpPr txBox="1"/>
          <p:nvPr/>
        </p:nvSpPr>
        <p:spPr>
          <a:xfrm>
            <a:off x="2143125" y="5715000"/>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Zaoblený obdélník 10"/>
          <p:cNvSpPr/>
          <p:nvPr/>
        </p:nvSpPr>
        <p:spPr>
          <a:xfrm>
            <a:off x="5072063" y="5643563"/>
            <a:ext cx="1285875" cy="571500"/>
          </a:xfrm>
          <a:prstGeom prst="round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dirty="0">
              <a:solidFill>
                <a:schemeClr val="tx1"/>
              </a:solidFill>
            </a:endParaRPr>
          </a:p>
        </p:txBody>
      </p:sp>
      <p:sp>
        <p:nvSpPr>
          <p:cNvPr id="14" name="Zaoblený obdélník 13"/>
          <p:cNvSpPr/>
          <p:nvPr/>
        </p:nvSpPr>
        <p:spPr>
          <a:xfrm>
            <a:off x="5357813" y="4714875"/>
            <a:ext cx="1285875" cy="571500"/>
          </a:xfrm>
          <a:prstGeom prst="round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dirty="0">
              <a:solidFill>
                <a:schemeClr val="tx1"/>
              </a:solidFill>
            </a:endParaRPr>
          </a:p>
        </p:txBody>
      </p:sp>
      <p:sp>
        <p:nvSpPr>
          <p:cNvPr id="15" name="Zaoblený obdélník 14"/>
          <p:cNvSpPr/>
          <p:nvPr/>
        </p:nvSpPr>
        <p:spPr>
          <a:xfrm>
            <a:off x="4572000" y="3714750"/>
            <a:ext cx="1285875" cy="571500"/>
          </a:xfrm>
          <a:prstGeom prst="round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dirty="0">
              <a:solidFill>
                <a:schemeClr val="tx1"/>
              </a:solidFill>
            </a:endParaRPr>
          </a:p>
        </p:txBody>
      </p:sp>
      <p:sp>
        <p:nvSpPr>
          <p:cNvPr id="16" name="Zaoblený obdélník 15"/>
          <p:cNvSpPr/>
          <p:nvPr/>
        </p:nvSpPr>
        <p:spPr>
          <a:xfrm>
            <a:off x="4786313" y="2714625"/>
            <a:ext cx="1285875" cy="571500"/>
          </a:xfrm>
          <a:prstGeom prst="round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dirty="0">
              <a:solidFill>
                <a:schemeClr val="tx1"/>
              </a:solidFill>
            </a:endParaRPr>
          </a:p>
        </p:txBody>
      </p:sp>
      <p:sp>
        <p:nvSpPr>
          <p:cNvPr id="17" name="Zaoblený obdélník 16"/>
          <p:cNvSpPr/>
          <p:nvPr/>
        </p:nvSpPr>
        <p:spPr>
          <a:xfrm>
            <a:off x="4214813" y="1714500"/>
            <a:ext cx="1285875" cy="571500"/>
          </a:xfrm>
          <a:prstGeom prst="round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dirty="0">
              <a:solidFill>
                <a:schemeClr val="tx1"/>
              </a:solidFill>
            </a:endParaRPr>
          </a:p>
        </p:txBody>
      </p:sp>
      <p:sp>
        <p:nvSpPr>
          <p:cNvPr id="10" name="Zaoblený obdélník 9"/>
          <p:cNvSpPr/>
          <p:nvPr/>
        </p:nvSpPr>
        <p:spPr>
          <a:xfrm>
            <a:off x="3500438" y="785813"/>
            <a:ext cx="1285875" cy="571500"/>
          </a:xfrm>
          <a:prstGeom prst="round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dirty="0">
              <a:solidFill>
                <a:schemeClr val="tx1"/>
              </a:solidFill>
            </a:endParaRPr>
          </a:p>
        </p:txBody>
      </p:sp>
      <p:sp>
        <p:nvSpPr>
          <p:cNvPr id="100360" name="Nadpis 1"/>
          <p:cNvSpPr>
            <a:spLocks noGrp="1"/>
          </p:cNvSpPr>
          <p:nvPr>
            <p:ph type="title"/>
          </p:nvPr>
        </p:nvSpPr>
        <p:spPr>
          <a:xfrm>
            <a:off x="457200" y="274638"/>
            <a:ext cx="8229600" cy="439737"/>
          </a:xfrm>
        </p:spPr>
        <p:txBody>
          <a:bodyPr/>
          <a:lstStyle/>
          <a:p>
            <a:pPr algn="l"/>
            <a:r>
              <a:rPr lang="cs-CZ" sz="1200" smtClean="0"/>
              <a:t>Doplň chybějící slova ve větách:</a:t>
            </a:r>
          </a:p>
        </p:txBody>
      </p:sp>
      <p:sp>
        <p:nvSpPr>
          <p:cNvPr id="100361" name="Zástupný symbol pro obsah 2"/>
          <p:cNvSpPr>
            <a:spLocks noGrp="1"/>
          </p:cNvSpPr>
          <p:nvPr>
            <p:ph idx="1"/>
          </p:nvPr>
        </p:nvSpPr>
        <p:spPr>
          <a:xfrm>
            <a:off x="2643188" y="857250"/>
            <a:ext cx="6043612" cy="5429250"/>
          </a:xfrm>
        </p:spPr>
        <p:txBody>
          <a:bodyPr/>
          <a:lstStyle/>
          <a:p>
            <a:pPr>
              <a:buFont typeface="Arial" charset="0"/>
              <a:buNone/>
            </a:pPr>
            <a:r>
              <a:rPr lang="cs-CZ" sz="1800" smtClean="0"/>
              <a:t>Bodlák                            .</a:t>
            </a:r>
          </a:p>
          <a:p>
            <a:pPr>
              <a:buFont typeface="Arial" charset="0"/>
              <a:buNone/>
            </a:pPr>
            <a:endParaRPr lang="cs-CZ" sz="1800" smtClean="0"/>
          </a:p>
          <a:p>
            <a:pPr>
              <a:buFont typeface="Arial" charset="0"/>
              <a:buNone/>
            </a:pPr>
            <a:endParaRPr lang="cs-CZ" sz="1800" smtClean="0"/>
          </a:p>
          <a:p>
            <a:pPr>
              <a:buFont typeface="Arial" charset="0"/>
              <a:buNone/>
            </a:pPr>
            <a:r>
              <a:rPr lang="cs-CZ" sz="1800" smtClean="0"/>
              <a:t>V trávě se mihl                            .</a:t>
            </a:r>
          </a:p>
          <a:p>
            <a:pPr>
              <a:buFont typeface="Arial" charset="0"/>
              <a:buNone/>
            </a:pPr>
            <a:endParaRPr lang="cs-CZ" sz="1800" smtClean="0"/>
          </a:p>
          <a:p>
            <a:pPr>
              <a:buFont typeface="Arial" charset="0"/>
              <a:buNone/>
            </a:pPr>
            <a:endParaRPr lang="cs-CZ" sz="1800" smtClean="0"/>
          </a:p>
          <a:p>
            <a:pPr>
              <a:buFont typeface="Arial" charset="0"/>
              <a:buNone/>
            </a:pPr>
            <a:r>
              <a:rPr lang="cs-CZ" sz="1800" smtClean="0"/>
              <a:t>Tu poškozenou knihu                            .</a:t>
            </a:r>
          </a:p>
          <a:p>
            <a:pPr>
              <a:buFont typeface="Arial" charset="0"/>
              <a:buNone/>
            </a:pPr>
            <a:endParaRPr lang="cs-CZ" sz="1800" smtClean="0"/>
          </a:p>
          <a:p>
            <a:pPr>
              <a:buFont typeface="Arial" charset="0"/>
              <a:buNone/>
            </a:pPr>
            <a:endParaRPr lang="cs-CZ" sz="1800" smtClean="0"/>
          </a:p>
          <a:p>
            <a:pPr>
              <a:buFont typeface="Arial" charset="0"/>
              <a:buNone/>
            </a:pPr>
            <a:r>
              <a:rPr lang="cs-CZ" sz="1800" smtClean="0"/>
              <a:t>V květech rostlin je                           .</a:t>
            </a:r>
          </a:p>
          <a:p>
            <a:pPr>
              <a:buFont typeface="Arial" charset="0"/>
              <a:buNone/>
            </a:pPr>
            <a:endParaRPr lang="cs-CZ" sz="1800" smtClean="0"/>
          </a:p>
          <a:p>
            <a:pPr>
              <a:buFont typeface="Arial" charset="0"/>
              <a:buNone/>
            </a:pPr>
            <a:endParaRPr lang="cs-CZ" sz="1800" smtClean="0"/>
          </a:p>
          <a:p>
            <a:pPr>
              <a:buFont typeface="Arial" charset="0"/>
              <a:buNone/>
            </a:pPr>
            <a:r>
              <a:rPr lang="cs-CZ" sz="1800" smtClean="0"/>
              <a:t>Koloušek ze studánky právě                           .</a:t>
            </a:r>
          </a:p>
          <a:p>
            <a:pPr>
              <a:buFont typeface="Arial" charset="0"/>
              <a:buNone/>
            </a:pPr>
            <a:endParaRPr lang="cs-CZ" sz="1800" smtClean="0"/>
          </a:p>
          <a:p>
            <a:pPr>
              <a:buFont typeface="Arial" charset="0"/>
              <a:buNone/>
            </a:pPr>
            <a:endParaRPr lang="cs-CZ" sz="1800" smtClean="0"/>
          </a:p>
          <a:p>
            <a:pPr>
              <a:buFont typeface="Arial" charset="0"/>
              <a:buNone/>
            </a:pPr>
            <a:r>
              <a:rPr lang="cs-CZ" sz="1800" smtClean="0"/>
              <a:t>Četl pohádku Potrestaná                           .</a:t>
            </a:r>
          </a:p>
        </p:txBody>
      </p:sp>
      <p:cxnSp>
        <p:nvCxnSpPr>
          <p:cNvPr id="4" name="Přímá spojovací čára 3"/>
          <p:cNvCxnSpPr/>
          <p:nvPr/>
        </p:nvCxnSpPr>
        <p:spPr>
          <a:xfrm rot="5400000">
            <a:off x="-107156" y="3607594"/>
            <a:ext cx="5357812" cy="0"/>
          </a:xfrm>
          <a:prstGeom prst="line">
            <a:avLst/>
          </a:prstGeom>
          <a:ln w="22225">
            <a:solidFill>
              <a:schemeClr val="accent4"/>
            </a:solidFill>
          </a:ln>
        </p:spPr>
        <p:style>
          <a:lnRef idx="1">
            <a:schemeClr val="accent1"/>
          </a:lnRef>
          <a:fillRef idx="0">
            <a:schemeClr val="accent1"/>
          </a:fillRef>
          <a:effectRef idx="0">
            <a:schemeClr val="accent1"/>
          </a:effectRef>
          <a:fontRef idx="minor">
            <a:schemeClr val="tx1"/>
          </a:fontRef>
        </p:style>
      </p:cxnSp>
      <p:sp>
        <p:nvSpPr>
          <p:cNvPr id="5" name="Zaoblený obdélník 4"/>
          <p:cNvSpPr/>
          <p:nvPr/>
        </p:nvSpPr>
        <p:spPr>
          <a:xfrm>
            <a:off x="642938" y="2643188"/>
            <a:ext cx="1143000" cy="428625"/>
          </a:xfrm>
          <a:prstGeom prst="roundRect">
            <a:avLst/>
          </a:prstGeom>
          <a:solidFill>
            <a:schemeClr val="accent2">
              <a:lumMod val="20000"/>
              <a:lumOff val="8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tx1"/>
                </a:solidFill>
              </a:rPr>
              <a:t>slepíš</a:t>
            </a:r>
          </a:p>
        </p:txBody>
      </p:sp>
      <p:sp>
        <p:nvSpPr>
          <p:cNvPr id="18" name="Zaoblený obdélník 17"/>
          <p:cNvSpPr/>
          <p:nvPr/>
        </p:nvSpPr>
        <p:spPr>
          <a:xfrm>
            <a:off x="642938" y="4500563"/>
            <a:ext cx="1143000" cy="428625"/>
          </a:xfrm>
          <a:prstGeom prst="roundRect">
            <a:avLst/>
          </a:prstGeom>
          <a:solidFill>
            <a:schemeClr val="accent2">
              <a:lumMod val="20000"/>
              <a:lumOff val="8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tx1"/>
                </a:solidFill>
              </a:rPr>
              <a:t>slepýš</a:t>
            </a:r>
          </a:p>
        </p:txBody>
      </p:sp>
      <p:sp>
        <p:nvSpPr>
          <p:cNvPr id="19" name="Zaoblený obdélník 18"/>
          <p:cNvSpPr/>
          <p:nvPr/>
        </p:nvSpPr>
        <p:spPr>
          <a:xfrm>
            <a:off x="714375" y="1000125"/>
            <a:ext cx="1143000" cy="428625"/>
          </a:xfrm>
          <a:prstGeom prst="roundRect">
            <a:avLst/>
          </a:prstGeom>
          <a:solidFill>
            <a:schemeClr val="accent2">
              <a:lumMod val="20000"/>
              <a:lumOff val="8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tx1"/>
                </a:solidFill>
              </a:rPr>
              <a:t>pil</a:t>
            </a:r>
          </a:p>
        </p:txBody>
      </p:sp>
      <p:sp>
        <p:nvSpPr>
          <p:cNvPr id="20" name="Zaoblený obdélník 19"/>
          <p:cNvSpPr/>
          <p:nvPr/>
        </p:nvSpPr>
        <p:spPr>
          <a:xfrm>
            <a:off x="1071563" y="5500688"/>
            <a:ext cx="1143000" cy="428625"/>
          </a:xfrm>
          <a:prstGeom prst="roundRect">
            <a:avLst/>
          </a:prstGeom>
          <a:solidFill>
            <a:schemeClr val="accent2">
              <a:lumMod val="20000"/>
              <a:lumOff val="8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tx1"/>
                </a:solidFill>
              </a:rPr>
              <a:t>pyl</a:t>
            </a:r>
          </a:p>
        </p:txBody>
      </p:sp>
      <p:sp>
        <p:nvSpPr>
          <p:cNvPr id="21" name="Zaoblený obdélník 20"/>
          <p:cNvSpPr/>
          <p:nvPr/>
        </p:nvSpPr>
        <p:spPr>
          <a:xfrm>
            <a:off x="1285875" y="1857375"/>
            <a:ext cx="1143000" cy="428625"/>
          </a:xfrm>
          <a:prstGeom prst="roundRect">
            <a:avLst/>
          </a:prstGeom>
          <a:solidFill>
            <a:schemeClr val="accent2">
              <a:lumMod val="20000"/>
              <a:lumOff val="8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tx1"/>
                </a:solidFill>
              </a:rPr>
              <a:t>pýcha</a:t>
            </a:r>
          </a:p>
        </p:txBody>
      </p:sp>
      <p:sp>
        <p:nvSpPr>
          <p:cNvPr id="22" name="Zaoblený obdélník 21"/>
          <p:cNvSpPr/>
          <p:nvPr/>
        </p:nvSpPr>
        <p:spPr>
          <a:xfrm>
            <a:off x="1000125" y="3571875"/>
            <a:ext cx="1143000" cy="428625"/>
          </a:xfrm>
          <a:prstGeom prst="roundRect">
            <a:avLst/>
          </a:prstGeom>
          <a:solidFill>
            <a:schemeClr val="accent2">
              <a:lumMod val="20000"/>
              <a:lumOff val="8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tx1"/>
                </a:solidFill>
              </a:rPr>
              <a:t>píchá</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Nadpis 1"/>
          <p:cNvSpPr>
            <a:spLocks noGrp="1"/>
          </p:cNvSpPr>
          <p:nvPr>
            <p:ph type="title"/>
          </p:nvPr>
        </p:nvSpPr>
        <p:spPr>
          <a:xfrm>
            <a:off x="457200" y="357188"/>
            <a:ext cx="8229600" cy="500062"/>
          </a:xfrm>
        </p:spPr>
        <p:txBody>
          <a:bodyPr/>
          <a:lstStyle/>
          <a:p>
            <a:pPr algn="l"/>
            <a:r>
              <a:rPr lang="cs-CZ" sz="1200" b="1" smtClean="0"/>
              <a:t>OSMISMĚRKA</a:t>
            </a:r>
            <a:r>
              <a:rPr lang="cs-CZ" sz="1200" smtClean="0"/>
              <a:t/>
            </a:r>
            <a:br>
              <a:rPr lang="cs-CZ" sz="1200" smtClean="0"/>
            </a:br>
            <a:r>
              <a:rPr lang="cs-CZ" sz="1200" smtClean="0"/>
              <a:t>Doplň chybějící písmena a slova vyškrtej v osmisměrce. Zbývající políčka s písmeny vybarvi, přečti po řádcích a tajenku napiš. </a:t>
            </a:r>
          </a:p>
        </p:txBody>
      </p:sp>
      <p:sp>
        <p:nvSpPr>
          <p:cNvPr id="101379" name="Zástupný symbol pro obsah 2"/>
          <p:cNvSpPr>
            <a:spLocks noGrp="1"/>
          </p:cNvSpPr>
          <p:nvPr>
            <p:ph idx="1"/>
          </p:nvPr>
        </p:nvSpPr>
        <p:spPr>
          <a:xfrm>
            <a:off x="457200" y="785813"/>
            <a:ext cx="3186113" cy="5643562"/>
          </a:xfrm>
        </p:spPr>
        <p:txBody>
          <a:bodyPr/>
          <a:lstStyle/>
          <a:p>
            <a:pPr>
              <a:buFont typeface="Arial" charset="0"/>
              <a:buNone/>
            </a:pPr>
            <a:r>
              <a:rPr lang="cs-CZ" sz="1800" smtClean="0"/>
              <a:t>třp     tící se               Cip     sek</a:t>
            </a:r>
          </a:p>
          <a:p>
            <a:pPr>
              <a:buFont typeface="Arial" charset="0"/>
              <a:buNone/>
            </a:pPr>
            <a:endParaRPr lang="cs-CZ" sz="1800" smtClean="0"/>
          </a:p>
          <a:p>
            <a:pPr>
              <a:buFont typeface="Arial" charset="0"/>
              <a:buNone/>
            </a:pPr>
            <a:r>
              <a:rPr lang="cs-CZ" sz="1800" smtClean="0"/>
              <a:t>slep     li to                 netop     ři</a:t>
            </a:r>
          </a:p>
          <a:p>
            <a:pPr>
              <a:buFont typeface="Arial" charset="0"/>
              <a:buNone/>
            </a:pPr>
            <a:endParaRPr lang="cs-CZ" sz="1800" smtClean="0"/>
          </a:p>
          <a:p>
            <a:pPr>
              <a:buFont typeface="Arial" charset="0"/>
              <a:buNone/>
            </a:pPr>
            <a:r>
              <a:rPr lang="cs-CZ" sz="1800" smtClean="0"/>
              <a:t>p      sek                      p    lný</a:t>
            </a:r>
          </a:p>
          <a:p>
            <a:pPr>
              <a:buFont typeface="Arial" charset="0"/>
              <a:buNone/>
            </a:pPr>
            <a:endParaRPr lang="cs-CZ" sz="1800" smtClean="0"/>
          </a:p>
          <a:p>
            <a:pPr>
              <a:buFont typeface="Arial" charset="0"/>
              <a:buNone/>
            </a:pPr>
            <a:r>
              <a:rPr lang="cs-CZ" sz="1800" smtClean="0"/>
              <a:t>p      lník                      p    kat</a:t>
            </a:r>
          </a:p>
          <a:p>
            <a:pPr>
              <a:buFont typeface="Arial" charset="0"/>
              <a:buNone/>
            </a:pPr>
            <a:endParaRPr lang="cs-CZ" sz="1800" smtClean="0"/>
          </a:p>
          <a:p>
            <a:pPr>
              <a:buFont typeface="Arial" charset="0"/>
              <a:buNone/>
            </a:pPr>
            <a:r>
              <a:rPr lang="cs-CZ" sz="1800" smtClean="0"/>
              <a:t>p      r                           dop     l</a:t>
            </a:r>
          </a:p>
          <a:p>
            <a:pPr>
              <a:buFont typeface="Arial" charset="0"/>
              <a:buNone/>
            </a:pPr>
            <a:endParaRPr lang="cs-CZ" sz="1800" smtClean="0"/>
          </a:p>
          <a:p>
            <a:pPr>
              <a:buFont typeface="Arial" charset="0"/>
              <a:buNone/>
            </a:pPr>
            <a:r>
              <a:rPr lang="cs-CZ" sz="1800" smtClean="0"/>
              <a:t>p      tle                        kop      ta</a:t>
            </a:r>
          </a:p>
          <a:p>
            <a:pPr>
              <a:buFont typeface="Arial" charset="0"/>
              <a:buNone/>
            </a:pPr>
            <a:endParaRPr lang="cs-CZ" sz="1800" smtClean="0"/>
          </a:p>
          <a:p>
            <a:pPr>
              <a:buFont typeface="Arial" charset="0"/>
              <a:buNone/>
            </a:pPr>
            <a:r>
              <a:rPr lang="cs-CZ" sz="1800" smtClean="0"/>
              <a:t>op     ce                      p     la</a:t>
            </a:r>
          </a:p>
          <a:p>
            <a:pPr>
              <a:buFont typeface="Arial" charset="0"/>
              <a:buNone/>
            </a:pPr>
            <a:endParaRPr lang="cs-CZ" sz="1800" smtClean="0"/>
          </a:p>
          <a:p>
            <a:pPr>
              <a:buFont typeface="Arial" charset="0"/>
              <a:buNone/>
            </a:pPr>
            <a:r>
              <a:rPr lang="cs-CZ" sz="1800" smtClean="0"/>
              <a:t>zp     vá                       sm     k</a:t>
            </a:r>
          </a:p>
          <a:p>
            <a:pPr>
              <a:buFont typeface="Arial" charset="0"/>
              <a:buNone/>
            </a:pPr>
            <a:endParaRPr lang="cs-CZ" sz="1800" smtClean="0"/>
          </a:p>
          <a:p>
            <a:pPr>
              <a:buFont typeface="Arial" charset="0"/>
              <a:buNone/>
            </a:pPr>
            <a:r>
              <a:rPr lang="cs-CZ" sz="1800" smtClean="0"/>
              <a:t>krok							</a:t>
            </a:r>
          </a:p>
        </p:txBody>
      </p:sp>
      <p:graphicFrame>
        <p:nvGraphicFramePr>
          <p:cNvPr id="4" name="Tabulka 3"/>
          <p:cNvGraphicFramePr>
            <a:graphicFrameLocks noGrp="1"/>
          </p:cNvGraphicFramePr>
          <p:nvPr/>
        </p:nvGraphicFramePr>
        <p:xfrm>
          <a:off x="4572000" y="1071563"/>
          <a:ext cx="3810000" cy="3000375"/>
        </p:xfrm>
        <a:graphic>
          <a:graphicData uri="http://schemas.openxmlformats.org/drawingml/2006/table">
            <a:tbl>
              <a:tblPr/>
              <a:tblGrid>
                <a:gridCol w="381000"/>
                <a:gridCol w="381000"/>
                <a:gridCol w="381000"/>
                <a:gridCol w="381000"/>
                <a:gridCol w="381000"/>
                <a:gridCol w="381000"/>
                <a:gridCol w="381000"/>
                <a:gridCol w="381000"/>
                <a:gridCol w="381000"/>
                <a:gridCol w="381000"/>
              </a:tblGrid>
              <a:tr h="325701">
                <a:tc>
                  <a:txBody>
                    <a:bodyPr/>
                    <a:lstStyle/>
                    <a:p>
                      <a:pPr algn="ctr" fontAlgn="ctr"/>
                      <a:r>
                        <a:rPr lang="cs-CZ" sz="1800" b="0" i="0" u="none" strike="noStrike">
                          <a:solidFill>
                            <a:srgbClr val="000000"/>
                          </a:solidFill>
                          <a:latin typeface="Calibri"/>
                        </a:rPr>
                        <a:t>N</a:t>
                      </a:r>
                    </a:p>
                  </a:txBody>
                  <a:tcPr marL="9525" marR="9525" marT="9525" marB="0" anchor="ctr">
                    <a:lnL w="1270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N</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Č</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Z</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P</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Í</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Á</a:t>
                      </a:r>
                    </a:p>
                  </a:txBody>
                  <a:tcPr marL="9525" marR="9525" marT="9525" marB="0" anchor="ctr">
                    <a:lnL w="635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r>
              <a:tr h="325701">
                <a:tc>
                  <a:txBody>
                    <a:bodyPr/>
                    <a:lstStyle/>
                    <a:p>
                      <a:pPr algn="ctr" fontAlgn="ctr"/>
                      <a:r>
                        <a:rPr lang="cs-CZ" sz="1800" b="0" i="0" u="none" strike="noStrike">
                          <a:solidFill>
                            <a:srgbClr val="000000"/>
                          </a:solidFill>
                          <a:latin typeface="Calibri"/>
                        </a:rPr>
                        <a:t>E</a:t>
                      </a:r>
                    </a:p>
                  </a:txBody>
                  <a:tcPr marL="9525" marR="9525" marT="9525" marB="0" anchor="ctr">
                    <a:lnL w="1270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C</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M</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K</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P</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635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r>
              <a:tr h="335571">
                <a:tc>
                  <a:txBody>
                    <a:bodyPr/>
                    <a:lstStyle/>
                    <a:p>
                      <a:pPr algn="ctr" fontAlgn="ctr"/>
                      <a:r>
                        <a:rPr lang="cs-CZ" sz="1800" b="0" i="0" u="none" strike="noStrike">
                          <a:solidFill>
                            <a:srgbClr val="000000"/>
                          </a:solidFill>
                          <a:latin typeface="Calibri"/>
                        </a:rPr>
                        <a:t>T</a:t>
                      </a:r>
                    </a:p>
                  </a:txBody>
                  <a:tcPr marL="9525" marR="9525" marT="9525" marB="0" anchor="ctr">
                    <a:lnL w="1270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I</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I</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Ý</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Ř</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D</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R</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Í</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T</a:t>
                      </a:r>
                    </a:p>
                  </a:txBody>
                  <a:tcPr marL="9525" marR="9525" marT="9525" marB="0" anchor="ctr">
                    <a:lnL w="635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r>
              <a:tr h="335571">
                <a:tc>
                  <a:txBody>
                    <a:bodyPr/>
                    <a:lstStyle/>
                    <a:p>
                      <a:pPr algn="ctr" fontAlgn="ctr"/>
                      <a:r>
                        <a:rPr lang="cs-CZ" sz="1800" b="0" i="0" u="none" strike="noStrike">
                          <a:solidFill>
                            <a:srgbClr val="000000"/>
                          </a:solidFill>
                          <a:latin typeface="Calibri"/>
                        </a:rPr>
                        <a:t>O</a:t>
                      </a:r>
                    </a:p>
                  </a:txBody>
                  <a:tcPr marL="9525" marR="9525" marT="9525" marB="0" anchor="ctr">
                    <a:lnL w="1270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P</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I</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C</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O</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Ý</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N</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P</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635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r>
              <a:tr h="335571">
                <a:tc>
                  <a:txBody>
                    <a:bodyPr/>
                    <a:lstStyle/>
                    <a:p>
                      <a:pPr algn="ctr" fontAlgn="ctr"/>
                      <a:r>
                        <a:rPr lang="cs-CZ" sz="1800" b="0" i="0" u="none" strike="noStrike">
                          <a:solidFill>
                            <a:srgbClr val="000000"/>
                          </a:solidFill>
                          <a:latin typeface="Calibri"/>
                        </a:rPr>
                        <a:t>P</a:t>
                      </a:r>
                    </a:p>
                  </a:txBody>
                  <a:tcPr marL="9525" marR="9525" marT="9525" marB="0" anchor="ctr">
                    <a:lnL w="1270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Í</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K</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P</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N</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P</a:t>
                      </a:r>
                    </a:p>
                  </a:txBody>
                  <a:tcPr marL="9525" marR="9525" marT="9525" marB="0" anchor="ctr">
                    <a:lnL w="635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r>
              <a:tr h="335571">
                <a:tc>
                  <a:txBody>
                    <a:bodyPr/>
                    <a:lstStyle/>
                    <a:p>
                      <a:pPr algn="ctr" fontAlgn="ctr"/>
                      <a:r>
                        <a:rPr lang="cs-CZ" sz="1800" b="0" i="0" u="none" strike="noStrike">
                          <a:solidFill>
                            <a:srgbClr val="000000"/>
                          </a:solidFill>
                          <a:latin typeface="Calibri"/>
                        </a:rPr>
                        <a:t>Ý</a:t>
                      </a:r>
                    </a:p>
                  </a:txBody>
                  <a:tcPr marL="9525" marR="9525" marT="9525" marB="0" anchor="ctr">
                    <a:lnL w="1270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P</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I</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I</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T</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O</a:t>
                      </a:r>
                    </a:p>
                  </a:txBody>
                  <a:tcPr marL="9525" marR="9525" marT="9525" marB="0" anchor="ctr">
                    <a:lnL w="635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r>
              <a:tr h="335571">
                <a:tc>
                  <a:txBody>
                    <a:bodyPr/>
                    <a:lstStyle/>
                    <a:p>
                      <a:pPr algn="ctr" fontAlgn="ctr"/>
                      <a:r>
                        <a:rPr lang="cs-CZ" sz="1800" b="0" i="0" u="none" strike="noStrike">
                          <a:solidFill>
                            <a:srgbClr val="000000"/>
                          </a:solidFill>
                          <a:latin typeface="Calibri"/>
                        </a:rPr>
                        <a:t>Ř</a:t>
                      </a:r>
                    </a:p>
                  </a:txBody>
                  <a:tcPr marL="9525" marR="9525" marT="9525" marB="0" anchor="ctr">
                    <a:lnL w="1270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P</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Ý</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R</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I</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P</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K</a:t>
                      </a:r>
                    </a:p>
                  </a:txBody>
                  <a:tcPr marL="9525" marR="9525" marT="9525" marB="0" anchor="ctr">
                    <a:lnL w="635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r>
              <a:tr h="335571">
                <a:tc>
                  <a:txBody>
                    <a:bodyPr/>
                    <a:lstStyle/>
                    <a:p>
                      <a:pPr algn="ctr" fontAlgn="ctr"/>
                      <a:r>
                        <a:rPr lang="cs-CZ" sz="1800" b="0" i="0" u="none" strike="noStrike">
                          <a:solidFill>
                            <a:srgbClr val="000000"/>
                          </a:solidFill>
                          <a:latin typeface="Calibri"/>
                        </a:rPr>
                        <a:t>I</a:t>
                      </a:r>
                    </a:p>
                  </a:txBody>
                  <a:tcPr marL="9525" marR="9525" marT="9525" marB="0" anchor="ctr">
                    <a:lnL w="1270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K</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T</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K</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P</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N</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Ý</a:t>
                      </a:r>
                    </a:p>
                  </a:txBody>
                  <a:tcPr marL="9525" marR="9525" marT="9525" marB="0" anchor="ctr">
                    <a:lnL w="635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6350" cap="flat" cmpd="sng" algn="ctr">
                      <a:solidFill>
                        <a:srgbClr val="FFC000"/>
                      </a:solidFill>
                      <a:prstDash val="solid"/>
                      <a:round/>
                      <a:headEnd type="none" w="med" len="med"/>
                      <a:tailEnd type="none" w="med" len="med"/>
                    </a:lnB>
                  </a:tcPr>
                </a:tc>
              </a:tr>
              <a:tr h="335571">
                <a:tc>
                  <a:txBody>
                    <a:bodyPr/>
                    <a:lstStyle/>
                    <a:p>
                      <a:pPr algn="ctr" fontAlgn="ctr"/>
                      <a:r>
                        <a:rPr lang="cs-CZ" sz="1800" b="0" i="0" u="none" strike="noStrike">
                          <a:solidFill>
                            <a:srgbClr val="000000"/>
                          </a:solidFill>
                          <a:latin typeface="Calibri"/>
                        </a:rPr>
                        <a:t>E</a:t>
                      </a:r>
                    </a:p>
                  </a:txBody>
                  <a:tcPr marL="9525" marR="9525" marT="9525" marB="0" anchor="ctr">
                    <a:lnL w="1270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Í</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C</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Í</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T</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P</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Ř</a:t>
                      </a:r>
                    </a:p>
                  </a:txBody>
                  <a:tcPr marL="9525" marR="9525" marT="9525" marB="0" anchor="ctr">
                    <a:lnL w="6350" cap="flat" cmpd="sng" algn="ctr">
                      <a:solidFill>
                        <a:srgbClr val="FFC000"/>
                      </a:solidFill>
                      <a:prstDash val="solid"/>
                      <a:round/>
                      <a:headEnd type="none" w="med" len="med"/>
                      <a:tailEnd type="none" w="med" len="med"/>
                    </a:lnL>
                    <a:lnR w="635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c>
                  <a:txBody>
                    <a:bodyPr/>
                    <a:lstStyle/>
                    <a:p>
                      <a:pPr algn="ctr" fontAlgn="ctr"/>
                      <a:r>
                        <a:rPr lang="cs-CZ" sz="1800" b="0" i="0" u="none" strike="noStrike" dirty="0">
                          <a:solidFill>
                            <a:srgbClr val="000000"/>
                          </a:solidFill>
                          <a:latin typeface="Calibri"/>
                        </a:rPr>
                        <a:t>T</a:t>
                      </a:r>
                    </a:p>
                  </a:txBody>
                  <a:tcPr marL="9525" marR="9525" marT="9525" marB="0" anchor="ctr">
                    <a:lnL w="635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635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tcPr>
                </a:tc>
              </a:tr>
            </a:tbl>
          </a:graphicData>
        </a:graphic>
      </p:graphicFrame>
      <p:sp>
        <p:nvSpPr>
          <p:cNvPr id="5" name="TextovéPole 4"/>
          <p:cNvSpPr txBox="1"/>
          <p:nvPr/>
        </p:nvSpPr>
        <p:spPr>
          <a:xfrm>
            <a:off x="857250" y="785813"/>
            <a:ext cx="214313" cy="369887"/>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6" name="TextovéPole 5"/>
          <p:cNvSpPr txBox="1"/>
          <p:nvPr/>
        </p:nvSpPr>
        <p:spPr>
          <a:xfrm>
            <a:off x="2714625" y="785813"/>
            <a:ext cx="214313" cy="369887"/>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7" name="TextovéPole 6"/>
          <p:cNvSpPr txBox="1"/>
          <p:nvPr/>
        </p:nvSpPr>
        <p:spPr>
          <a:xfrm>
            <a:off x="928688" y="1428750"/>
            <a:ext cx="214312"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8" name="TextovéPole 7"/>
          <p:cNvSpPr txBox="1"/>
          <p:nvPr/>
        </p:nvSpPr>
        <p:spPr>
          <a:xfrm>
            <a:off x="3000375" y="1428750"/>
            <a:ext cx="214313"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9" name="TextovéPole 8"/>
          <p:cNvSpPr txBox="1"/>
          <p:nvPr/>
        </p:nvSpPr>
        <p:spPr>
          <a:xfrm>
            <a:off x="714375" y="2071688"/>
            <a:ext cx="214313" cy="369887"/>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0" name="TextovéPole 9"/>
          <p:cNvSpPr txBox="1"/>
          <p:nvPr/>
        </p:nvSpPr>
        <p:spPr>
          <a:xfrm>
            <a:off x="2500313" y="2071688"/>
            <a:ext cx="214312" cy="369887"/>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1" name="TextovéPole 10"/>
          <p:cNvSpPr txBox="1"/>
          <p:nvPr/>
        </p:nvSpPr>
        <p:spPr>
          <a:xfrm>
            <a:off x="714375" y="2786063"/>
            <a:ext cx="214313" cy="369887"/>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2" name="TextovéPole 11"/>
          <p:cNvSpPr txBox="1"/>
          <p:nvPr/>
        </p:nvSpPr>
        <p:spPr>
          <a:xfrm>
            <a:off x="2571750" y="2786063"/>
            <a:ext cx="214313" cy="369887"/>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3" name="TextovéPole 12"/>
          <p:cNvSpPr txBox="1"/>
          <p:nvPr/>
        </p:nvSpPr>
        <p:spPr>
          <a:xfrm>
            <a:off x="714375" y="3429000"/>
            <a:ext cx="214313"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4" name="TextovéPole 13"/>
          <p:cNvSpPr txBox="1"/>
          <p:nvPr/>
        </p:nvSpPr>
        <p:spPr>
          <a:xfrm>
            <a:off x="2857500" y="3429000"/>
            <a:ext cx="214313"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5" name="TextovéPole 14"/>
          <p:cNvSpPr txBox="1"/>
          <p:nvPr/>
        </p:nvSpPr>
        <p:spPr>
          <a:xfrm>
            <a:off x="714375" y="4071938"/>
            <a:ext cx="214313" cy="369887"/>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6" name="TextovéPole 15"/>
          <p:cNvSpPr txBox="1"/>
          <p:nvPr/>
        </p:nvSpPr>
        <p:spPr>
          <a:xfrm>
            <a:off x="2857500" y="4071938"/>
            <a:ext cx="214313" cy="369887"/>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7" name="TextovéPole 16"/>
          <p:cNvSpPr txBox="1"/>
          <p:nvPr/>
        </p:nvSpPr>
        <p:spPr>
          <a:xfrm>
            <a:off x="785813" y="4714875"/>
            <a:ext cx="214312"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8" name="TextovéPole 17"/>
          <p:cNvSpPr txBox="1"/>
          <p:nvPr/>
        </p:nvSpPr>
        <p:spPr>
          <a:xfrm>
            <a:off x="2571750" y="4714875"/>
            <a:ext cx="214313"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9" name="TextovéPole 18"/>
          <p:cNvSpPr txBox="1"/>
          <p:nvPr/>
        </p:nvSpPr>
        <p:spPr>
          <a:xfrm>
            <a:off x="785813" y="5429250"/>
            <a:ext cx="214312"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20" name="TextovéPole 19"/>
          <p:cNvSpPr txBox="1"/>
          <p:nvPr/>
        </p:nvSpPr>
        <p:spPr>
          <a:xfrm>
            <a:off x="2714625" y="5429250"/>
            <a:ext cx="214313"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graphicFrame>
        <p:nvGraphicFramePr>
          <p:cNvPr id="21" name="Tabulka 20"/>
          <p:cNvGraphicFramePr>
            <a:graphicFrameLocks noGrp="1"/>
          </p:cNvGraphicFramePr>
          <p:nvPr/>
        </p:nvGraphicFramePr>
        <p:xfrm>
          <a:off x="4500563" y="5286375"/>
          <a:ext cx="4214812" cy="357188"/>
        </p:xfrm>
        <a:graphic>
          <a:graphicData uri="http://schemas.openxmlformats.org/drawingml/2006/table">
            <a:tbl>
              <a:tblPr/>
              <a:tblGrid>
                <a:gridCol w="393911"/>
                <a:gridCol w="393911"/>
                <a:gridCol w="393911"/>
                <a:gridCol w="393911"/>
                <a:gridCol w="393911"/>
                <a:gridCol w="393911"/>
                <a:gridCol w="393911"/>
                <a:gridCol w="393911"/>
                <a:gridCol w="393911"/>
                <a:gridCol w="393911"/>
                <a:gridCol w="275737"/>
              </a:tblGrid>
              <a:tr h="357190">
                <a:tc>
                  <a:txBody>
                    <a:bodyPr/>
                    <a:lstStyle/>
                    <a:p>
                      <a:pPr algn="ctr" fontAlgn="ctr"/>
                      <a:r>
                        <a:rPr lang="cs-CZ" sz="1800" b="0" i="0" u="none" strike="noStrike" dirty="0" smtClean="0">
                          <a:solidFill>
                            <a:schemeClr val="tx1"/>
                          </a:solidFill>
                          <a:latin typeface="Calibri"/>
                        </a:rPr>
                        <a:t>n</a:t>
                      </a:r>
                      <a:r>
                        <a:rPr lang="cs-CZ" sz="1800" b="0" i="0" u="none" strike="noStrike" dirty="0">
                          <a:solidFill>
                            <a:schemeClr val="tx1"/>
                          </a:solidFill>
                          <a:latin typeface="Calibri"/>
                        </a:rPr>
                        <a:t> </a:t>
                      </a:r>
                    </a:p>
                  </a:txBody>
                  <a:tcPr marL="9525" marR="9525" marT="9525" marB="0" anchor="ctr">
                    <a:lnL w="12700" cap="flat" cmpd="sng" algn="ctr">
                      <a:solidFill>
                        <a:srgbClr val="7030A0"/>
                      </a:solidFill>
                      <a:prstDash val="solid"/>
                      <a:round/>
                      <a:headEnd type="none" w="med" len="med"/>
                      <a:tailEnd type="none" w="med" len="med"/>
                    </a:lnL>
                    <a:lnR w="635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chemeClr val="accent4">
                        <a:lumMod val="60000"/>
                        <a:lumOff val="40000"/>
                      </a:schemeClr>
                    </a:solidFill>
                  </a:tcPr>
                </a:tc>
                <a:tc>
                  <a:txBody>
                    <a:bodyPr/>
                    <a:lstStyle/>
                    <a:p>
                      <a:pPr algn="ctr" fontAlgn="ctr"/>
                      <a:r>
                        <a:rPr lang="cs-CZ" sz="1800" b="0" i="0" u="none" strike="noStrike" dirty="0">
                          <a:solidFill>
                            <a:schemeClr val="tx1"/>
                          </a:solidFill>
                          <a:latin typeface="Calibri"/>
                        </a:rPr>
                        <a:t> </a:t>
                      </a:r>
                    </a:p>
                  </a:txBody>
                  <a:tcPr marL="9525" marR="9525" marT="9525" marB="0" anchor="ctr">
                    <a:lnL w="6350" cap="flat" cmpd="sng" algn="ctr">
                      <a:solidFill>
                        <a:srgbClr val="7030A0"/>
                      </a:solidFill>
                      <a:prstDash val="solid"/>
                      <a:round/>
                      <a:headEnd type="none" w="med" len="med"/>
                      <a:tailEnd type="none" w="med" len="med"/>
                    </a:lnL>
                    <a:lnR w="635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chemeClr val="accent4">
                        <a:lumMod val="60000"/>
                        <a:lumOff val="40000"/>
                      </a:schemeClr>
                    </a:solidFill>
                  </a:tcPr>
                </a:tc>
                <a:tc>
                  <a:txBody>
                    <a:bodyPr/>
                    <a:lstStyle/>
                    <a:p>
                      <a:pPr algn="ctr" fontAlgn="ctr"/>
                      <a:r>
                        <a:rPr lang="cs-CZ" sz="1800" b="0" i="0" u="none" strike="noStrike" dirty="0">
                          <a:solidFill>
                            <a:schemeClr val="tx1"/>
                          </a:solidFill>
                          <a:latin typeface="Calibri"/>
                        </a:rPr>
                        <a:t> </a:t>
                      </a:r>
                    </a:p>
                  </a:txBody>
                  <a:tcPr marL="9525" marR="9525" marT="9525" marB="0" anchor="ctr">
                    <a:lnL w="6350" cap="flat" cmpd="sng" algn="ctr">
                      <a:solidFill>
                        <a:srgbClr val="7030A0"/>
                      </a:solidFill>
                      <a:prstDash val="solid"/>
                      <a:round/>
                      <a:headEnd type="none" w="med" len="med"/>
                      <a:tailEnd type="none" w="med" len="med"/>
                    </a:lnL>
                    <a:lnR w="635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chemeClr val="accent4">
                        <a:lumMod val="60000"/>
                        <a:lumOff val="40000"/>
                      </a:schemeClr>
                    </a:solidFill>
                  </a:tcPr>
                </a:tc>
                <a:tc>
                  <a:txBody>
                    <a:bodyPr/>
                    <a:lstStyle/>
                    <a:p>
                      <a:pPr algn="ctr" fontAlgn="ctr"/>
                      <a:r>
                        <a:rPr lang="cs-CZ" sz="1800" b="0" i="0" u="none" strike="noStrike" dirty="0">
                          <a:solidFill>
                            <a:schemeClr val="tx1"/>
                          </a:solidFill>
                          <a:latin typeface="Calibri"/>
                        </a:rPr>
                        <a:t> </a:t>
                      </a:r>
                    </a:p>
                  </a:txBody>
                  <a:tcPr marL="9525" marR="9525" marT="9525" marB="0" anchor="ctr">
                    <a:lnL w="6350" cap="flat" cmpd="sng" algn="ctr">
                      <a:solidFill>
                        <a:srgbClr val="7030A0"/>
                      </a:solidFill>
                      <a:prstDash val="solid"/>
                      <a:round/>
                      <a:headEnd type="none" w="med" len="med"/>
                      <a:tailEnd type="none" w="med" len="med"/>
                    </a:lnL>
                    <a:lnR w="635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chemeClr val="accent4">
                        <a:lumMod val="60000"/>
                        <a:lumOff val="40000"/>
                      </a:schemeClr>
                    </a:solidFill>
                  </a:tcPr>
                </a:tc>
                <a:tc>
                  <a:txBody>
                    <a:bodyPr/>
                    <a:lstStyle/>
                    <a:p>
                      <a:pPr algn="ctr" fontAlgn="ctr"/>
                      <a:r>
                        <a:rPr lang="cs-CZ" sz="1800" b="0" i="0" u="none" strike="noStrike" dirty="0">
                          <a:solidFill>
                            <a:schemeClr val="tx1"/>
                          </a:solidFill>
                          <a:latin typeface="Calibri"/>
                        </a:rPr>
                        <a:t> </a:t>
                      </a:r>
                    </a:p>
                  </a:txBody>
                  <a:tcPr marL="9525" marR="9525" marT="9525" marB="0" anchor="ctr">
                    <a:lnL w="6350" cap="flat" cmpd="sng" algn="ctr">
                      <a:solidFill>
                        <a:srgbClr val="7030A0"/>
                      </a:solidFill>
                      <a:prstDash val="solid"/>
                      <a:round/>
                      <a:headEnd type="none" w="med" len="med"/>
                      <a:tailEnd type="none" w="med" len="med"/>
                    </a:lnL>
                    <a:lnR w="635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chemeClr val="accent4">
                        <a:lumMod val="60000"/>
                        <a:lumOff val="40000"/>
                      </a:schemeClr>
                    </a:solidFill>
                  </a:tcPr>
                </a:tc>
                <a:tc>
                  <a:txBody>
                    <a:bodyPr/>
                    <a:lstStyle/>
                    <a:p>
                      <a:pPr algn="ctr" fontAlgn="ctr"/>
                      <a:r>
                        <a:rPr lang="cs-CZ" sz="1800" b="0" i="0" u="none" strike="noStrike" dirty="0">
                          <a:solidFill>
                            <a:schemeClr val="tx1"/>
                          </a:solidFill>
                          <a:latin typeface="Calibri"/>
                        </a:rPr>
                        <a:t> </a:t>
                      </a:r>
                    </a:p>
                  </a:txBody>
                  <a:tcPr marL="9525" marR="9525" marT="9525" marB="0" anchor="ctr">
                    <a:lnL w="6350" cap="flat" cmpd="sng" algn="ctr">
                      <a:solidFill>
                        <a:srgbClr val="7030A0"/>
                      </a:solidFill>
                      <a:prstDash val="solid"/>
                      <a:round/>
                      <a:headEnd type="none" w="med" len="med"/>
                      <a:tailEnd type="none" w="med" len="med"/>
                    </a:lnL>
                    <a:lnR w="635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chemeClr val="accent4">
                        <a:lumMod val="60000"/>
                        <a:lumOff val="40000"/>
                      </a:schemeClr>
                    </a:solidFill>
                  </a:tcPr>
                </a:tc>
                <a:tc>
                  <a:txBody>
                    <a:bodyPr/>
                    <a:lstStyle/>
                    <a:p>
                      <a:pPr algn="ctr" fontAlgn="ctr"/>
                      <a:r>
                        <a:rPr lang="cs-CZ" sz="1800" b="0" i="0" u="none" strike="noStrike" dirty="0">
                          <a:solidFill>
                            <a:schemeClr val="tx1"/>
                          </a:solidFill>
                          <a:latin typeface="Calibri"/>
                        </a:rPr>
                        <a:t> </a:t>
                      </a:r>
                    </a:p>
                  </a:txBody>
                  <a:tcPr marL="9525" marR="9525" marT="9525" marB="0" anchor="ctr">
                    <a:lnL w="6350" cap="flat" cmpd="sng" algn="ctr">
                      <a:solidFill>
                        <a:srgbClr val="7030A0"/>
                      </a:solidFill>
                      <a:prstDash val="solid"/>
                      <a:round/>
                      <a:headEnd type="none" w="med" len="med"/>
                      <a:tailEnd type="none" w="med" len="med"/>
                    </a:lnL>
                    <a:lnR w="635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chemeClr val="accent4">
                        <a:lumMod val="60000"/>
                        <a:lumOff val="40000"/>
                      </a:schemeClr>
                    </a:solidFill>
                  </a:tcPr>
                </a:tc>
                <a:tc>
                  <a:txBody>
                    <a:bodyPr/>
                    <a:lstStyle/>
                    <a:p>
                      <a:pPr algn="ctr" fontAlgn="ctr"/>
                      <a:r>
                        <a:rPr lang="cs-CZ" sz="1800" b="0" i="0" u="none" strike="noStrike" dirty="0">
                          <a:solidFill>
                            <a:schemeClr val="tx1"/>
                          </a:solidFill>
                          <a:latin typeface="Calibri"/>
                        </a:rPr>
                        <a:t> </a:t>
                      </a:r>
                    </a:p>
                  </a:txBody>
                  <a:tcPr marL="9525" marR="9525" marT="9525" marB="0" anchor="ctr">
                    <a:lnL w="6350" cap="flat" cmpd="sng" algn="ctr">
                      <a:solidFill>
                        <a:srgbClr val="7030A0"/>
                      </a:solidFill>
                      <a:prstDash val="solid"/>
                      <a:round/>
                      <a:headEnd type="none" w="med" len="med"/>
                      <a:tailEnd type="none" w="med" len="med"/>
                    </a:lnL>
                    <a:lnR w="635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chemeClr val="accent4">
                        <a:lumMod val="60000"/>
                        <a:lumOff val="40000"/>
                      </a:schemeClr>
                    </a:solidFill>
                  </a:tcPr>
                </a:tc>
                <a:tc>
                  <a:txBody>
                    <a:bodyPr/>
                    <a:lstStyle/>
                    <a:p>
                      <a:pPr algn="ctr" fontAlgn="ctr"/>
                      <a:r>
                        <a:rPr lang="cs-CZ" sz="1800" b="0" i="0" u="none" strike="noStrike" dirty="0">
                          <a:solidFill>
                            <a:schemeClr val="tx1"/>
                          </a:solidFill>
                          <a:latin typeface="Calibri"/>
                        </a:rPr>
                        <a:t> </a:t>
                      </a:r>
                    </a:p>
                  </a:txBody>
                  <a:tcPr marL="9525" marR="9525" marT="9525" marB="0" anchor="ctr">
                    <a:lnL w="6350" cap="flat" cmpd="sng" algn="ctr">
                      <a:solidFill>
                        <a:srgbClr val="7030A0"/>
                      </a:solidFill>
                      <a:prstDash val="solid"/>
                      <a:round/>
                      <a:headEnd type="none" w="med" len="med"/>
                      <a:tailEnd type="none" w="med" len="med"/>
                    </a:lnL>
                    <a:lnR w="635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chemeClr val="accent4">
                        <a:lumMod val="60000"/>
                        <a:lumOff val="40000"/>
                      </a:schemeClr>
                    </a:solidFill>
                  </a:tcPr>
                </a:tc>
                <a:tc>
                  <a:txBody>
                    <a:bodyPr/>
                    <a:lstStyle/>
                    <a:p>
                      <a:pPr algn="ctr" fontAlgn="ctr"/>
                      <a:r>
                        <a:rPr lang="cs-CZ" sz="1800" b="0" i="0" u="none" strike="noStrike" dirty="0">
                          <a:solidFill>
                            <a:schemeClr val="tx1"/>
                          </a:solidFill>
                          <a:latin typeface="Calibri"/>
                        </a:rPr>
                        <a:t> </a:t>
                      </a:r>
                    </a:p>
                  </a:txBody>
                  <a:tcPr marL="9525" marR="9525" marT="9525" marB="0" anchor="ctr">
                    <a:lnL w="6350" cap="flat" cmpd="sng" algn="ctr">
                      <a:solidFill>
                        <a:srgbClr val="7030A0"/>
                      </a:solidFill>
                      <a:prstDash val="solid"/>
                      <a:round/>
                      <a:headEnd type="none" w="med" len="med"/>
                      <a:tailEnd type="none" w="med" len="med"/>
                    </a:lnL>
                    <a:lnR w="12700" cap="flat" cmpd="sng" algn="ctr">
                      <a:solidFill>
                        <a:srgbClr val="7030A0"/>
                      </a:solidFill>
                      <a:prstDash val="solid"/>
                      <a:round/>
                      <a:headEnd type="none" w="med" len="med"/>
                      <a:tailEnd type="none" w="med" len="med"/>
                    </a:lnR>
                    <a:lnT w="12700" cap="flat" cmpd="sng" algn="ctr">
                      <a:solidFill>
                        <a:srgbClr val="7030A0"/>
                      </a:solidFill>
                      <a:prstDash val="solid"/>
                      <a:round/>
                      <a:headEnd type="none" w="med" len="med"/>
                      <a:tailEnd type="none" w="med" len="med"/>
                    </a:lnT>
                    <a:lnB w="12700" cap="flat" cmpd="sng" algn="ctr">
                      <a:solidFill>
                        <a:srgbClr val="7030A0"/>
                      </a:solidFill>
                      <a:prstDash val="solid"/>
                      <a:round/>
                      <a:headEnd type="none" w="med" len="med"/>
                      <a:tailEnd type="none" w="med" len="med"/>
                    </a:lnB>
                    <a:solidFill>
                      <a:schemeClr val="accent4">
                        <a:lumMod val="60000"/>
                        <a:lumOff val="40000"/>
                      </a:schemeClr>
                    </a:solidFill>
                  </a:tcPr>
                </a:tc>
                <a:tc>
                  <a:txBody>
                    <a:bodyPr/>
                    <a:lstStyle/>
                    <a:p>
                      <a:pPr algn="l" fontAlgn="b"/>
                      <a:r>
                        <a:rPr lang="cs-CZ" sz="1800" b="0" i="0" u="none" strike="noStrike" dirty="0">
                          <a:solidFill>
                            <a:schemeClr val="tx1"/>
                          </a:solidFill>
                          <a:latin typeface="Calibri"/>
                        </a:rPr>
                        <a:t>.</a:t>
                      </a:r>
                    </a:p>
                  </a:txBody>
                  <a:tcPr marL="9525" marR="9525" marT="9525" marB="0" anchor="b">
                    <a:lnL w="12700" cap="flat" cmpd="sng" algn="ctr">
                      <a:solidFill>
                        <a:srgbClr val="7030A0"/>
                      </a:solidFill>
                      <a:prstDash val="solid"/>
                      <a:round/>
                      <a:headEnd type="none" w="med" len="med"/>
                      <a:tailEnd type="none" w="med" len="med"/>
                    </a:lnL>
                    <a:lnR>
                      <a:noFill/>
                    </a:lnR>
                    <a:lnT>
                      <a:noFill/>
                    </a:lnT>
                    <a:lnB>
                      <a:noFill/>
                    </a:lnB>
                  </a:tcPr>
                </a:tc>
              </a:tr>
            </a:tbl>
          </a:graphicData>
        </a:graphic>
      </p:graphicFrame>
      <p:graphicFrame>
        <p:nvGraphicFramePr>
          <p:cNvPr id="22" name="Tabulka 21"/>
          <p:cNvGraphicFramePr>
            <a:graphicFrameLocks noGrp="1"/>
          </p:cNvGraphicFramePr>
          <p:nvPr/>
        </p:nvGraphicFramePr>
        <p:xfrm>
          <a:off x="4500563" y="4572000"/>
          <a:ext cx="4102100" cy="561975"/>
        </p:xfrm>
        <a:graphic>
          <a:graphicData uri="http://schemas.openxmlformats.org/drawingml/2006/table">
            <a:tbl>
              <a:tblPr/>
              <a:tblGrid>
                <a:gridCol w="4102100"/>
              </a:tblGrid>
              <a:tr h="238125">
                <a:tc>
                  <a:txBody>
                    <a:bodyPr/>
                    <a:lstStyle/>
                    <a:p>
                      <a:pPr algn="l" fontAlgn="b"/>
                      <a:r>
                        <a:rPr lang="cs-CZ" sz="1200" b="0" i="0" u="none" strike="noStrike" dirty="0">
                          <a:solidFill>
                            <a:srgbClr val="000000"/>
                          </a:solidFill>
                          <a:latin typeface="Calibri"/>
                        </a:rPr>
                        <a:t>Doplň tajenku:</a:t>
                      </a:r>
                    </a:p>
                  </a:txBody>
                  <a:tcPr marL="9525" marR="9525" marT="9525" marB="0" anchor="b">
                    <a:lnL>
                      <a:noFill/>
                    </a:lnL>
                    <a:lnR>
                      <a:noFill/>
                    </a:lnR>
                    <a:lnT>
                      <a:noFill/>
                    </a:lnT>
                    <a:lnB>
                      <a:noFill/>
                    </a:lnB>
                  </a:tcPr>
                </a:tc>
              </a:tr>
              <a:tr h="323850">
                <a:tc>
                  <a:txBody>
                    <a:bodyPr/>
                    <a:lstStyle/>
                    <a:p>
                      <a:pPr algn="l" fontAlgn="b"/>
                      <a:r>
                        <a:rPr lang="cs-CZ" sz="1800" b="0" i="0" u="none" strike="noStrike" dirty="0">
                          <a:solidFill>
                            <a:srgbClr val="000000"/>
                          </a:solidFill>
                          <a:latin typeface="Calibri"/>
                        </a:rPr>
                        <a:t>Vrabec, vykukující ze svého hnízda, byl celý</a:t>
                      </a:r>
                    </a:p>
                  </a:txBody>
                  <a:tcPr marL="9525" marR="9525" marT="9525" marB="0" anchor="b">
                    <a:lnL>
                      <a:noFill/>
                    </a:lnL>
                    <a:lnR>
                      <a:noFill/>
                    </a:lnR>
                    <a:lnT>
                      <a:noFill/>
                    </a:lnT>
                    <a:lnB>
                      <a:noFill/>
                    </a:lnB>
                  </a:tcPr>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Nadpis 1"/>
          <p:cNvSpPr>
            <a:spLocks noGrp="1"/>
          </p:cNvSpPr>
          <p:nvPr>
            <p:ph type="title"/>
          </p:nvPr>
        </p:nvSpPr>
        <p:spPr>
          <a:xfrm>
            <a:off x="457200" y="274638"/>
            <a:ext cx="8229600" cy="796925"/>
          </a:xfrm>
        </p:spPr>
        <p:txBody>
          <a:bodyPr/>
          <a:lstStyle/>
          <a:p>
            <a:r>
              <a:rPr lang="cs-CZ" sz="2400" b="1" u="sng" smtClean="0"/>
              <a:t>PÝŘIT SE, ČEPÝŘIT SE</a:t>
            </a:r>
          </a:p>
        </p:txBody>
      </p:sp>
      <p:sp>
        <p:nvSpPr>
          <p:cNvPr id="102403" name="Zástupný symbol pro obsah 2"/>
          <p:cNvSpPr>
            <a:spLocks noGrp="1"/>
          </p:cNvSpPr>
          <p:nvPr>
            <p:ph idx="1"/>
          </p:nvPr>
        </p:nvSpPr>
        <p:spPr>
          <a:xfrm>
            <a:off x="457200" y="928688"/>
            <a:ext cx="8229600" cy="5286375"/>
          </a:xfrm>
        </p:spPr>
        <p:txBody>
          <a:bodyPr/>
          <a:lstStyle/>
          <a:p>
            <a:pPr>
              <a:buFont typeface="Arial" charset="0"/>
              <a:buNone/>
            </a:pPr>
            <a:r>
              <a:rPr lang="cs-CZ" sz="1200" smtClean="0"/>
              <a:t>Doplň správná i –y, í –ý:</a:t>
            </a:r>
          </a:p>
          <a:p>
            <a:pPr>
              <a:buFont typeface="Arial" charset="0"/>
              <a:buNone/>
            </a:pPr>
            <a:r>
              <a:rPr lang="cs-CZ" sz="1800" smtClean="0"/>
              <a:t>Dopoledne</a:t>
            </a:r>
          </a:p>
          <a:p>
            <a:pPr>
              <a:buFont typeface="Arial" charset="0"/>
              <a:buNone/>
            </a:pPr>
            <a:endParaRPr lang="cs-CZ" sz="1800" smtClean="0"/>
          </a:p>
          <a:p>
            <a:pPr>
              <a:buFont typeface="Arial" charset="0"/>
              <a:buNone/>
            </a:pPr>
            <a:r>
              <a:rPr lang="cs-CZ" sz="1800" smtClean="0"/>
              <a:t>Když se Toník probudil, měl vlásky celé rozčep     řené, jako b       v nich b     dlel vrabec.</a:t>
            </a:r>
          </a:p>
          <a:p>
            <a:pPr>
              <a:buFont typeface="Arial" charset="0"/>
              <a:buNone/>
            </a:pPr>
            <a:endParaRPr lang="cs-CZ" sz="1800" smtClean="0"/>
          </a:p>
          <a:p>
            <a:pPr>
              <a:buFont typeface="Arial" charset="0"/>
              <a:buNone/>
            </a:pPr>
            <a:r>
              <a:rPr lang="cs-CZ" sz="1800" smtClean="0"/>
              <a:t>Maminka se mu smála. Chlapec se zap    řil studem. Kdyb    ch se hned učesal, nikdo</a:t>
            </a:r>
          </a:p>
          <a:p>
            <a:pPr>
              <a:buFont typeface="Arial" charset="0"/>
              <a:buNone/>
            </a:pPr>
            <a:endParaRPr lang="cs-CZ" sz="1800" smtClean="0"/>
          </a:p>
          <a:p>
            <a:pPr>
              <a:buFont typeface="Arial" charset="0"/>
              <a:buNone/>
            </a:pPr>
            <a:r>
              <a:rPr lang="cs-CZ" sz="1800" smtClean="0"/>
              <a:t>b       se m       neposm    val, m     slel si. Po snídani se um    l a hrál si venku s dětmi </a:t>
            </a:r>
          </a:p>
          <a:p>
            <a:pPr>
              <a:buFont typeface="Arial" charset="0"/>
              <a:buNone/>
            </a:pPr>
            <a:endParaRPr lang="cs-CZ" sz="1800" smtClean="0"/>
          </a:p>
          <a:p>
            <a:pPr>
              <a:buFont typeface="Arial" charset="0"/>
              <a:buNone/>
            </a:pPr>
            <a:r>
              <a:rPr lang="cs-CZ" sz="1800" smtClean="0"/>
              <a:t>Na schovávanou. Často p    kal. Chvíli pozoroval ptáčka, jak p    je z kaluže šp    navou</a:t>
            </a:r>
          </a:p>
          <a:p>
            <a:pPr>
              <a:buFont typeface="Arial" charset="0"/>
              <a:buNone/>
            </a:pPr>
            <a:endParaRPr lang="cs-CZ" sz="1800" smtClean="0"/>
          </a:p>
          <a:p>
            <a:pPr>
              <a:buFont typeface="Arial" charset="0"/>
              <a:buNone/>
            </a:pPr>
            <a:r>
              <a:rPr lang="cs-CZ" sz="1800" smtClean="0"/>
              <a:t> vodu, čistí si p     rka a pak se celý načep    řil. Toník mu hodil </a:t>
            </a:r>
          </a:p>
          <a:p>
            <a:pPr>
              <a:buFont typeface="Arial" charset="0"/>
              <a:buNone/>
            </a:pPr>
            <a:endParaRPr lang="cs-CZ" sz="1800" smtClean="0"/>
          </a:p>
          <a:p>
            <a:pPr>
              <a:buFont typeface="Arial" charset="0"/>
              <a:buNone/>
            </a:pPr>
            <a:r>
              <a:rPr lang="cs-CZ" sz="1800" smtClean="0"/>
              <a:t>p      škot a p     šně kráčel domů. Čekala ho důležitá práce</a:t>
            </a:r>
          </a:p>
          <a:p>
            <a:pPr>
              <a:buFont typeface="Arial" charset="0"/>
              <a:buNone/>
            </a:pPr>
            <a:endParaRPr lang="cs-CZ" sz="1800" smtClean="0"/>
          </a:p>
          <a:p>
            <a:pPr>
              <a:buFont typeface="Arial" charset="0"/>
              <a:buNone/>
            </a:pPr>
            <a:r>
              <a:rPr lang="cs-CZ" sz="1800" smtClean="0"/>
              <a:t> – koup     t rohl     ky a půlku chleba.     </a:t>
            </a:r>
          </a:p>
          <a:p>
            <a:pPr>
              <a:buFont typeface="Arial" charset="0"/>
              <a:buNone/>
            </a:pPr>
            <a:endParaRPr lang="cs-CZ" sz="1200" smtClean="0"/>
          </a:p>
        </p:txBody>
      </p:sp>
      <p:pic>
        <p:nvPicPr>
          <p:cNvPr id="102404" name="Picture 2" descr="2642E89A"/>
          <p:cNvPicPr>
            <a:picLocks noChangeAspect="1" noChangeArrowheads="1"/>
          </p:cNvPicPr>
          <p:nvPr/>
        </p:nvPicPr>
        <p:blipFill>
          <a:blip r:embed="rId2" cstate="print"/>
          <a:srcRect/>
          <a:stretch>
            <a:fillRect/>
          </a:stretch>
        </p:blipFill>
        <p:spPr bwMode="auto">
          <a:xfrm>
            <a:off x="6286500" y="4286250"/>
            <a:ext cx="2178050" cy="2000250"/>
          </a:xfrm>
          <a:prstGeom prst="rect">
            <a:avLst/>
          </a:prstGeom>
          <a:noFill/>
          <a:ln w="9525">
            <a:noFill/>
            <a:miter lim="800000"/>
            <a:headEnd/>
            <a:tailEnd/>
          </a:ln>
        </p:spPr>
      </p:pic>
      <p:sp>
        <p:nvSpPr>
          <p:cNvPr id="5" name="TextovéPole 4"/>
          <p:cNvSpPr txBox="1"/>
          <p:nvPr/>
        </p:nvSpPr>
        <p:spPr>
          <a:xfrm>
            <a:off x="4786313" y="1857375"/>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6" name="TextovéPole 5"/>
          <p:cNvSpPr txBox="1"/>
          <p:nvPr/>
        </p:nvSpPr>
        <p:spPr>
          <a:xfrm>
            <a:off x="6143625" y="1857375"/>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7" name="TextovéPole 6"/>
          <p:cNvSpPr txBox="1"/>
          <p:nvPr/>
        </p:nvSpPr>
        <p:spPr>
          <a:xfrm>
            <a:off x="7215188" y="1857375"/>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8" name="TextovéPole 7"/>
          <p:cNvSpPr txBox="1"/>
          <p:nvPr/>
        </p:nvSpPr>
        <p:spPr>
          <a:xfrm>
            <a:off x="4071938" y="250031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9" name="TextovéPole 8"/>
          <p:cNvSpPr txBox="1"/>
          <p:nvPr/>
        </p:nvSpPr>
        <p:spPr>
          <a:xfrm>
            <a:off x="5786438" y="250031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0" name="TextovéPole 9"/>
          <p:cNvSpPr txBox="1"/>
          <p:nvPr/>
        </p:nvSpPr>
        <p:spPr>
          <a:xfrm>
            <a:off x="714375" y="3143250"/>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2" name="TextovéPole 11"/>
          <p:cNvSpPr txBox="1"/>
          <p:nvPr/>
        </p:nvSpPr>
        <p:spPr>
          <a:xfrm>
            <a:off x="1500188" y="3143250"/>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3" name="TextovéPole 12"/>
          <p:cNvSpPr txBox="1"/>
          <p:nvPr/>
        </p:nvSpPr>
        <p:spPr>
          <a:xfrm>
            <a:off x="2571750" y="3143250"/>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4" name="TextovéPole 13"/>
          <p:cNvSpPr txBox="1"/>
          <p:nvPr/>
        </p:nvSpPr>
        <p:spPr>
          <a:xfrm>
            <a:off x="3357563" y="3143250"/>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5" name="TextovéPole 14"/>
          <p:cNvSpPr txBox="1"/>
          <p:nvPr/>
        </p:nvSpPr>
        <p:spPr>
          <a:xfrm>
            <a:off x="5786438" y="3143250"/>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6" name="TextovéPole 15"/>
          <p:cNvSpPr txBox="1"/>
          <p:nvPr/>
        </p:nvSpPr>
        <p:spPr>
          <a:xfrm>
            <a:off x="2857500" y="378618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7" name="TextovéPole 16"/>
          <p:cNvSpPr txBox="1"/>
          <p:nvPr/>
        </p:nvSpPr>
        <p:spPr>
          <a:xfrm>
            <a:off x="6072188" y="3786188"/>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8" name="TextovéPole 17"/>
          <p:cNvSpPr txBox="1"/>
          <p:nvPr/>
        </p:nvSpPr>
        <p:spPr>
          <a:xfrm>
            <a:off x="7500938" y="3786188"/>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9" name="TextovéPole 18"/>
          <p:cNvSpPr txBox="1"/>
          <p:nvPr/>
        </p:nvSpPr>
        <p:spPr>
          <a:xfrm>
            <a:off x="1928813" y="4429125"/>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0" name="TextovéPole 19"/>
          <p:cNvSpPr txBox="1"/>
          <p:nvPr/>
        </p:nvSpPr>
        <p:spPr>
          <a:xfrm>
            <a:off x="4286250" y="4429125"/>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1" name="TextovéPole 20"/>
          <p:cNvSpPr txBox="1"/>
          <p:nvPr/>
        </p:nvSpPr>
        <p:spPr>
          <a:xfrm>
            <a:off x="714375" y="5143500"/>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2" name="TextovéPole 21"/>
          <p:cNvSpPr txBox="1"/>
          <p:nvPr/>
        </p:nvSpPr>
        <p:spPr>
          <a:xfrm>
            <a:off x="1714500" y="5072063"/>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3" name="TextovéPole 22"/>
          <p:cNvSpPr txBox="1"/>
          <p:nvPr/>
        </p:nvSpPr>
        <p:spPr>
          <a:xfrm>
            <a:off x="1214438" y="5786438"/>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4" name="TextovéPole 23"/>
          <p:cNvSpPr txBox="1"/>
          <p:nvPr/>
        </p:nvSpPr>
        <p:spPr>
          <a:xfrm>
            <a:off x="2000250" y="578643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Nadpis 1"/>
          <p:cNvSpPr>
            <a:spLocks noGrp="1"/>
          </p:cNvSpPr>
          <p:nvPr>
            <p:ph type="title"/>
          </p:nvPr>
        </p:nvSpPr>
        <p:spPr>
          <a:xfrm>
            <a:off x="457200" y="357188"/>
            <a:ext cx="8229600" cy="785812"/>
          </a:xfrm>
        </p:spPr>
        <p:txBody>
          <a:bodyPr/>
          <a:lstStyle/>
          <a:p>
            <a:pPr algn="l"/>
            <a:r>
              <a:rPr lang="cs-CZ" sz="1200" smtClean="0"/>
              <a:t>Doplň křížovku:</a:t>
            </a:r>
          </a:p>
        </p:txBody>
      </p:sp>
      <p:graphicFrame>
        <p:nvGraphicFramePr>
          <p:cNvPr id="4" name="Zástupný symbol pro obsah 3"/>
          <p:cNvGraphicFramePr>
            <a:graphicFrameLocks noGrp="1"/>
          </p:cNvGraphicFramePr>
          <p:nvPr>
            <p:ph idx="1"/>
          </p:nvPr>
        </p:nvGraphicFramePr>
        <p:xfrm>
          <a:off x="642938" y="1214438"/>
          <a:ext cx="7759700" cy="3429000"/>
        </p:xfrm>
        <a:graphic>
          <a:graphicData uri="http://schemas.openxmlformats.org/drawingml/2006/table">
            <a:tbl>
              <a:tblPr/>
              <a:tblGrid>
                <a:gridCol w="3986169"/>
                <a:gridCol w="380844"/>
                <a:gridCol w="380844"/>
                <a:gridCol w="380844"/>
                <a:gridCol w="371323"/>
                <a:gridCol w="380844"/>
                <a:gridCol w="380844"/>
                <a:gridCol w="380844"/>
                <a:gridCol w="355455"/>
                <a:gridCol w="380844"/>
                <a:gridCol w="380844"/>
              </a:tblGrid>
              <a:tr h="342900">
                <a:tc>
                  <a:txBody>
                    <a:bodyPr/>
                    <a:lstStyle/>
                    <a:p>
                      <a:pPr algn="l" fontAlgn="b"/>
                      <a:r>
                        <a:rPr lang="cs-CZ" sz="1800" b="0" i="0" u="none" strike="noStrike" dirty="0">
                          <a:solidFill>
                            <a:srgbClr val="000000"/>
                          </a:solidFill>
                          <a:latin typeface="Calibri"/>
                        </a:rPr>
                        <a:t>1. Černý živočich podobný hadovi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r>
              <a:tr h="342900">
                <a:tc>
                  <a:txBody>
                    <a:bodyPr/>
                    <a:lstStyle/>
                    <a:p>
                      <a:pPr algn="l" fontAlgn="b"/>
                      <a:r>
                        <a:rPr lang="pt-BR" sz="1800" b="0" i="0" u="none" strike="noStrike">
                          <a:solidFill>
                            <a:srgbClr val="000000"/>
                          </a:solidFill>
                          <a:latin typeface="Calibri"/>
                        </a:rPr>
                        <a:t>2. Kreslíme a píšeme na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a:noFill/>
                    </a:lnB>
                  </a:tcPr>
                </a:tc>
              </a:tr>
              <a:tr h="342900">
                <a:tc>
                  <a:txBody>
                    <a:bodyPr/>
                    <a:lstStyle/>
                    <a:p>
                      <a:pPr algn="l" fontAlgn="b"/>
                      <a:r>
                        <a:rPr lang="pl-PL" sz="1800" b="0" i="0" u="none" strike="noStrike">
                          <a:solidFill>
                            <a:srgbClr val="000000"/>
                          </a:solidFill>
                          <a:latin typeface="Calibri"/>
                        </a:rPr>
                        <a:t>3. Nalep známku a napiš adresu na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a:noFill/>
                    </a:lnB>
                  </a:tcPr>
                </a:tc>
              </a:tr>
              <a:tr h="342900">
                <a:tc>
                  <a:txBody>
                    <a:bodyPr/>
                    <a:lstStyle/>
                    <a:p>
                      <a:pPr algn="l" fontAlgn="b"/>
                      <a:r>
                        <a:rPr lang="pl-PL" sz="1800" b="0" i="0" u="none" strike="noStrike">
                          <a:solidFill>
                            <a:srgbClr val="000000"/>
                          </a:solidFill>
                          <a:latin typeface="Calibri"/>
                        </a:rPr>
                        <a:t>4. Přišel za námi s dobrým …….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800" b="0" i="0" u="none" strike="noStrike">
                          <a:solidFill>
                            <a:srgbClr val="000000"/>
                          </a:solidFill>
                          <a:latin typeface="Calibri"/>
                        </a:rPr>
                        <a:t>Ú</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a:noFill/>
                    </a:lnB>
                  </a:tcPr>
                </a:tc>
              </a:tr>
              <a:tr h="342900">
                <a:tc>
                  <a:txBody>
                    <a:bodyPr/>
                    <a:lstStyle/>
                    <a:p>
                      <a:pPr algn="l" fontAlgn="b"/>
                      <a:r>
                        <a:rPr lang="cs-CZ" sz="1800" b="0" i="0" u="none" strike="noStrike">
                          <a:solidFill>
                            <a:srgbClr val="000000"/>
                          </a:solidFill>
                          <a:latin typeface="Calibri"/>
                        </a:rPr>
                        <a:t>5. Ve tmě po neznámé cestě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Š</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r>
              <a:tr h="342900">
                <a:tc>
                  <a:txBody>
                    <a:bodyPr/>
                    <a:lstStyle/>
                    <a:p>
                      <a:pPr algn="l" fontAlgn="b"/>
                      <a:r>
                        <a:rPr lang="it-IT" sz="1800" b="0" i="0" u="none" strike="noStrike">
                          <a:solidFill>
                            <a:srgbClr val="000000"/>
                          </a:solidFill>
                          <a:latin typeface="Calibri"/>
                        </a:rPr>
                        <a:t>6. Odřel si koleno a ani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r>
                        <a:rPr lang="cs-CZ" sz="1800" b="0" i="0" u="none" strike="noStrike">
                          <a:solidFill>
                            <a:srgbClr val="000000"/>
                          </a:solidFill>
                          <a:latin typeface="Calibri"/>
                        </a:rPr>
                        <a:t>Z</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K</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42900">
                <a:tc>
                  <a:txBody>
                    <a:bodyPr/>
                    <a:lstStyle/>
                    <a:p>
                      <a:pPr algn="l" fontAlgn="b"/>
                      <a:r>
                        <a:rPr lang="pl-PL" sz="1800" b="0" i="0" u="none" strike="noStrike">
                          <a:solidFill>
                            <a:srgbClr val="000000"/>
                          </a:solidFill>
                          <a:latin typeface="Calibri"/>
                        </a:rPr>
                        <a:t>7. Beran je samec a ovce je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C</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r>
              <a:tr h="342900">
                <a:tc>
                  <a:txBody>
                    <a:bodyPr/>
                    <a:lstStyle/>
                    <a:p>
                      <a:pPr algn="l" fontAlgn="b"/>
                      <a:r>
                        <a:rPr lang="cs-CZ" sz="1800" b="0" i="0" u="none" strike="noStrike">
                          <a:solidFill>
                            <a:srgbClr val="000000"/>
                          </a:solidFill>
                          <a:latin typeface="Calibri"/>
                        </a:rPr>
                        <a:t>8. Na talíři zůstal …… jídla.</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B</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a:noFill/>
                    </a:lnB>
                  </a:tcPr>
                </a:tc>
              </a:tr>
              <a:tr h="342900">
                <a:tc>
                  <a:txBody>
                    <a:bodyPr/>
                    <a:lstStyle/>
                    <a:p>
                      <a:pPr algn="l" fontAlgn="b"/>
                      <a:r>
                        <a:rPr lang="cs-CZ" sz="1800" b="0" i="0" u="none" strike="noStrike">
                          <a:solidFill>
                            <a:srgbClr val="000000"/>
                          </a:solidFill>
                          <a:latin typeface="Calibri"/>
                        </a:rPr>
                        <a:t>9. Večer nám nad hlavou přelétl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r>
              <a:tr h="342900">
                <a:tc>
                  <a:txBody>
                    <a:bodyPr/>
                    <a:lstStyle/>
                    <a:p>
                      <a:pPr algn="l" fontAlgn="b"/>
                      <a:r>
                        <a:rPr lang="cs-CZ" sz="1800" b="0" i="0" u="none" strike="noStrike">
                          <a:solidFill>
                            <a:srgbClr val="000000"/>
                          </a:solidFill>
                          <a:latin typeface="Calibri"/>
                        </a:rPr>
                        <a:t>10. K opravě rozbité vázy potřebuješ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D</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cs-CZ" sz="1800" b="0"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graphicFrame>
        <p:nvGraphicFramePr>
          <p:cNvPr id="5" name="Tabulka 4"/>
          <p:cNvGraphicFramePr>
            <a:graphicFrameLocks noGrp="1"/>
          </p:cNvGraphicFramePr>
          <p:nvPr/>
        </p:nvGraphicFramePr>
        <p:xfrm>
          <a:off x="571500" y="5214938"/>
          <a:ext cx="8001000" cy="357187"/>
        </p:xfrm>
        <a:graphic>
          <a:graphicData uri="http://schemas.openxmlformats.org/drawingml/2006/table">
            <a:tbl>
              <a:tblPr/>
              <a:tblGrid>
                <a:gridCol w="4037496"/>
                <a:gridCol w="385748"/>
                <a:gridCol w="385748"/>
                <a:gridCol w="385748"/>
                <a:gridCol w="376105"/>
                <a:gridCol w="385748"/>
                <a:gridCol w="385748"/>
                <a:gridCol w="385748"/>
                <a:gridCol w="360032"/>
                <a:gridCol w="385748"/>
                <a:gridCol w="385748"/>
                <a:gridCol w="141442"/>
              </a:tblGrid>
              <a:tr h="357190">
                <a:tc>
                  <a:txBody>
                    <a:bodyPr/>
                    <a:lstStyle/>
                    <a:p>
                      <a:pPr algn="l" fontAlgn="b"/>
                      <a:r>
                        <a:rPr lang="cs-CZ" sz="1400" b="0" i="0" u="none" strike="noStrike" dirty="0">
                          <a:solidFill>
                            <a:srgbClr val="000000"/>
                          </a:solidFill>
                          <a:latin typeface="Calibri"/>
                        </a:rPr>
                        <a:t>Znáš knihu Brouk Pytlík? Ondřej </a:t>
                      </a:r>
                      <a:r>
                        <a:rPr lang="cs-CZ" sz="1400" b="0" i="0" u="none" strike="noStrike" dirty="0" err="1">
                          <a:solidFill>
                            <a:srgbClr val="000000"/>
                          </a:solidFill>
                          <a:latin typeface="Calibri"/>
                        </a:rPr>
                        <a:t>Sekora</a:t>
                      </a:r>
                      <a:r>
                        <a:rPr lang="cs-CZ" sz="1400" b="0" i="0" u="none" strike="noStrike" dirty="0">
                          <a:solidFill>
                            <a:srgbClr val="000000"/>
                          </a:solidFill>
                          <a:latin typeface="Calibri"/>
                        </a:rPr>
                        <a:t> je </a:t>
                      </a:r>
                    </a:p>
                  </a:txBody>
                  <a:tcPr marL="7350" marR="7350" marT="735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400" b="0" i="0" u="none" strike="noStrike" dirty="0">
                          <a:solidFill>
                            <a:srgbClr val="FFFFFF"/>
                          </a:solidFill>
                          <a:latin typeface="Calibri"/>
                        </a:rPr>
                        <a:t> </a:t>
                      </a:r>
                    </a:p>
                  </a:txBody>
                  <a:tcPr marL="7350" marR="7350" marT="7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c>
                  <a:txBody>
                    <a:bodyPr/>
                    <a:lstStyle/>
                    <a:p>
                      <a:pPr algn="ctr" fontAlgn="ctr"/>
                      <a:r>
                        <a:rPr lang="cs-CZ" sz="1400" b="0" i="0" u="none" strike="noStrike">
                          <a:solidFill>
                            <a:srgbClr val="FFFFFF"/>
                          </a:solidFill>
                          <a:latin typeface="Calibri"/>
                        </a:rPr>
                        <a:t> </a:t>
                      </a:r>
                    </a:p>
                  </a:txBody>
                  <a:tcPr marL="7350" marR="7350" marT="7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c>
                  <a:txBody>
                    <a:bodyPr/>
                    <a:lstStyle/>
                    <a:p>
                      <a:pPr algn="ctr" fontAlgn="ctr"/>
                      <a:r>
                        <a:rPr lang="cs-CZ" sz="1400" b="0" i="0" u="none" strike="noStrike">
                          <a:solidFill>
                            <a:srgbClr val="FFFFFF"/>
                          </a:solidFill>
                          <a:latin typeface="Calibri"/>
                        </a:rPr>
                        <a:t> </a:t>
                      </a:r>
                    </a:p>
                  </a:txBody>
                  <a:tcPr marL="7350" marR="7350" marT="7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c>
                  <a:txBody>
                    <a:bodyPr/>
                    <a:lstStyle/>
                    <a:p>
                      <a:pPr algn="ctr" fontAlgn="ctr"/>
                      <a:r>
                        <a:rPr lang="cs-CZ" sz="1400" b="0" i="0" u="none" strike="noStrike">
                          <a:solidFill>
                            <a:srgbClr val="FFFFFF"/>
                          </a:solidFill>
                          <a:latin typeface="Calibri"/>
                        </a:rPr>
                        <a:t> </a:t>
                      </a:r>
                    </a:p>
                  </a:txBody>
                  <a:tcPr marL="7350" marR="7350" marT="7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c>
                  <a:txBody>
                    <a:bodyPr/>
                    <a:lstStyle/>
                    <a:p>
                      <a:pPr algn="ctr" fontAlgn="ctr"/>
                      <a:r>
                        <a:rPr lang="cs-CZ" sz="1400" b="0" i="0" u="none" strike="noStrike">
                          <a:solidFill>
                            <a:srgbClr val="FFFFFF"/>
                          </a:solidFill>
                          <a:latin typeface="Calibri"/>
                        </a:rPr>
                        <a:t> </a:t>
                      </a:r>
                    </a:p>
                  </a:txBody>
                  <a:tcPr marL="7350" marR="7350" marT="7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c>
                  <a:txBody>
                    <a:bodyPr/>
                    <a:lstStyle/>
                    <a:p>
                      <a:pPr algn="ctr" fontAlgn="ctr"/>
                      <a:r>
                        <a:rPr lang="cs-CZ" sz="1400" b="0" i="0" u="none" strike="noStrike">
                          <a:solidFill>
                            <a:srgbClr val="FFFFFF"/>
                          </a:solidFill>
                          <a:latin typeface="Calibri"/>
                        </a:rPr>
                        <a:t> </a:t>
                      </a:r>
                    </a:p>
                  </a:txBody>
                  <a:tcPr marL="7350" marR="7350" marT="7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c>
                  <a:txBody>
                    <a:bodyPr/>
                    <a:lstStyle/>
                    <a:p>
                      <a:pPr algn="ctr" fontAlgn="ctr"/>
                      <a:r>
                        <a:rPr lang="cs-CZ" sz="1400" b="0" i="0" u="none" strike="noStrike">
                          <a:solidFill>
                            <a:srgbClr val="FFFFFF"/>
                          </a:solidFill>
                          <a:latin typeface="Calibri"/>
                        </a:rPr>
                        <a:t> </a:t>
                      </a:r>
                    </a:p>
                  </a:txBody>
                  <a:tcPr marL="7350" marR="7350" marT="7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c>
                  <a:txBody>
                    <a:bodyPr/>
                    <a:lstStyle/>
                    <a:p>
                      <a:pPr algn="ctr" fontAlgn="ctr"/>
                      <a:r>
                        <a:rPr lang="cs-CZ" sz="1400" b="0" i="0" u="none" strike="noStrike">
                          <a:solidFill>
                            <a:srgbClr val="FFFFFF"/>
                          </a:solidFill>
                          <a:latin typeface="Calibri"/>
                        </a:rPr>
                        <a:t> </a:t>
                      </a:r>
                    </a:p>
                  </a:txBody>
                  <a:tcPr marL="7350" marR="7350" marT="7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c>
                  <a:txBody>
                    <a:bodyPr/>
                    <a:lstStyle/>
                    <a:p>
                      <a:pPr algn="ctr" fontAlgn="ctr"/>
                      <a:r>
                        <a:rPr lang="cs-CZ" sz="1400" b="0" i="0" u="none" strike="noStrike">
                          <a:solidFill>
                            <a:srgbClr val="FFFFFF"/>
                          </a:solidFill>
                          <a:latin typeface="Calibri"/>
                        </a:rPr>
                        <a:t> </a:t>
                      </a:r>
                    </a:p>
                  </a:txBody>
                  <a:tcPr marL="7350" marR="7350" marT="7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c>
                  <a:txBody>
                    <a:bodyPr/>
                    <a:lstStyle/>
                    <a:p>
                      <a:pPr algn="ctr" fontAlgn="ctr"/>
                      <a:r>
                        <a:rPr lang="cs-CZ" sz="1400" b="0" i="0" u="none" strike="noStrike">
                          <a:solidFill>
                            <a:srgbClr val="FFFFFF"/>
                          </a:solidFill>
                          <a:latin typeface="Calibri"/>
                        </a:rPr>
                        <a:t> </a:t>
                      </a:r>
                    </a:p>
                  </a:txBody>
                  <a:tcPr marL="7350" marR="7350" marT="7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c>
                  <a:txBody>
                    <a:bodyPr/>
                    <a:lstStyle/>
                    <a:p>
                      <a:pPr algn="l" fontAlgn="b"/>
                      <a:r>
                        <a:rPr lang="cs-CZ" sz="800" b="0" i="0" u="none" strike="noStrike" dirty="0">
                          <a:solidFill>
                            <a:srgbClr val="000000"/>
                          </a:solidFill>
                          <a:latin typeface="Calibri"/>
                        </a:rPr>
                        <a:t>.</a:t>
                      </a:r>
                    </a:p>
                  </a:txBody>
                  <a:tcPr marL="7350" marR="7350" marT="7350" marB="0" anchor="b">
                    <a:lnL w="6350" cap="flat" cmpd="sng" algn="ctr">
                      <a:solidFill>
                        <a:srgbClr val="000000"/>
                      </a:solidFill>
                      <a:prstDash val="solid"/>
                      <a:round/>
                      <a:headEnd type="none" w="med" len="med"/>
                      <a:tailEnd type="none" w="med" len="med"/>
                    </a:lnL>
                    <a:lnR>
                      <a:noFill/>
                    </a:lnR>
                    <a:lnT>
                      <a:noFill/>
                    </a:lnT>
                    <a:lnB>
                      <a:noFill/>
                    </a:lnB>
                  </a:tcPr>
                </a:tc>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Nadpis 1"/>
          <p:cNvSpPr>
            <a:spLocks noGrp="1"/>
          </p:cNvSpPr>
          <p:nvPr>
            <p:ph type="title"/>
          </p:nvPr>
        </p:nvSpPr>
        <p:spPr>
          <a:xfrm>
            <a:off x="457200" y="274638"/>
            <a:ext cx="8229600" cy="439737"/>
          </a:xfrm>
        </p:spPr>
        <p:txBody>
          <a:bodyPr/>
          <a:lstStyle/>
          <a:p>
            <a:pPr algn="l"/>
            <a:r>
              <a:rPr lang="cs-CZ" sz="1200" smtClean="0"/>
              <a:t>Seřaď tato vyjmenovaná slova podle abecedy:</a:t>
            </a:r>
          </a:p>
        </p:txBody>
      </p:sp>
      <p:cxnSp>
        <p:nvCxnSpPr>
          <p:cNvPr id="4" name="Přímá spojovací čára 3"/>
          <p:cNvCxnSpPr/>
          <p:nvPr/>
        </p:nvCxnSpPr>
        <p:spPr>
          <a:xfrm>
            <a:off x="500063" y="3286125"/>
            <a:ext cx="8215312" cy="1588"/>
          </a:xfrm>
          <a:prstGeom prst="line">
            <a:avLst/>
          </a:prstGeom>
          <a:ln>
            <a:solidFill>
              <a:schemeClr val="accent4"/>
            </a:solidFill>
          </a:ln>
        </p:spPr>
        <p:style>
          <a:lnRef idx="3">
            <a:schemeClr val="accent6"/>
          </a:lnRef>
          <a:fillRef idx="0">
            <a:schemeClr val="accent6"/>
          </a:fillRef>
          <a:effectRef idx="2">
            <a:schemeClr val="accent6"/>
          </a:effectRef>
          <a:fontRef idx="minor">
            <a:schemeClr val="tx1"/>
          </a:fontRef>
        </p:style>
      </p:cxnSp>
      <p:cxnSp>
        <p:nvCxnSpPr>
          <p:cNvPr id="5" name="Přímá spojovací čára 4"/>
          <p:cNvCxnSpPr/>
          <p:nvPr/>
        </p:nvCxnSpPr>
        <p:spPr>
          <a:xfrm>
            <a:off x="571500" y="4286250"/>
            <a:ext cx="8143875" cy="1588"/>
          </a:xfrm>
          <a:prstGeom prst="line">
            <a:avLst/>
          </a:prstGeom>
          <a:ln>
            <a:solidFill>
              <a:schemeClr val="accent4"/>
            </a:solidFill>
          </a:ln>
        </p:spPr>
        <p:style>
          <a:lnRef idx="2">
            <a:schemeClr val="accent6"/>
          </a:lnRef>
          <a:fillRef idx="0">
            <a:schemeClr val="accent6"/>
          </a:fillRef>
          <a:effectRef idx="1">
            <a:schemeClr val="accent6"/>
          </a:effectRef>
          <a:fontRef idx="minor">
            <a:schemeClr val="tx1"/>
          </a:fontRef>
        </p:style>
      </p:cxnSp>
      <p:cxnSp>
        <p:nvCxnSpPr>
          <p:cNvPr id="6" name="Přímá spojovací čára 5"/>
          <p:cNvCxnSpPr/>
          <p:nvPr/>
        </p:nvCxnSpPr>
        <p:spPr>
          <a:xfrm>
            <a:off x="571500" y="5214938"/>
            <a:ext cx="8143875" cy="1587"/>
          </a:xfrm>
          <a:prstGeom prst="line">
            <a:avLst/>
          </a:prstGeom>
          <a:ln>
            <a:solidFill>
              <a:schemeClr val="accent4"/>
            </a:solidFill>
          </a:ln>
        </p:spPr>
        <p:style>
          <a:lnRef idx="2">
            <a:schemeClr val="accent6"/>
          </a:lnRef>
          <a:fillRef idx="0">
            <a:schemeClr val="accent6"/>
          </a:fillRef>
          <a:effectRef idx="1">
            <a:schemeClr val="accent6"/>
          </a:effectRef>
          <a:fontRef idx="minor">
            <a:schemeClr val="tx1"/>
          </a:fontRef>
        </p:style>
      </p:cxnSp>
      <p:cxnSp>
        <p:nvCxnSpPr>
          <p:cNvPr id="7" name="Přímá spojovací čára 6"/>
          <p:cNvCxnSpPr/>
          <p:nvPr/>
        </p:nvCxnSpPr>
        <p:spPr>
          <a:xfrm>
            <a:off x="571500" y="6143625"/>
            <a:ext cx="8143875" cy="1588"/>
          </a:xfrm>
          <a:prstGeom prst="line">
            <a:avLst/>
          </a:prstGeom>
          <a:ln>
            <a:solidFill>
              <a:schemeClr val="accent4"/>
            </a:solidFill>
          </a:ln>
        </p:spPr>
        <p:style>
          <a:lnRef idx="2">
            <a:schemeClr val="accent6"/>
          </a:lnRef>
          <a:fillRef idx="0">
            <a:schemeClr val="accent6"/>
          </a:fillRef>
          <a:effectRef idx="1">
            <a:schemeClr val="accent6"/>
          </a:effectRef>
          <a:fontRef idx="minor">
            <a:schemeClr val="tx1"/>
          </a:fontRef>
        </p:style>
      </p:cxnSp>
      <p:sp>
        <p:nvSpPr>
          <p:cNvPr id="8" name="Zaoblený obdélník 7"/>
          <p:cNvSpPr/>
          <p:nvPr/>
        </p:nvSpPr>
        <p:spPr>
          <a:xfrm>
            <a:off x="571500" y="3500438"/>
            <a:ext cx="1928813" cy="700087"/>
          </a:xfrm>
          <a:prstGeom prst="roundRect">
            <a:avLst/>
          </a:prstGeom>
          <a:noFill/>
          <a:ln>
            <a:solidFill>
              <a:schemeClr val="accent3">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9" name="Zaoblený obdélník 8"/>
          <p:cNvSpPr/>
          <p:nvPr/>
        </p:nvSpPr>
        <p:spPr>
          <a:xfrm>
            <a:off x="3643313" y="3500438"/>
            <a:ext cx="1928812" cy="700087"/>
          </a:xfrm>
          <a:prstGeom prst="roundRect">
            <a:avLst/>
          </a:prstGeom>
          <a:noFill/>
          <a:ln>
            <a:solidFill>
              <a:schemeClr val="accent3">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0" name="Zaoblený obdélník 9"/>
          <p:cNvSpPr/>
          <p:nvPr/>
        </p:nvSpPr>
        <p:spPr>
          <a:xfrm>
            <a:off x="6715125" y="3500438"/>
            <a:ext cx="1928813" cy="700087"/>
          </a:xfrm>
          <a:prstGeom prst="roundRect">
            <a:avLst/>
          </a:prstGeom>
          <a:noFill/>
          <a:ln>
            <a:solidFill>
              <a:schemeClr val="accent3">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1" name="Zaoblený obdélník 10"/>
          <p:cNvSpPr/>
          <p:nvPr/>
        </p:nvSpPr>
        <p:spPr>
          <a:xfrm>
            <a:off x="571500" y="4429125"/>
            <a:ext cx="1928813" cy="700088"/>
          </a:xfrm>
          <a:prstGeom prst="roundRect">
            <a:avLst/>
          </a:prstGeom>
          <a:noFill/>
          <a:ln>
            <a:solidFill>
              <a:schemeClr val="accent3">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2" name="Zaoblený obdélník 11"/>
          <p:cNvSpPr/>
          <p:nvPr/>
        </p:nvSpPr>
        <p:spPr>
          <a:xfrm>
            <a:off x="3643313" y="4429125"/>
            <a:ext cx="1928812" cy="700088"/>
          </a:xfrm>
          <a:prstGeom prst="roundRect">
            <a:avLst/>
          </a:prstGeom>
          <a:noFill/>
          <a:ln>
            <a:solidFill>
              <a:schemeClr val="accent3">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3" name="Zaoblený obdélník 12"/>
          <p:cNvSpPr/>
          <p:nvPr/>
        </p:nvSpPr>
        <p:spPr>
          <a:xfrm>
            <a:off x="6715125" y="4429125"/>
            <a:ext cx="1928813" cy="700088"/>
          </a:xfrm>
          <a:prstGeom prst="roundRect">
            <a:avLst/>
          </a:prstGeom>
          <a:noFill/>
          <a:ln>
            <a:solidFill>
              <a:schemeClr val="accent3">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4" name="Zaoblený obdélník 13"/>
          <p:cNvSpPr/>
          <p:nvPr/>
        </p:nvSpPr>
        <p:spPr>
          <a:xfrm>
            <a:off x="571500" y="5357813"/>
            <a:ext cx="1928813" cy="700087"/>
          </a:xfrm>
          <a:prstGeom prst="roundRect">
            <a:avLst/>
          </a:prstGeom>
          <a:noFill/>
          <a:ln>
            <a:solidFill>
              <a:schemeClr val="accent3">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5" name="Zaoblený obdélník 14"/>
          <p:cNvSpPr/>
          <p:nvPr/>
        </p:nvSpPr>
        <p:spPr>
          <a:xfrm>
            <a:off x="3643313" y="5357813"/>
            <a:ext cx="1928812" cy="700087"/>
          </a:xfrm>
          <a:prstGeom prst="roundRect">
            <a:avLst/>
          </a:prstGeom>
          <a:noFill/>
          <a:ln>
            <a:solidFill>
              <a:schemeClr val="accent3">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6" name="Zaoblený obdélník 15"/>
          <p:cNvSpPr/>
          <p:nvPr/>
        </p:nvSpPr>
        <p:spPr>
          <a:xfrm>
            <a:off x="6715125" y="5357813"/>
            <a:ext cx="1928813" cy="700087"/>
          </a:xfrm>
          <a:prstGeom prst="roundRect">
            <a:avLst/>
          </a:prstGeom>
          <a:noFill/>
          <a:ln>
            <a:solidFill>
              <a:schemeClr val="accent3">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7" name="Zaoblený obdélník 16"/>
          <p:cNvSpPr/>
          <p:nvPr/>
        </p:nvSpPr>
        <p:spPr>
          <a:xfrm>
            <a:off x="714375" y="857250"/>
            <a:ext cx="1714500" cy="557213"/>
          </a:xfrm>
          <a:prstGeom prst="roundRect">
            <a:avLst/>
          </a:prstGeom>
          <a:solidFill>
            <a:schemeClr val="accent3">
              <a:lumMod val="50000"/>
            </a:schemeClr>
          </a:solidFill>
          <a:ln>
            <a:solidFill>
              <a:schemeClr val="accent3">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netopýr</a:t>
            </a:r>
          </a:p>
        </p:txBody>
      </p:sp>
      <p:sp>
        <p:nvSpPr>
          <p:cNvPr id="18" name="Zaoblený obdélník 17"/>
          <p:cNvSpPr/>
          <p:nvPr/>
        </p:nvSpPr>
        <p:spPr>
          <a:xfrm>
            <a:off x="3143250" y="2357438"/>
            <a:ext cx="1714500" cy="557212"/>
          </a:xfrm>
          <a:prstGeom prst="roundRect">
            <a:avLst/>
          </a:prstGeom>
          <a:solidFill>
            <a:schemeClr val="accent3">
              <a:lumMod val="50000"/>
            </a:schemeClr>
          </a:solidFill>
          <a:ln>
            <a:solidFill>
              <a:schemeClr val="accent3">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slepýš</a:t>
            </a:r>
          </a:p>
        </p:txBody>
      </p:sp>
      <p:sp>
        <p:nvSpPr>
          <p:cNvPr id="19" name="Zaoblený obdélník 18"/>
          <p:cNvSpPr/>
          <p:nvPr/>
        </p:nvSpPr>
        <p:spPr>
          <a:xfrm>
            <a:off x="5857875" y="785813"/>
            <a:ext cx="1714500" cy="557212"/>
          </a:xfrm>
          <a:prstGeom prst="roundRect">
            <a:avLst/>
          </a:prstGeom>
          <a:solidFill>
            <a:schemeClr val="accent3">
              <a:lumMod val="50000"/>
            </a:schemeClr>
          </a:solidFill>
          <a:ln>
            <a:solidFill>
              <a:schemeClr val="accent3">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kopyto</a:t>
            </a:r>
          </a:p>
        </p:txBody>
      </p:sp>
      <p:sp>
        <p:nvSpPr>
          <p:cNvPr id="20" name="Zaoblený obdélník 19"/>
          <p:cNvSpPr/>
          <p:nvPr/>
        </p:nvSpPr>
        <p:spPr>
          <a:xfrm>
            <a:off x="2143125" y="1714500"/>
            <a:ext cx="1714500" cy="557213"/>
          </a:xfrm>
          <a:prstGeom prst="roundRect">
            <a:avLst/>
          </a:prstGeom>
          <a:solidFill>
            <a:schemeClr val="accent3">
              <a:lumMod val="50000"/>
            </a:schemeClr>
          </a:solidFill>
          <a:ln>
            <a:solidFill>
              <a:schemeClr val="accent3">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klopýtat</a:t>
            </a:r>
          </a:p>
        </p:txBody>
      </p:sp>
      <p:sp>
        <p:nvSpPr>
          <p:cNvPr id="21" name="Zaoblený obdélník 20"/>
          <p:cNvSpPr/>
          <p:nvPr/>
        </p:nvSpPr>
        <p:spPr>
          <a:xfrm>
            <a:off x="4643438" y="1428750"/>
            <a:ext cx="1714500" cy="557213"/>
          </a:xfrm>
          <a:prstGeom prst="roundRect">
            <a:avLst/>
          </a:prstGeom>
          <a:solidFill>
            <a:schemeClr val="accent3">
              <a:lumMod val="50000"/>
            </a:schemeClr>
          </a:solidFill>
          <a:ln>
            <a:solidFill>
              <a:schemeClr val="accent3">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třpytit se</a:t>
            </a:r>
          </a:p>
        </p:txBody>
      </p:sp>
      <p:sp>
        <p:nvSpPr>
          <p:cNvPr id="22" name="Zaoblený obdélník 21"/>
          <p:cNvSpPr/>
          <p:nvPr/>
        </p:nvSpPr>
        <p:spPr>
          <a:xfrm>
            <a:off x="6858000" y="1785938"/>
            <a:ext cx="1714500" cy="557212"/>
          </a:xfrm>
          <a:prstGeom prst="roundRect">
            <a:avLst/>
          </a:prstGeom>
          <a:solidFill>
            <a:schemeClr val="accent3">
              <a:lumMod val="50000"/>
            </a:schemeClr>
          </a:solidFill>
          <a:ln>
            <a:solidFill>
              <a:schemeClr val="accent3">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zpytovat</a:t>
            </a:r>
          </a:p>
        </p:txBody>
      </p:sp>
      <p:sp>
        <p:nvSpPr>
          <p:cNvPr id="23" name="Zaoblený obdélník 22"/>
          <p:cNvSpPr/>
          <p:nvPr/>
        </p:nvSpPr>
        <p:spPr>
          <a:xfrm>
            <a:off x="3214688" y="785813"/>
            <a:ext cx="1714500" cy="557212"/>
          </a:xfrm>
          <a:prstGeom prst="roundRect">
            <a:avLst/>
          </a:prstGeom>
          <a:solidFill>
            <a:schemeClr val="accent3">
              <a:lumMod val="50000"/>
            </a:schemeClr>
          </a:solidFill>
          <a:ln>
            <a:solidFill>
              <a:schemeClr val="accent3">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čepýřit se</a:t>
            </a:r>
          </a:p>
        </p:txBody>
      </p:sp>
      <p:sp>
        <p:nvSpPr>
          <p:cNvPr id="24" name="Zaoblený obdélník 23"/>
          <p:cNvSpPr/>
          <p:nvPr/>
        </p:nvSpPr>
        <p:spPr>
          <a:xfrm>
            <a:off x="5643563" y="2428875"/>
            <a:ext cx="1714500" cy="557213"/>
          </a:xfrm>
          <a:prstGeom prst="roundRect">
            <a:avLst/>
          </a:prstGeom>
          <a:solidFill>
            <a:schemeClr val="accent3">
              <a:lumMod val="50000"/>
            </a:schemeClr>
          </a:solidFill>
          <a:ln>
            <a:solidFill>
              <a:schemeClr val="accent3">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pýr</a:t>
            </a:r>
          </a:p>
        </p:txBody>
      </p:sp>
      <p:sp>
        <p:nvSpPr>
          <p:cNvPr id="25" name="Zaoblený obdélník 24"/>
          <p:cNvSpPr/>
          <p:nvPr/>
        </p:nvSpPr>
        <p:spPr>
          <a:xfrm>
            <a:off x="571500" y="2428875"/>
            <a:ext cx="1714500" cy="557213"/>
          </a:xfrm>
          <a:prstGeom prst="roundRect">
            <a:avLst/>
          </a:prstGeom>
          <a:solidFill>
            <a:schemeClr val="accent3">
              <a:lumMod val="50000"/>
            </a:schemeClr>
          </a:solidFill>
          <a:ln>
            <a:solidFill>
              <a:schemeClr val="accent3">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pyl</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Nadpis 1"/>
          <p:cNvSpPr>
            <a:spLocks noGrp="1"/>
          </p:cNvSpPr>
          <p:nvPr>
            <p:ph type="title"/>
          </p:nvPr>
        </p:nvSpPr>
        <p:spPr>
          <a:xfrm>
            <a:off x="457200" y="274638"/>
            <a:ext cx="8229600" cy="582612"/>
          </a:xfrm>
        </p:spPr>
        <p:txBody>
          <a:bodyPr/>
          <a:lstStyle/>
          <a:p>
            <a:pPr algn="l"/>
            <a:r>
              <a:rPr lang="cs-CZ" sz="1200" smtClean="0"/>
              <a:t>Dopiš chybějící vyjmenovaná slova po ,,P“</a:t>
            </a:r>
          </a:p>
        </p:txBody>
      </p:sp>
      <p:sp>
        <p:nvSpPr>
          <p:cNvPr id="105475" name="Zástupný symbol pro obsah 2"/>
          <p:cNvSpPr>
            <a:spLocks noGrp="1"/>
          </p:cNvSpPr>
          <p:nvPr>
            <p:ph idx="1"/>
          </p:nvPr>
        </p:nvSpPr>
        <p:spPr>
          <a:xfrm>
            <a:off x="457200" y="928688"/>
            <a:ext cx="8229600" cy="5357812"/>
          </a:xfrm>
        </p:spPr>
        <p:txBody>
          <a:bodyPr/>
          <a:lstStyle/>
          <a:p>
            <a:pPr>
              <a:buFont typeface="Arial" charset="0"/>
              <a:buNone/>
            </a:pPr>
            <a:r>
              <a:rPr lang="cs-CZ" smtClean="0"/>
              <a:t>pýcha,                     , pysk,</a:t>
            </a:r>
          </a:p>
          <a:p>
            <a:pPr>
              <a:buFont typeface="Arial" charset="0"/>
              <a:buNone/>
            </a:pPr>
            <a:endParaRPr lang="cs-CZ" smtClean="0"/>
          </a:p>
          <a:p>
            <a:pPr>
              <a:buFont typeface="Arial" charset="0"/>
              <a:buNone/>
            </a:pPr>
            <a:r>
              <a:rPr lang="cs-CZ" smtClean="0"/>
              <a:t>                   , slepýš,                     ,</a:t>
            </a:r>
          </a:p>
          <a:p>
            <a:pPr>
              <a:buFont typeface="Arial" charset="0"/>
              <a:buNone/>
            </a:pPr>
            <a:endParaRPr lang="cs-CZ" smtClean="0"/>
          </a:p>
          <a:p>
            <a:pPr>
              <a:buFont typeface="Arial" charset="0"/>
              <a:buNone/>
            </a:pPr>
            <a:r>
              <a:rPr lang="cs-CZ" smtClean="0"/>
              <a:t>kopyto,                     , třpytit se,</a:t>
            </a:r>
          </a:p>
          <a:p>
            <a:pPr>
              <a:buFont typeface="Arial" charset="0"/>
              <a:buNone/>
            </a:pPr>
            <a:endParaRPr lang="cs-CZ" smtClean="0"/>
          </a:p>
          <a:p>
            <a:pPr>
              <a:buFont typeface="Arial" charset="0"/>
              <a:buNone/>
            </a:pPr>
            <a:r>
              <a:rPr lang="cs-CZ" smtClean="0"/>
              <a:t>                   , pykat,                     ,</a:t>
            </a:r>
          </a:p>
          <a:p>
            <a:pPr>
              <a:buFont typeface="Arial" charset="0"/>
              <a:buNone/>
            </a:pPr>
            <a:endParaRPr lang="cs-CZ" smtClean="0"/>
          </a:p>
          <a:p>
            <a:pPr>
              <a:buFont typeface="Arial" charset="0"/>
              <a:buNone/>
            </a:pPr>
            <a:r>
              <a:rPr lang="cs-CZ" smtClean="0"/>
              <a:t>pýřit se, </a:t>
            </a:r>
          </a:p>
          <a:p>
            <a:pPr>
              <a:buFont typeface="Arial" charset="0"/>
              <a:buNone/>
            </a:pPr>
            <a:endParaRPr lang="cs-CZ" smtClean="0"/>
          </a:p>
          <a:p>
            <a:pPr>
              <a:buFont typeface="Arial" charset="0"/>
              <a:buNone/>
            </a:pPr>
            <a:r>
              <a:rPr lang="cs-CZ" smtClean="0"/>
              <a:t> </a:t>
            </a:r>
          </a:p>
        </p:txBody>
      </p:sp>
      <p:sp>
        <p:nvSpPr>
          <p:cNvPr id="4" name="Zaoblený obdélník 3"/>
          <p:cNvSpPr/>
          <p:nvPr/>
        </p:nvSpPr>
        <p:spPr>
          <a:xfrm>
            <a:off x="2000250" y="5572125"/>
            <a:ext cx="1857375" cy="714375"/>
          </a:xfrm>
          <a:prstGeom prst="roundRect">
            <a:avLst/>
          </a:prstGeom>
          <a:solidFill>
            <a:schemeClr val="accent3">
              <a:lumMod val="40000"/>
              <a:lumOff val="60000"/>
            </a:schemeClr>
          </a:solidFill>
          <a:ln>
            <a:solidFill>
              <a:srgbClr val="92D05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
        <p:nvSpPr>
          <p:cNvPr id="5" name="Zaoblený obdélník 4"/>
          <p:cNvSpPr/>
          <p:nvPr/>
        </p:nvSpPr>
        <p:spPr>
          <a:xfrm>
            <a:off x="1714500" y="857250"/>
            <a:ext cx="1785938" cy="714375"/>
          </a:xfrm>
          <a:prstGeom prst="roundRect">
            <a:avLst/>
          </a:prstGeom>
          <a:solidFill>
            <a:schemeClr val="accent3">
              <a:lumMod val="40000"/>
              <a:lumOff val="60000"/>
            </a:schemeClr>
          </a:solidFill>
          <a:ln>
            <a:solidFill>
              <a:srgbClr val="92D05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
        <p:nvSpPr>
          <p:cNvPr id="6" name="Zaoblený obdélník 5"/>
          <p:cNvSpPr/>
          <p:nvPr/>
        </p:nvSpPr>
        <p:spPr>
          <a:xfrm>
            <a:off x="500063" y="2071688"/>
            <a:ext cx="1785937" cy="714375"/>
          </a:xfrm>
          <a:prstGeom prst="roundRect">
            <a:avLst/>
          </a:prstGeom>
          <a:solidFill>
            <a:schemeClr val="accent3">
              <a:lumMod val="40000"/>
              <a:lumOff val="60000"/>
            </a:schemeClr>
          </a:solidFill>
          <a:ln>
            <a:solidFill>
              <a:srgbClr val="92D05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
        <p:nvSpPr>
          <p:cNvPr id="7" name="Zaoblený obdélník 6"/>
          <p:cNvSpPr/>
          <p:nvPr/>
        </p:nvSpPr>
        <p:spPr>
          <a:xfrm>
            <a:off x="3714750" y="2071688"/>
            <a:ext cx="1785938" cy="714375"/>
          </a:xfrm>
          <a:prstGeom prst="roundRect">
            <a:avLst/>
          </a:prstGeom>
          <a:solidFill>
            <a:schemeClr val="accent3">
              <a:lumMod val="40000"/>
              <a:lumOff val="60000"/>
            </a:schemeClr>
          </a:solidFill>
          <a:ln>
            <a:solidFill>
              <a:srgbClr val="92D05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
        <p:nvSpPr>
          <p:cNvPr id="8" name="Zaoblený obdélník 7"/>
          <p:cNvSpPr/>
          <p:nvPr/>
        </p:nvSpPr>
        <p:spPr>
          <a:xfrm>
            <a:off x="1857375" y="3214688"/>
            <a:ext cx="1785938" cy="714375"/>
          </a:xfrm>
          <a:prstGeom prst="roundRect">
            <a:avLst/>
          </a:prstGeom>
          <a:solidFill>
            <a:schemeClr val="accent3">
              <a:lumMod val="40000"/>
              <a:lumOff val="60000"/>
            </a:schemeClr>
          </a:solidFill>
          <a:ln>
            <a:solidFill>
              <a:srgbClr val="92D05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
        <p:nvSpPr>
          <p:cNvPr id="9" name="Zaoblený obdélník 8"/>
          <p:cNvSpPr/>
          <p:nvPr/>
        </p:nvSpPr>
        <p:spPr>
          <a:xfrm>
            <a:off x="500063" y="4429125"/>
            <a:ext cx="1785937" cy="714375"/>
          </a:xfrm>
          <a:prstGeom prst="roundRect">
            <a:avLst/>
          </a:prstGeom>
          <a:solidFill>
            <a:schemeClr val="accent3">
              <a:lumMod val="40000"/>
              <a:lumOff val="60000"/>
            </a:schemeClr>
          </a:solidFill>
          <a:ln>
            <a:solidFill>
              <a:srgbClr val="92D05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
        <p:nvSpPr>
          <p:cNvPr id="10" name="Zaoblený obdélník 9"/>
          <p:cNvSpPr/>
          <p:nvPr/>
        </p:nvSpPr>
        <p:spPr>
          <a:xfrm>
            <a:off x="3571875" y="4429125"/>
            <a:ext cx="1785938" cy="714375"/>
          </a:xfrm>
          <a:prstGeom prst="roundRect">
            <a:avLst/>
          </a:prstGeom>
          <a:solidFill>
            <a:schemeClr val="accent3">
              <a:lumMod val="40000"/>
              <a:lumOff val="60000"/>
            </a:schemeClr>
          </a:solidFill>
          <a:ln>
            <a:solidFill>
              <a:srgbClr val="92D05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Nadpis 1"/>
          <p:cNvSpPr>
            <a:spLocks noGrp="1"/>
          </p:cNvSpPr>
          <p:nvPr>
            <p:ph type="title"/>
          </p:nvPr>
        </p:nvSpPr>
        <p:spPr>
          <a:xfrm>
            <a:off x="457200" y="274638"/>
            <a:ext cx="8229600" cy="582612"/>
          </a:xfrm>
        </p:spPr>
        <p:txBody>
          <a:bodyPr/>
          <a:lstStyle/>
          <a:p>
            <a:r>
              <a:rPr lang="cs-CZ" smtClean="0"/>
              <a:t>Popis</a:t>
            </a:r>
          </a:p>
        </p:txBody>
      </p:sp>
      <p:sp>
        <p:nvSpPr>
          <p:cNvPr id="106499" name="Zástupný symbol pro obsah 2"/>
          <p:cNvSpPr>
            <a:spLocks noGrp="1"/>
          </p:cNvSpPr>
          <p:nvPr>
            <p:ph idx="1"/>
          </p:nvPr>
        </p:nvSpPr>
        <p:spPr>
          <a:xfrm>
            <a:off x="457200" y="785813"/>
            <a:ext cx="8229600" cy="5340350"/>
          </a:xfrm>
        </p:spPr>
        <p:txBody>
          <a:bodyPr/>
          <a:lstStyle/>
          <a:p>
            <a:pPr>
              <a:buFont typeface="Arial" charset="0"/>
              <a:buNone/>
            </a:pPr>
            <a:r>
              <a:rPr lang="cs-CZ" sz="1800" smtClean="0"/>
              <a:t>Prezentace je určená k osvojení vyjmenovaných slov po ,,P“ – ZPYTOVAT, PYKAT, PÝR,</a:t>
            </a:r>
          </a:p>
          <a:p>
            <a:pPr>
              <a:buFont typeface="Arial" charset="0"/>
              <a:buNone/>
            </a:pPr>
            <a:r>
              <a:rPr lang="cs-CZ" sz="1800" smtClean="0"/>
              <a:t>PÝŘIT SE, ČEPÝŘIT SE a k procvičení učiva.</a:t>
            </a:r>
          </a:p>
          <a:p>
            <a:pPr>
              <a:buFont typeface="Wingdings" pitchFamily="2" charset="2"/>
              <a:buChar char="v"/>
            </a:pPr>
            <a:r>
              <a:rPr lang="cs-CZ" sz="1600" smtClean="0"/>
              <a:t>V prvním, čtvrtém, pátém a sedmém cvičení se dopisují písmena či slova tak, že se klikne</a:t>
            </a:r>
          </a:p>
          <a:p>
            <a:pPr>
              <a:buFont typeface="Arial" charset="0"/>
              <a:buNone/>
            </a:pPr>
            <a:r>
              <a:rPr lang="cs-CZ" sz="1600" smtClean="0"/>
              <a:t>       levým tlačítkem myši na rámeček a chybějící písmeno či slovo se doplní pomocí</a:t>
            </a:r>
          </a:p>
          <a:p>
            <a:pPr>
              <a:buFont typeface="Arial" charset="0"/>
              <a:buNone/>
            </a:pPr>
            <a:r>
              <a:rPr lang="cs-CZ" sz="1600" smtClean="0"/>
              <a:t>       klávesnice.</a:t>
            </a:r>
          </a:p>
          <a:p>
            <a:pPr>
              <a:buFont typeface="Wingdings" pitchFamily="2" charset="2"/>
              <a:buChar char="v"/>
            </a:pPr>
            <a:r>
              <a:rPr lang="cs-CZ" sz="1600" smtClean="0"/>
              <a:t>Ve druhém cvičení žáci volí vhodné slovo do věty dle významové stránky. Slova se přemisťují do vět kliknutím levým tlačítkem myši do rohu kartičky a následným posunem myši se současným držením levého tlačítka. Stejně se přesouvají cedulky v šestém cvičení.</a:t>
            </a:r>
          </a:p>
          <a:p>
            <a:pPr>
              <a:buFont typeface="Wingdings" pitchFamily="2" charset="2"/>
              <a:buChar char="v"/>
            </a:pPr>
            <a:r>
              <a:rPr lang="cs-CZ" sz="1600" smtClean="0"/>
              <a:t>Třetí cvičení – osmisměrka. Nejprve dopsat i – y, í – ý do rámečků ve slovech kliknutím levým tlačítkem myši na rámeček a doplněním chybějícího písmene pomocí klávesnice. Vyhledávat slova uvedená vpravo v sloupcích v tabulce s písmeny, slova jsou v tabulce napsaná vodorov- ně, svisle či šikmo v obou směrech. Slova se v tabulce škrtají tak, že se na liště kreslení klikne levý tlačítkem myši na úsečku, následně na první písmeno vyhledaného slova a úsečka s drže- ním levého tlačítka se natáhne ve směru čtení přes celé slovo. Po vyškrtání všech slov se L (levým) tlačítkem myši klikne na nepřeškrtnuté písmeno a v nástroji kreslení se klikne na výplň tvarů, kde se zvolí světlejší barva. Takto se vyznačí všechna nepřeškrtnutá písmena, při jejichž přečtení zleva ve směru čtení získáme tajenku, kterou přepíšeme do rámečku. (klik L tlačítkem, písmeno klávesnicí)  </a:t>
            </a:r>
          </a:p>
          <a:p>
            <a:pPr>
              <a:buFont typeface="Wingdings" pitchFamily="2" charset="2"/>
              <a:buChar char="v"/>
            </a:pPr>
            <a:endParaRPr lang="cs-CZ" sz="160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Nadpis 1"/>
          <p:cNvSpPr>
            <a:spLocks noGrp="1"/>
          </p:cNvSpPr>
          <p:nvPr>
            <p:ph type="title"/>
          </p:nvPr>
        </p:nvSpPr>
        <p:spPr/>
        <p:txBody>
          <a:bodyPr/>
          <a:lstStyle/>
          <a:p>
            <a:r>
              <a:rPr lang="cs-CZ" smtClean="0"/>
              <a:t>Zdroje</a:t>
            </a:r>
          </a:p>
        </p:txBody>
      </p:sp>
      <p:sp>
        <p:nvSpPr>
          <p:cNvPr id="10243" name="Zástupný symbol pro obsah 2"/>
          <p:cNvSpPr>
            <a:spLocks noGrp="1"/>
          </p:cNvSpPr>
          <p:nvPr>
            <p:ph idx="1"/>
          </p:nvPr>
        </p:nvSpPr>
        <p:spPr>
          <a:xfrm>
            <a:off x="785813" y="1428750"/>
            <a:ext cx="7643812" cy="3214688"/>
          </a:xfrm>
        </p:spPr>
        <p:txBody>
          <a:bodyPr/>
          <a:lstStyle/>
          <a:p>
            <a:pPr>
              <a:buFont typeface="Arial" charset="0"/>
              <a:buNone/>
              <a:defRPr/>
            </a:pPr>
            <a:r>
              <a:rPr lang="cs-CZ" dirty="0" smtClean="0"/>
              <a:t> </a:t>
            </a:r>
            <a:r>
              <a:rPr lang="cs-CZ" sz="1200" dirty="0" smtClean="0"/>
              <a:t>Myšlenková mapa – dle návrhu autorky</a:t>
            </a:r>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r>
              <a:rPr lang="cs-CZ" sz="1800" dirty="0" smtClean="0"/>
              <a:t>Autorem materiálu a všech jeho částí, není-li uvedeno jinak, je Mgr. Jitka Vlková.</a:t>
            </a:r>
          </a:p>
          <a:p>
            <a:pPr>
              <a:buFont typeface="Arial" charset="0"/>
              <a:buNone/>
              <a:defRPr/>
            </a:pPr>
            <a:endParaRPr lang="cs-CZ" sz="1200" i="1" dirty="0" smtClean="0">
              <a:latin typeface="+mj-lt"/>
            </a:endParaRPr>
          </a:p>
          <a:p>
            <a:pPr>
              <a:buFont typeface="Arial" charset="0"/>
              <a:buNone/>
              <a:defRPr/>
            </a:pPr>
            <a:endParaRPr lang="cs-CZ" sz="1200" i="1" dirty="0" smtClean="0">
              <a:latin typeface="+mj-lt"/>
            </a:endParaRPr>
          </a:p>
          <a:p>
            <a:pPr>
              <a:buFont typeface="Arial" charset="0"/>
              <a:buNone/>
              <a:defRPr/>
            </a:pPr>
            <a:endParaRPr lang="cs-CZ" sz="1200" i="1" dirty="0" smtClean="0">
              <a:latin typeface="+mj-lt"/>
            </a:endParaRPr>
          </a:p>
          <a:p>
            <a:pPr>
              <a:buFont typeface="Arial" charset="0"/>
              <a:buNone/>
              <a:defRPr/>
            </a:pPr>
            <a:endParaRPr lang="cs-CZ" dirty="0" smtClean="0"/>
          </a:p>
        </p:txBody>
      </p:sp>
      <p:pic>
        <p:nvPicPr>
          <p:cNvPr id="107524" name="Picture 4"/>
          <p:cNvPicPr>
            <a:picLocks noChangeAspect="1" noChangeArrowheads="1"/>
          </p:cNvPicPr>
          <p:nvPr/>
        </p:nvPicPr>
        <p:blipFill>
          <a:blip r:embed="rId2" cstate="print"/>
          <a:srcRect/>
          <a:stretch>
            <a:fillRect/>
          </a:stretch>
        </p:blipFill>
        <p:spPr bwMode="auto">
          <a:xfrm>
            <a:off x="1785938" y="4857750"/>
            <a:ext cx="5976937" cy="99060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28688"/>
            <a:ext cx="7772400" cy="2143125"/>
          </a:xfrm>
        </p:spPr>
        <p:txBody>
          <a:bodyPr rtlCol="0">
            <a:normAutofit/>
          </a:bodyPr>
          <a:lstStyle/>
          <a:p>
            <a:pPr eaLnBrk="1" fontAlgn="auto" hangingPunct="1">
              <a:spcAft>
                <a:spcPts val="0"/>
              </a:spcAft>
              <a:defRPr/>
            </a:pPr>
            <a:r>
              <a:rPr lang="cs-CZ" b="1" dirty="0" smtClean="0">
                <a:solidFill>
                  <a:schemeClr val="accent2">
                    <a:lumMod val="75000"/>
                  </a:schemeClr>
                </a:solidFill>
              </a:rPr>
              <a:t>VYJMENOVANÁ  SLOVA</a:t>
            </a:r>
          </a:p>
        </p:txBody>
      </p:sp>
      <p:sp>
        <p:nvSpPr>
          <p:cNvPr id="3" name="Podnadpis 2"/>
          <p:cNvSpPr>
            <a:spLocks noGrp="1"/>
          </p:cNvSpPr>
          <p:nvPr>
            <p:ph type="subTitle" idx="1"/>
          </p:nvPr>
        </p:nvSpPr>
        <p:spPr>
          <a:xfrm>
            <a:off x="1428750" y="3571875"/>
            <a:ext cx="6400800" cy="1995488"/>
          </a:xfrm>
        </p:spPr>
        <p:txBody>
          <a:bodyPr rtlCol="0">
            <a:normAutofit/>
          </a:bodyPr>
          <a:lstStyle/>
          <a:p>
            <a:pPr eaLnBrk="1" fontAlgn="auto" hangingPunct="1">
              <a:spcAft>
                <a:spcPts val="0"/>
              </a:spcAft>
              <a:buFont typeface="Arial" pitchFamily="34" charset="0"/>
              <a:buNone/>
              <a:defRPr/>
            </a:pPr>
            <a:endParaRPr lang="cs-CZ" dirty="0" smtClean="0"/>
          </a:p>
          <a:p>
            <a:pPr eaLnBrk="1" fontAlgn="auto" hangingPunct="1">
              <a:spcAft>
                <a:spcPts val="0"/>
              </a:spcAft>
              <a:buFont typeface="Arial" pitchFamily="34" charset="0"/>
              <a:buNone/>
              <a:defRPr/>
            </a:pPr>
            <a:r>
              <a:rPr lang="cs-CZ" dirty="0" smtClean="0"/>
              <a:t>Mgr. Jitka Vlková</a:t>
            </a:r>
          </a:p>
          <a:p>
            <a:pPr eaLnBrk="1" fontAlgn="auto" hangingPunct="1">
              <a:spcAft>
                <a:spcPts val="0"/>
              </a:spcAft>
              <a:buFont typeface="Arial" pitchFamily="34" charset="0"/>
              <a:buNone/>
              <a:defRPr/>
            </a:pPr>
            <a:r>
              <a:rPr lang="cs-CZ" sz="1900" dirty="0" smtClean="0"/>
              <a:t>VY_32_INOVACE_12_14_vyjmenovaná slova</a:t>
            </a:r>
          </a:p>
          <a:p>
            <a:pPr eaLnBrk="1" fontAlgn="auto" hangingPunct="1">
              <a:spcAft>
                <a:spcPts val="0"/>
              </a:spcAft>
              <a:buFont typeface="Arial" pitchFamily="34" charset="0"/>
              <a:buNone/>
              <a:defRPr/>
            </a:pPr>
            <a:endParaRPr lang="cs-CZ" dirty="0" smtClean="0"/>
          </a:p>
        </p:txBody>
      </p:sp>
      <p:pic>
        <p:nvPicPr>
          <p:cNvPr id="108548" name="Picture 4"/>
          <p:cNvPicPr>
            <a:picLocks noChangeAspect="1" noChangeArrowheads="1"/>
          </p:cNvPicPr>
          <p:nvPr/>
        </p:nvPicPr>
        <p:blipFill>
          <a:blip r:embed="rId2" cstate="print"/>
          <a:srcRect/>
          <a:stretch>
            <a:fillRect/>
          </a:stretch>
        </p:blipFill>
        <p:spPr bwMode="auto">
          <a:xfrm>
            <a:off x="1500188" y="3000375"/>
            <a:ext cx="5976937" cy="990600"/>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Nadpis 1"/>
          <p:cNvSpPr>
            <a:spLocks noGrp="1"/>
          </p:cNvSpPr>
          <p:nvPr>
            <p:ph type="title"/>
          </p:nvPr>
        </p:nvSpPr>
        <p:spPr>
          <a:xfrm>
            <a:off x="457200" y="142875"/>
            <a:ext cx="8229600" cy="642938"/>
          </a:xfrm>
        </p:spPr>
        <p:txBody>
          <a:bodyPr/>
          <a:lstStyle/>
          <a:p>
            <a:r>
              <a:rPr lang="cs-CZ" sz="2400" b="1" u="sng" smtClean="0"/>
              <a:t>SYN, SYTÝ, SÝR</a:t>
            </a:r>
          </a:p>
        </p:txBody>
      </p:sp>
      <p:sp>
        <p:nvSpPr>
          <p:cNvPr id="109571" name="Zástupný symbol pro obsah 2"/>
          <p:cNvSpPr>
            <a:spLocks noGrp="1"/>
          </p:cNvSpPr>
          <p:nvPr>
            <p:ph idx="1"/>
          </p:nvPr>
        </p:nvSpPr>
        <p:spPr>
          <a:xfrm>
            <a:off x="357188" y="714375"/>
            <a:ext cx="8429625" cy="5643563"/>
          </a:xfrm>
        </p:spPr>
        <p:txBody>
          <a:bodyPr/>
          <a:lstStyle/>
          <a:p>
            <a:pPr>
              <a:buFont typeface="Arial" charset="0"/>
              <a:buNone/>
            </a:pPr>
            <a:r>
              <a:rPr lang="cs-CZ" sz="1200" smtClean="0"/>
              <a:t>			                 Doplň správná i –y, í –ý:</a:t>
            </a:r>
          </a:p>
          <a:p>
            <a:pPr>
              <a:buFont typeface="Arial" charset="0"/>
              <a:buNone/>
            </a:pPr>
            <a:r>
              <a:rPr lang="cs-CZ" sz="1200" smtClean="0"/>
              <a:t>			                 </a:t>
            </a:r>
            <a:r>
              <a:rPr lang="cs-CZ" sz="1800" smtClean="0"/>
              <a:t>Večer</a:t>
            </a:r>
          </a:p>
          <a:p>
            <a:pPr>
              <a:buFont typeface="Arial" charset="0"/>
              <a:buNone/>
            </a:pPr>
            <a:r>
              <a:rPr lang="cs-CZ" sz="1800" smtClean="0"/>
              <a:t>			           Toník m     luje večery. Malá Terezka, dcera rodičů, tiše sp     n-</a:t>
            </a:r>
          </a:p>
          <a:p>
            <a:pPr>
              <a:buFont typeface="Arial" charset="0"/>
              <a:buNone/>
            </a:pPr>
            <a:endParaRPr lang="cs-CZ" sz="1800" smtClean="0"/>
          </a:p>
          <a:p>
            <a:pPr>
              <a:buFont typeface="Arial" charset="0"/>
              <a:buNone/>
            </a:pPr>
            <a:r>
              <a:rPr lang="cs-CZ" sz="1800" smtClean="0"/>
              <a:t>			           ká. Tatínek, mam     nka a jejich s     n př     praví večeř       a pak</a:t>
            </a:r>
          </a:p>
          <a:p>
            <a:pPr>
              <a:buFont typeface="Arial" charset="0"/>
              <a:buNone/>
            </a:pPr>
            <a:endParaRPr lang="cs-CZ" sz="1800" smtClean="0"/>
          </a:p>
          <a:p>
            <a:pPr>
              <a:buFont typeface="Arial" charset="0"/>
              <a:buNone/>
            </a:pPr>
            <a:r>
              <a:rPr lang="cs-CZ" sz="1800" smtClean="0"/>
              <a:t>			           s      při jídle vypravují, co kdo za celý den prož    l.</a:t>
            </a:r>
          </a:p>
          <a:p>
            <a:pPr>
              <a:buFont typeface="Arial" charset="0"/>
              <a:buNone/>
            </a:pPr>
            <a:endParaRPr lang="cs-CZ" sz="1800" smtClean="0"/>
          </a:p>
          <a:p>
            <a:pPr>
              <a:buFont typeface="Arial" charset="0"/>
              <a:buNone/>
            </a:pPr>
            <a:r>
              <a:rPr lang="cs-CZ" sz="1800" smtClean="0"/>
              <a:t>	Toník s chutí pol     ká rohl     k se s    rem. S      ry má rád. Však se také říká ,,v s     ru </a:t>
            </a:r>
          </a:p>
          <a:p>
            <a:pPr>
              <a:buFont typeface="Arial" charset="0"/>
              <a:buNone/>
            </a:pPr>
            <a:endParaRPr lang="cs-CZ" sz="1800" smtClean="0"/>
          </a:p>
          <a:p>
            <a:pPr>
              <a:buFont typeface="Arial" charset="0"/>
              <a:buNone/>
            </a:pPr>
            <a:r>
              <a:rPr lang="cs-CZ" sz="1800" smtClean="0"/>
              <a:t>najdeš s    lu. Toník dnes rod     čům namazal rohl    ky se s     rem sám. Tatínek má ra- </a:t>
            </a:r>
          </a:p>
          <a:p>
            <a:pPr>
              <a:buFont typeface="Arial" charset="0"/>
              <a:buNone/>
            </a:pPr>
            <a:endParaRPr lang="cs-CZ" sz="1800" smtClean="0"/>
          </a:p>
          <a:p>
            <a:pPr>
              <a:buFont typeface="Arial" charset="0"/>
              <a:buNone/>
            </a:pPr>
            <a:r>
              <a:rPr lang="cs-CZ" sz="1800" smtClean="0"/>
              <a:t>dost ze svého s     nka.</a:t>
            </a:r>
          </a:p>
          <a:p>
            <a:pPr>
              <a:buFont typeface="Arial" charset="0"/>
              <a:buNone/>
            </a:pPr>
            <a:endParaRPr lang="cs-CZ" sz="1800" smtClean="0"/>
          </a:p>
          <a:p>
            <a:pPr>
              <a:buFont typeface="Arial" charset="0"/>
              <a:buNone/>
            </a:pPr>
            <a:r>
              <a:rPr lang="cs-CZ" sz="1800" smtClean="0"/>
              <a:t>	Když už nikdo neměl hlad, všichni se nas    tili, šel se chlapec um     t a pak mam     n-</a:t>
            </a:r>
          </a:p>
          <a:p>
            <a:pPr>
              <a:buFont typeface="Arial" charset="0"/>
              <a:buNone/>
            </a:pPr>
            <a:endParaRPr lang="cs-CZ" sz="1800" smtClean="0"/>
          </a:p>
          <a:p>
            <a:pPr>
              <a:buFont typeface="Arial" charset="0"/>
              <a:buNone/>
            </a:pPr>
            <a:r>
              <a:rPr lang="cs-CZ" sz="1800" smtClean="0"/>
              <a:t>ka vyprávěla s    nkovi pohádku o nenas    tném Otesánkovi. Chlapec pomalu us    nal.</a:t>
            </a:r>
          </a:p>
          <a:p>
            <a:pPr>
              <a:buFont typeface="Arial" charset="0"/>
              <a:buNone/>
            </a:pPr>
            <a:endParaRPr lang="cs-CZ" sz="1800" smtClean="0"/>
          </a:p>
          <a:p>
            <a:endParaRPr lang="cs-CZ" smtClean="0"/>
          </a:p>
        </p:txBody>
      </p:sp>
      <p:pic>
        <p:nvPicPr>
          <p:cNvPr id="109572" name="Picture 2" descr="90104715"/>
          <p:cNvPicPr>
            <a:picLocks noChangeAspect="1" noChangeArrowheads="1"/>
          </p:cNvPicPr>
          <p:nvPr/>
        </p:nvPicPr>
        <p:blipFill>
          <a:blip r:embed="rId2" cstate="print"/>
          <a:srcRect/>
          <a:stretch>
            <a:fillRect/>
          </a:stretch>
        </p:blipFill>
        <p:spPr bwMode="auto">
          <a:xfrm>
            <a:off x="500063" y="928688"/>
            <a:ext cx="2214562" cy="2239962"/>
          </a:xfrm>
          <a:prstGeom prst="rect">
            <a:avLst/>
          </a:prstGeom>
          <a:noFill/>
          <a:ln w="9525">
            <a:noFill/>
            <a:miter lim="800000"/>
            <a:headEnd/>
            <a:tailEnd/>
          </a:ln>
        </p:spPr>
      </p:pic>
      <p:sp>
        <p:nvSpPr>
          <p:cNvPr id="5" name="TextovéPole 4"/>
          <p:cNvSpPr txBox="1"/>
          <p:nvPr/>
        </p:nvSpPr>
        <p:spPr>
          <a:xfrm>
            <a:off x="8143875" y="1285875"/>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6" name="TextovéPole 5"/>
          <p:cNvSpPr txBox="1"/>
          <p:nvPr/>
        </p:nvSpPr>
        <p:spPr>
          <a:xfrm>
            <a:off x="3571875" y="1285875"/>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7" name="TextovéPole 6"/>
          <p:cNvSpPr txBox="1"/>
          <p:nvPr/>
        </p:nvSpPr>
        <p:spPr>
          <a:xfrm>
            <a:off x="4429125" y="1928813"/>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8" name="TextovéPole 7"/>
          <p:cNvSpPr txBox="1"/>
          <p:nvPr/>
        </p:nvSpPr>
        <p:spPr>
          <a:xfrm>
            <a:off x="5857875" y="1928813"/>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9" name="TextovéPole 8"/>
          <p:cNvSpPr txBox="1"/>
          <p:nvPr/>
        </p:nvSpPr>
        <p:spPr>
          <a:xfrm>
            <a:off x="6500813" y="1928813"/>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0" name="TextovéPole 9"/>
          <p:cNvSpPr txBox="1"/>
          <p:nvPr/>
        </p:nvSpPr>
        <p:spPr>
          <a:xfrm>
            <a:off x="7786688" y="1928813"/>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1" name="TextovéPole 10"/>
          <p:cNvSpPr txBox="1"/>
          <p:nvPr/>
        </p:nvSpPr>
        <p:spPr>
          <a:xfrm>
            <a:off x="2928938" y="2571750"/>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2" name="TextovéPole 11"/>
          <p:cNvSpPr txBox="1"/>
          <p:nvPr/>
        </p:nvSpPr>
        <p:spPr>
          <a:xfrm>
            <a:off x="7072313" y="2571750"/>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3" name="TextovéPole 12"/>
          <p:cNvSpPr txBox="1"/>
          <p:nvPr/>
        </p:nvSpPr>
        <p:spPr>
          <a:xfrm>
            <a:off x="2286000" y="3286125"/>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4" name="TextovéPole 13"/>
          <p:cNvSpPr txBox="1"/>
          <p:nvPr/>
        </p:nvSpPr>
        <p:spPr>
          <a:xfrm>
            <a:off x="3214688" y="3286125"/>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5" name="TextovéPole 14"/>
          <p:cNvSpPr txBox="1"/>
          <p:nvPr/>
        </p:nvSpPr>
        <p:spPr>
          <a:xfrm>
            <a:off x="3929063" y="3286125"/>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6" name="TextovéPole 15"/>
          <p:cNvSpPr txBox="1"/>
          <p:nvPr/>
        </p:nvSpPr>
        <p:spPr>
          <a:xfrm>
            <a:off x="4786313" y="3286125"/>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7" name="TextovéPole 16"/>
          <p:cNvSpPr txBox="1"/>
          <p:nvPr/>
        </p:nvSpPr>
        <p:spPr>
          <a:xfrm>
            <a:off x="8001000" y="3286125"/>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8" name="TextovéPole 17"/>
          <p:cNvSpPr txBox="1"/>
          <p:nvPr/>
        </p:nvSpPr>
        <p:spPr>
          <a:xfrm>
            <a:off x="1214438" y="3929063"/>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9" name="TextovéPole 18"/>
          <p:cNvSpPr txBox="1"/>
          <p:nvPr/>
        </p:nvSpPr>
        <p:spPr>
          <a:xfrm>
            <a:off x="3071813" y="3929063"/>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0" name="TextovéPole 19"/>
          <p:cNvSpPr txBox="1"/>
          <p:nvPr/>
        </p:nvSpPr>
        <p:spPr>
          <a:xfrm>
            <a:off x="4929188" y="3929063"/>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1" name="TextovéPole 20"/>
          <p:cNvSpPr txBox="1"/>
          <p:nvPr/>
        </p:nvSpPr>
        <p:spPr>
          <a:xfrm>
            <a:off x="5786438" y="3929063"/>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2" name="TextovéPole 21"/>
          <p:cNvSpPr txBox="1"/>
          <p:nvPr/>
        </p:nvSpPr>
        <p:spPr>
          <a:xfrm>
            <a:off x="1857375" y="4572000"/>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3" name="TextovéPole 22"/>
          <p:cNvSpPr txBox="1"/>
          <p:nvPr/>
        </p:nvSpPr>
        <p:spPr>
          <a:xfrm>
            <a:off x="4500563" y="5214938"/>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4" name="TextovéPole 23"/>
          <p:cNvSpPr txBox="1"/>
          <p:nvPr/>
        </p:nvSpPr>
        <p:spPr>
          <a:xfrm>
            <a:off x="6715125" y="5214938"/>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5" name="TextovéPole 24"/>
          <p:cNvSpPr txBox="1"/>
          <p:nvPr/>
        </p:nvSpPr>
        <p:spPr>
          <a:xfrm>
            <a:off x="8143875" y="5214938"/>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6" name="TextovéPole 25"/>
          <p:cNvSpPr txBox="1"/>
          <p:nvPr/>
        </p:nvSpPr>
        <p:spPr>
          <a:xfrm>
            <a:off x="1714500" y="5929313"/>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7" name="TextovéPole 26"/>
          <p:cNvSpPr txBox="1"/>
          <p:nvPr/>
        </p:nvSpPr>
        <p:spPr>
          <a:xfrm>
            <a:off x="4071938" y="5929313"/>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8" name="TextovéPole 27"/>
          <p:cNvSpPr txBox="1"/>
          <p:nvPr/>
        </p:nvSpPr>
        <p:spPr>
          <a:xfrm>
            <a:off x="7715250" y="5929313"/>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Nadpis 1"/>
          <p:cNvSpPr>
            <a:spLocks noGrp="1"/>
          </p:cNvSpPr>
          <p:nvPr>
            <p:ph type="title"/>
          </p:nvPr>
        </p:nvSpPr>
        <p:spPr>
          <a:xfrm>
            <a:off x="642938" y="274638"/>
            <a:ext cx="7858125" cy="868362"/>
          </a:xfrm>
        </p:spPr>
        <p:txBody>
          <a:bodyPr/>
          <a:lstStyle/>
          <a:p>
            <a:pPr algn="l"/>
            <a:r>
              <a:rPr lang="cs-CZ" sz="1200" smtClean="0"/>
              <a:t>Doplň křížovku:</a:t>
            </a:r>
          </a:p>
        </p:txBody>
      </p:sp>
      <p:graphicFrame>
        <p:nvGraphicFramePr>
          <p:cNvPr id="4" name="Zástupný symbol pro obsah 3"/>
          <p:cNvGraphicFramePr>
            <a:graphicFrameLocks noGrp="1"/>
          </p:cNvGraphicFramePr>
          <p:nvPr>
            <p:ph idx="1"/>
          </p:nvPr>
        </p:nvGraphicFramePr>
        <p:xfrm>
          <a:off x="714375" y="1285875"/>
          <a:ext cx="7500938" cy="2571750"/>
        </p:xfrm>
        <a:graphic>
          <a:graphicData uri="http://schemas.openxmlformats.org/drawingml/2006/table">
            <a:tbl>
              <a:tblPr/>
              <a:tblGrid>
                <a:gridCol w="4328135"/>
                <a:gridCol w="399520"/>
                <a:gridCol w="389532"/>
                <a:gridCol w="399520"/>
                <a:gridCol w="399520"/>
                <a:gridCol w="386203"/>
                <a:gridCol w="399520"/>
                <a:gridCol w="399520"/>
                <a:gridCol w="399520"/>
              </a:tblGrid>
              <a:tr h="367396">
                <a:tc>
                  <a:txBody>
                    <a:bodyPr/>
                    <a:lstStyle/>
                    <a:p>
                      <a:pPr algn="l" fontAlgn="b"/>
                      <a:r>
                        <a:rPr lang="pt-BR" sz="1800" b="0" i="0" u="none" strike="noStrike" dirty="0">
                          <a:solidFill>
                            <a:srgbClr val="000000"/>
                          </a:solidFill>
                          <a:latin typeface="Calibri"/>
                        </a:rPr>
                        <a:t>1. Automobil dostal v zatáčce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dirty="0">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dirty="0">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r>
              <a:tr h="367396">
                <a:tc>
                  <a:txBody>
                    <a:bodyPr/>
                    <a:lstStyle/>
                    <a:p>
                      <a:pPr algn="l" fontAlgn="b"/>
                      <a:r>
                        <a:rPr lang="cs-CZ" sz="1800" b="0" i="0" u="none" strike="noStrike">
                          <a:solidFill>
                            <a:srgbClr val="000000"/>
                          </a:solidFill>
                          <a:latin typeface="Calibri"/>
                        </a:rPr>
                        <a:t>2. Člověk, který žije ve městě či vesnici.</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800" b="0" i="0" u="none" strike="noStrike">
                          <a:solidFill>
                            <a:srgbClr val="000000"/>
                          </a:solidFill>
                          <a:latin typeface="Calibri"/>
                        </a:rPr>
                        <a: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b</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7396">
                <a:tc>
                  <a:txBody>
                    <a:bodyPr/>
                    <a:lstStyle/>
                    <a:p>
                      <a:pPr algn="l" fontAlgn="b"/>
                      <a:r>
                        <a:rPr lang="pl-PL" sz="1800" b="0" i="0" u="none" strike="noStrike" dirty="0">
                          <a:solidFill>
                            <a:srgbClr val="000000"/>
                          </a:solidFill>
                          <a:latin typeface="Calibri"/>
                        </a:rPr>
                        <a:t>3. Mamince se narodil chlapec. Je to její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7396">
                <a:tc>
                  <a:txBody>
                    <a:bodyPr/>
                    <a:lstStyle/>
                    <a:p>
                      <a:pPr algn="l" fontAlgn="b"/>
                      <a:r>
                        <a:rPr lang="pl-PL" sz="1800" b="0" i="0" u="none" strike="noStrike">
                          <a:solidFill>
                            <a:srgbClr val="000000"/>
                          </a:solidFill>
                          <a:latin typeface="Calibri"/>
                        </a:rPr>
                        <a:t>4. Na psacím stole svítí ……..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800" b="0" i="0" u="none" strike="noStrike">
                          <a:solidFill>
                            <a:srgbClr val="000000"/>
                          </a:solidFill>
                          <a:latin typeface="Calibri"/>
                        </a:rPr>
                        <a:t>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7396">
                <a:tc>
                  <a:txBody>
                    <a:bodyPr/>
                    <a:lstStyle/>
                    <a:p>
                      <a:pPr algn="l" fontAlgn="b"/>
                      <a:r>
                        <a:rPr lang="pl-PL" sz="1800" b="0" i="0" u="none" strike="noStrike">
                          <a:solidFill>
                            <a:srgbClr val="000000"/>
                          </a:solidFill>
                          <a:latin typeface="Calibri"/>
                        </a:rPr>
                        <a:t>5. Na tkaničce u boty uvázal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cs-CZ" sz="1800" b="0" i="0" u="none" strike="noStrike">
                          <a:solidFill>
                            <a:srgbClr val="000000"/>
                          </a:solidFill>
                          <a:latin typeface="Calibri"/>
                        </a:rPr>
                        <a:t>k</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7396">
                <a:tc>
                  <a:txBody>
                    <a:bodyPr/>
                    <a:lstStyle/>
                    <a:p>
                      <a:pPr algn="l" fontAlgn="b"/>
                      <a:r>
                        <a:rPr lang="en-US" sz="1800" b="0" i="0" u="none" strike="noStrike">
                          <a:solidFill>
                            <a:srgbClr val="000000"/>
                          </a:solidFill>
                          <a:latin typeface="Calibri"/>
                        </a:rPr>
                        <a:t>6. Při bouřce hřmí a …… ..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7396">
                <a:tc>
                  <a:txBody>
                    <a:bodyPr/>
                    <a:lstStyle/>
                    <a:p>
                      <a:pPr algn="l" fontAlgn="b"/>
                      <a:r>
                        <a:rPr lang="nl-NL" sz="1800" b="0" i="0" u="none" strike="noStrike">
                          <a:solidFill>
                            <a:srgbClr val="000000"/>
                          </a:solidFill>
                          <a:latin typeface="Calibri"/>
                        </a:rPr>
                        <a:t>7. Už nemá hlad, je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cs-CZ" sz="1800" b="0" i="0" u="none" strike="noStrike">
                          <a:solidFill>
                            <a:srgbClr val="000000"/>
                          </a:solidFill>
                          <a:latin typeface="Calibri"/>
                        </a:rPr>
                        <a:t>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r>
            </a:tbl>
          </a:graphicData>
        </a:graphic>
      </p:graphicFrame>
      <p:sp>
        <p:nvSpPr>
          <p:cNvPr id="6" name="Nadpis 1"/>
          <p:cNvSpPr txBox="1">
            <a:spLocks/>
          </p:cNvSpPr>
          <p:nvPr/>
        </p:nvSpPr>
        <p:spPr bwMode="auto">
          <a:xfrm>
            <a:off x="500063" y="4214813"/>
            <a:ext cx="8072437" cy="1071562"/>
          </a:xfrm>
          <a:prstGeom prst="rect">
            <a:avLst/>
          </a:prstGeom>
          <a:noFill/>
          <a:ln w="9525">
            <a:noFill/>
            <a:miter lim="800000"/>
            <a:headEnd/>
            <a:tailEnd/>
          </a:ln>
        </p:spPr>
        <p:txBody>
          <a:bodyPr anchor="ctr"/>
          <a:lstStyle/>
          <a:p>
            <a:pPr eaLnBrk="0" hangingPunct="0">
              <a:defRPr/>
            </a:pPr>
            <a:r>
              <a:rPr lang="cs-CZ" dirty="0" err="1">
                <a:latin typeface="+mj-lt"/>
                <a:ea typeface="+mj-ea"/>
                <a:cs typeface="+mj-cs"/>
              </a:rPr>
              <a:t>Toník</a:t>
            </a:r>
            <a:r>
              <a:rPr lang="cs-CZ" dirty="0">
                <a:latin typeface="+mj-lt"/>
                <a:ea typeface="+mj-ea"/>
                <a:cs typeface="+mj-cs"/>
              </a:rPr>
              <a:t> si svou nejhezčí skleněnou kuličku schoval do                                                         .</a:t>
            </a:r>
          </a:p>
        </p:txBody>
      </p:sp>
      <p:graphicFrame>
        <p:nvGraphicFramePr>
          <p:cNvPr id="5" name="Tabulka 4"/>
          <p:cNvGraphicFramePr>
            <a:graphicFrameLocks noGrp="1"/>
          </p:cNvGraphicFramePr>
          <p:nvPr/>
        </p:nvGraphicFramePr>
        <p:xfrm>
          <a:off x="5429250" y="4500563"/>
          <a:ext cx="2784475" cy="428625"/>
        </p:xfrm>
        <a:graphic>
          <a:graphicData uri="http://schemas.openxmlformats.org/drawingml/2006/table">
            <a:tbl>
              <a:tblPr/>
              <a:tblGrid>
                <a:gridCol w="401125"/>
                <a:gridCol w="391097"/>
                <a:gridCol w="401125"/>
                <a:gridCol w="401125"/>
                <a:gridCol w="387754"/>
                <a:gridCol w="401125"/>
                <a:gridCol w="401125"/>
              </a:tblGrid>
              <a:tr h="428628">
                <a:tc>
                  <a:txBody>
                    <a:bodyPr/>
                    <a:lstStyle/>
                    <a:p>
                      <a:pPr algn="ctr" fontAlgn="ctr"/>
                      <a:r>
                        <a:rPr lang="cs-CZ" sz="1800" b="0" i="0" u="none" strike="noStrike" dirty="0">
                          <a:solidFill>
                            <a:srgbClr val="FFFFFF"/>
                          </a:solidFill>
                          <a:latin typeface="Calibri"/>
                        </a:rPr>
                        <a:t> </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15867"/>
                    </a:solidFill>
                  </a:tcPr>
                </a:tc>
                <a:tc>
                  <a:txBody>
                    <a:bodyPr/>
                    <a:lstStyle/>
                    <a:p>
                      <a:pPr algn="ctr" fontAlgn="ctr"/>
                      <a:r>
                        <a:rPr lang="cs-CZ" sz="1800" b="0" i="0" u="none" strike="noStrike">
                          <a:solidFill>
                            <a:srgbClr val="FFFFFF"/>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15867"/>
                    </a:solidFill>
                  </a:tcPr>
                </a:tc>
                <a:tc>
                  <a:txBody>
                    <a:bodyPr/>
                    <a:lstStyle/>
                    <a:p>
                      <a:pPr algn="ctr" fontAlgn="ctr"/>
                      <a:r>
                        <a:rPr lang="cs-CZ" sz="1800" b="0" i="0" u="none" strike="noStrike" dirty="0">
                          <a:solidFill>
                            <a:srgbClr val="FFFFFF"/>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15867"/>
                    </a:solidFill>
                  </a:tcPr>
                </a:tc>
                <a:tc>
                  <a:txBody>
                    <a:bodyPr/>
                    <a:lstStyle/>
                    <a:p>
                      <a:pPr algn="ctr" fontAlgn="ctr"/>
                      <a:r>
                        <a:rPr lang="cs-CZ" sz="1800" b="0" i="0" u="none" strike="noStrike">
                          <a:solidFill>
                            <a:srgbClr val="FFFFFF"/>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15867"/>
                    </a:solidFill>
                  </a:tcPr>
                </a:tc>
                <a:tc>
                  <a:txBody>
                    <a:bodyPr/>
                    <a:lstStyle/>
                    <a:p>
                      <a:pPr algn="ctr" fontAlgn="ctr"/>
                      <a:r>
                        <a:rPr lang="cs-CZ" sz="1800" b="0" i="0" u="none" strike="noStrike">
                          <a:solidFill>
                            <a:srgbClr val="FFFFFF"/>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15867"/>
                    </a:solidFill>
                  </a:tcPr>
                </a:tc>
                <a:tc>
                  <a:txBody>
                    <a:bodyPr/>
                    <a:lstStyle/>
                    <a:p>
                      <a:pPr algn="ctr" fontAlgn="ctr"/>
                      <a:r>
                        <a:rPr lang="cs-CZ" sz="1800" b="0" i="0" u="none" strike="noStrike">
                          <a:solidFill>
                            <a:srgbClr val="FFFFFF"/>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15867"/>
                    </a:solidFill>
                  </a:tcPr>
                </a:tc>
                <a:tc>
                  <a:txBody>
                    <a:bodyPr/>
                    <a:lstStyle/>
                    <a:p>
                      <a:pPr algn="ctr" fontAlgn="ctr"/>
                      <a:r>
                        <a:rPr lang="cs-CZ" sz="1800" b="0" i="0" u="none" strike="noStrike" dirty="0">
                          <a:solidFill>
                            <a:srgbClr val="FFFFFF"/>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15867"/>
                    </a:solidFill>
                  </a:tcPr>
                </a:tc>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Zaoblený obdélník 11"/>
          <p:cNvSpPr/>
          <p:nvPr/>
        </p:nvSpPr>
        <p:spPr>
          <a:xfrm>
            <a:off x="2571750" y="928688"/>
            <a:ext cx="2071688" cy="571500"/>
          </a:xfrm>
          <a:prstGeom prst="round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dirty="0">
              <a:solidFill>
                <a:schemeClr val="tx1"/>
              </a:solidFill>
            </a:endParaRPr>
          </a:p>
        </p:txBody>
      </p:sp>
      <p:sp>
        <p:nvSpPr>
          <p:cNvPr id="111619" name="Nadpis 1"/>
          <p:cNvSpPr>
            <a:spLocks noGrp="1"/>
          </p:cNvSpPr>
          <p:nvPr>
            <p:ph type="title"/>
          </p:nvPr>
        </p:nvSpPr>
        <p:spPr>
          <a:xfrm>
            <a:off x="428625" y="428625"/>
            <a:ext cx="8229600" cy="500063"/>
          </a:xfrm>
        </p:spPr>
        <p:txBody>
          <a:bodyPr/>
          <a:lstStyle/>
          <a:p>
            <a:pPr algn="l"/>
            <a:r>
              <a:rPr lang="cs-CZ" sz="1200" smtClean="0"/>
              <a:t>Doplň chybějící slova ve větách. Všimni si psaní i – y, í – ý.</a:t>
            </a:r>
            <a:endParaRPr lang="cs-CZ" smtClean="0"/>
          </a:p>
        </p:txBody>
      </p:sp>
      <p:sp>
        <p:nvSpPr>
          <p:cNvPr id="111620" name="Zástupný symbol pro obsah 2"/>
          <p:cNvSpPr>
            <a:spLocks noGrp="1"/>
          </p:cNvSpPr>
          <p:nvPr>
            <p:ph idx="1"/>
          </p:nvPr>
        </p:nvSpPr>
        <p:spPr>
          <a:xfrm>
            <a:off x="2428875" y="857250"/>
            <a:ext cx="6357938" cy="5268913"/>
          </a:xfrm>
        </p:spPr>
        <p:txBody>
          <a:bodyPr/>
          <a:lstStyle/>
          <a:p>
            <a:pPr>
              <a:buFont typeface="Arial" charset="0"/>
              <a:buNone/>
            </a:pPr>
            <a:r>
              <a:rPr lang="cs-CZ" smtClean="0"/>
              <a:t>			    </a:t>
            </a:r>
            <a:r>
              <a:rPr lang="cs-CZ" sz="1800" smtClean="0"/>
              <a:t>je žlutý chemický prvek.</a:t>
            </a:r>
          </a:p>
          <a:p>
            <a:pPr>
              <a:buFont typeface="Arial" charset="0"/>
              <a:buNone/>
            </a:pPr>
            <a:endParaRPr lang="cs-CZ" sz="1800" smtClean="0"/>
          </a:p>
          <a:p>
            <a:pPr>
              <a:buFont typeface="Arial" charset="0"/>
              <a:buNone/>
            </a:pPr>
            <a:endParaRPr lang="cs-CZ" sz="1800" smtClean="0"/>
          </a:p>
          <a:p>
            <a:pPr>
              <a:buFont typeface="Arial" charset="0"/>
              <a:buNone/>
            </a:pPr>
            <a:r>
              <a:rPr lang="cs-CZ" sz="1800" smtClean="0"/>
              <a:t>			       - zápalka</a:t>
            </a:r>
          </a:p>
          <a:p>
            <a:pPr>
              <a:buFont typeface="Arial" charset="0"/>
              <a:buNone/>
            </a:pPr>
            <a:endParaRPr lang="cs-CZ" sz="1800" smtClean="0"/>
          </a:p>
          <a:p>
            <a:pPr>
              <a:buFont typeface="Arial" charset="0"/>
              <a:buNone/>
            </a:pPr>
            <a:endParaRPr lang="cs-CZ" sz="1800" smtClean="0"/>
          </a:p>
          <a:p>
            <a:pPr>
              <a:buFont typeface="Arial" charset="0"/>
              <a:buNone/>
            </a:pPr>
            <a:r>
              <a:rPr lang="cs-CZ" sz="1800" smtClean="0"/>
              <a:t>			       je mléčný pokrm.</a:t>
            </a:r>
          </a:p>
          <a:p>
            <a:pPr>
              <a:buFont typeface="Arial" charset="0"/>
              <a:buNone/>
            </a:pPr>
            <a:endParaRPr lang="cs-CZ" sz="1800" smtClean="0"/>
          </a:p>
          <a:p>
            <a:pPr>
              <a:buFont typeface="Arial" charset="0"/>
              <a:buNone/>
            </a:pPr>
            <a:endParaRPr lang="cs-CZ" sz="1800" smtClean="0"/>
          </a:p>
          <a:p>
            <a:pPr>
              <a:buFont typeface="Arial" charset="0"/>
              <a:buNone/>
            </a:pPr>
            <a:r>
              <a:rPr lang="cs-CZ" sz="1800" smtClean="0"/>
              <a:t>			       je tekutá, prudce jedovatá kapalina.</a:t>
            </a:r>
          </a:p>
          <a:p>
            <a:pPr>
              <a:buFont typeface="Arial" charset="0"/>
              <a:buNone/>
            </a:pPr>
            <a:endParaRPr lang="cs-CZ" sz="1800" smtClean="0"/>
          </a:p>
          <a:p>
            <a:pPr>
              <a:buFont typeface="Arial" charset="0"/>
              <a:buNone/>
            </a:pPr>
            <a:endParaRPr lang="cs-CZ" sz="1800" smtClean="0"/>
          </a:p>
          <a:p>
            <a:pPr>
              <a:buFont typeface="Arial" charset="0"/>
              <a:buNone/>
            </a:pPr>
            <a:r>
              <a:rPr lang="cs-CZ" sz="1800" smtClean="0"/>
              <a:t>			       je druh sýru.</a:t>
            </a:r>
          </a:p>
          <a:p>
            <a:pPr>
              <a:buFont typeface="Arial" charset="0"/>
              <a:buNone/>
            </a:pPr>
            <a:endParaRPr lang="cs-CZ" sz="1800" smtClean="0"/>
          </a:p>
          <a:p>
            <a:pPr>
              <a:buFont typeface="Arial" charset="0"/>
              <a:buNone/>
            </a:pPr>
            <a:endParaRPr lang="cs-CZ" sz="1800" smtClean="0"/>
          </a:p>
        </p:txBody>
      </p:sp>
      <p:cxnSp>
        <p:nvCxnSpPr>
          <p:cNvPr id="5" name="Přímá spojovací čára 4"/>
          <p:cNvCxnSpPr/>
          <p:nvPr/>
        </p:nvCxnSpPr>
        <p:spPr>
          <a:xfrm rot="5400000">
            <a:off x="72231" y="3285332"/>
            <a:ext cx="4714875" cy="1588"/>
          </a:xfrm>
          <a:prstGeom prst="line">
            <a:avLst/>
          </a:prstGeom>
          <a:ln w="22225">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Zaoblený obdélník 3"/>
          <p:cNvSpPr/>
          <p:nvPr/>
        </p:nvSpPr>
        <p:spPr>
          <a:xfrm>
            <a:off x="571500" y="1143000"/>
            <a:ext cx="1143000" cy="428625"/>
          </a:xfrm>
          <a:prstGeom prst="roundRect">
            <a:avLst/>
          </a:prstGeom>
          <a:solidFill>
            <a:schemeClr val="accent6">
              <a:lumMod val="40000"/>
              <a:lumOff val="6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tx1"/>
                </a:solidFill>
              </a:rPr>
              <a:t>SÝR</a:t>
            </a:r>
          </a:p>
        </p:txBody>
      </p:sp>
      <p:sp>
        <p:nvSpPr>
          <p:cNvPr id="7" name="Zaoblený obdélník 6"/>
          <p:cNvSpPr/>
          <p:nvPr/>
        </p:nvSpPr>
        <p:spPr>
          <a:xfrm>
            <a:off x="571500" y="3143250"/>
            <a:ext cx="1143000" cy="428625"/>
          </a:xfrm>
          <a:prstGeom prst="roundRect">
            <a:avLst/>
          </a:prstGeom>
          <a:solidFill>
            <a:schemeClr val="accent6">
              <a:lumMod val="40000"/>
              <a:lumOff val="6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tx1"/>
                </a:solidFill>
              </a:rPr>
              <a:t>SÍRA</a:t>
            </a:r>
          </a:p>
        </p:txBody>
      </p:sp>
      <p:sp>
        <p:nvSpPr>
          <p:cNvPr id="8" name="Zaoblený obdélník 7"/>
          <p:cNvSpPr/>
          <p:nvPr/>
        </p:nvSpPr>
        <p:spPr>
          <a:xfrm>
            <a:off x="1143000" y="2071688"/>
            <a:ext cx="1143000" cy="428625"/>
          </a:xfrm>
          <a:prstGeom prst="roundRect">
            <a:avLst/>
          </a:prstGeom>
          <a:solidFill>
            <a:schemeClr val="accent6">
              <a:lumMod val="40000"/>
              <a:lumOff val="6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tx1"/>
                </a:solidFill>
              </a:rPr>
              <a:t>,,SIRKA“</a:t>
            </a:r>
          </a:p>
        </p:txBody>
      </p:sp>
      <p:sp>
        <p:nvSpPr>
          <p:cNvPr id="10" name="Zaoblený obdélník 9"/>
          <p:cNvSpPr/>
          <p:nvPr/>
        </p:nvSpPr>
        <p:spPr>
          <a:xfrm>
            <a:off x="357188" y="4143375"/>
            <a:ext cx="1928812" cy="428625"/>
          </a:xfrm>
          <a:prstGeom prst="roundRect">
            <a:avLst/>
          </a:prstGeom>
          <a:solidFill>
            <a:schemeClr val="accent6">
              <a:lumMod val="40000"/>
              <a:lumOff val="6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tx1"/>
                </a:solidFill>
              </a:rPr>
              <a:t>KYSELINA SÝROVÁ</a:t>
            </a:r>
          </a:p>
        </p:txBody>
      </p:sp>
      <p:sp>
        <p:nvSpPr>
          <p:cNvPr id="9" name="Zaoblený obdélník 8"/>
          <p:cNvSpPr/>
          <p:nvPr/>
        </p:nvSpPr>
        <p:spPr>
          <a:xfrm>
            <a:off x="1143000" y="5072063"/>
            <a:ext cx="1143000" cy="428625"/>
          </a:xfrm>
          <a:prstGeom prst="roundRect">
            <a:avLst/>
          </a:prstGeom>
          <a:solidFill>
            <a:schemeClr val="accent6">
              <a:lumMod val="40000"/>
              <a:lumOff val="6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tx1"/>
                </a:solidFill>
              </a:rPr>
              <a:t>SYREČEK</a:t>
            </a:r>
          </a:p>
        </p:txBody>
      </p:sp>
      <p:sp>
        <p:nvSpPr>
          <p:cNvPr id="16" name="Zaoblený obdélník 15"/>
          <p:cNvSpPr/>
          <p:nvPr/>
        </p:nvSpPr>
        <p:spPr>
          <a:xfrm>
            <a:off x="2571750" y="4857750"/>
            <a:ext cx="2071688" cy="571500"/>
          </a:xfrm>
          <a:prstGeom prst="round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dirty="0">
              <a:solidFill>
                <a:schemeClr val="tx1"/>
              </a:solidFill>
            </a:endParaRPr>
          </a:p>
        </p:txBody>
      </p:sp>
      <p:sp>
        <p:nvSpPr>
          <p:cNvPr id="17" name="Zaoblený obdélník 16"/>
          <p:cNvSpPr/>
          <p:nvPr/>
        </p:nvSpPr>
        <p:spPr>
          <a:xfrm>
            <a:off x="2571750" y="1928813"/>
            <a:ext cx="2071688" cy="571500"/>
          </a:xfrm>
          <a:prstGeom prst="round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dirty="0">
              <a:solidFill>
                <a:schemeClr val="tx1"/>
              </a:solidFill>
            </a:endParaRPr>
          </a:p>
        </p:txBody>
      </p:sp>
      <p:sp>
        <p:nvSpPr>
          <p:cNvPr id="18" name="Zaoblený obdélník 17"/>
          <p:cNvSpPr/>
          <p:nvPr/>
        </p:nvSpPr>
        <p:spPr>
          <a:xfrm>
            <a:off x="2571750" y="2928938"/>
            <a:ext cx="2071688" cy="571500"/>
          </a:xfrm>
          <a:prstGeom prst="round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dirty="0">
              <a:solidFill>
                <a:schemeClr val="tx1"/>
              </a:solidFill>
            </a:endParaRPr>
          </a:p>
        </p:txBody>
      </p:sp>
      <p:sp>
        <p:nvSpPr>
          <p:cNvPr id="19" name="Zaoblený obdélník 18"/>
          <p:cNvSpPr/>
          <p:nvPr/>
        </p:nvSpPr>
        <p:spPr>
          <a:xfrm>
            <a:off x="2571750" y="3857625"/>
            <a:ext cx="2071688" cy="571500"/>
          </a:xfrm>
          <a:prstGeom prst="round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dirty="0">
              <a:solidFill>
                <a:schemeClr val="tx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Nadpis 1"/>
          <p:cNvSpPr>
            <a:spLocks noGrp="1"/>
          </p:cNvSpPr>
          <p:nvPr>
            <p:ph type="title"/>
          </p:nvPr>
        </p:nvSpPr>
        <p:spPr>
          <a:xfrm>
            <a:off x="457200" y="274638"/>
            <a:ext cx="8229600" cy="654050"/>
          </a:xfrm>
        </p:spPr>
        <p:txBody>
          <a:bodyPr/>
          <a:lstStyle/>
          <a:p>
            <a:r>
              <a:rPr lang="cs-CZ" sz="2400" b="1" u="sng" smtClean="0"/>
              <a:t>SYROVÝ, SYCHRAVÝ, USYCHAT</a:t>
            </a:r>
          </a:p>
        </p:txBody>
      </p:sp>
      <p:sp>
        <p:nvSpPr>
          <p:cNvPr id="112643" name="Zástupný symbol pro obsah 2"/>
          <p:cNvSpPr>
            <a:spLocks noGrp="1"/>
          </p:cNvSpPr>
          <p:nvPr>
            <p:ph idx="1"/>
          </p:nvPr>
        </p:nvSpPr>
        <p:spPr>
          <a:xfrm>
            <a:off x="457200" y="714375"/>
            <a:ext cx="8229600" cy="5572125"/>
          </a:xfrm>
        </p:spPr>
        <p:txBody>
          <a:bodyPr/>
          <a:lstStyle/>
          <a:p>
            <a:pPr>
              <a:buFont typeface="Arial" charset="0"/>
              <a:buNone/>
            </a:pPr>
            <a:r>
              <a:rPr lang="cs-CZ" sz="1200" smtClean="0"/>
              <a:t>Doplň správná i –y, í –ý:</a:t>
            </a:r>
          </a:p>
          <a:p>
            <a:pPr>
              <a:buFont typeface="Arial" charset="0"/>
              <a:buNone/>
            </a:pPr>
            <a:r>
              <a:rPr lang="cs-CZ" sz="1800" smtClean="0"/>
              <a:t>Podzim</a:t>
            </a:r>
          </a:p>
          <a:p>
            <a:pPr>
              <a:buFont typeface="Arial" charset="0"/>
              <a:buNone/>
            </a:pPr>
            <a:r>
              <a:rPr lang="cs-CZ" sz="1800" smtClean="0"/>
              <a:t>B     l  l    stopad, podzimní měs    c. Za oknem b     lo s     chravo,</a:t>
            </a:r>
          </a:p>
          <a:p>
            <a:pPr>
              <a:buFont typeface="Arial" charset="0"/>
              <a:buNone/>
            </a:pPr>
            <a:endParaRPr lang="cs-CZ" sz="1800" smtClean="0"/>
          </a:p>
          <a:p>
            <a:pPr>
              <a:buFont typeface="Arial" charset="0"/>
              <a:buNone/>
            </a:pPr>
            <a:r>
              <a:rPr lang="cs-CZ" sz="1800" smtClean="0"/>
              <a:t>Mrhol     lo, po obloze se val     ly tmavé mraky a foukal stude-</a:t>
            </a:r>
          </a:p>
          <a:p>
            <a:pPr>
              <a:buFont typeface="Arial" charset="0"/>
              <a:buNone/>
            </a:pPr>
            <a:endParaRPr lang="cs-CZ" sz="1800" smtClean="0"/>
          </a:p>
          <a:p>
            <a:pPr>
              <a:buFont typeface="Arial" charset="0"/>
              <a:buNone/>
            </a:pPr>
            <a:r>
              <a:rPr lang="cs-CZ" sz="1800" smtClean="0"/>
              <a:t>n       vítr. Po s    dl     šti poletovaly pap    rky, které pohazují ne-</a:t>
            </a:r>
          </a:p>
          <a:p>
            <a:pPr>
              <a:buFont typeface="Arial" charset="0"/>
              <a:buNone/>
            </a:pPr>
            <a:endParaRPr lang="cs-CZ" sz="1800" smtClean="0"/>
          </a:p>
          <a:p>
            <a:pPr>
              <a:buFont typeface="Arial" charset="0"/>
              <a:buNone/>
            </a:pPr>
            <a:r>
              <a:rPr lang="cs-CZ" sz="1800" smtClean="0"/>
              <a:t>pořádní ob     vatelé. Toník nemá rád s     chravé počasí. Od rána ho pobol    valo v kr- </a:t>
            </a:r>
          </a:p>
          <a:p>
            <a:pPr>
              <a:buFont typeface="Arial" charset="0"/>
              <a:buNone/>
            </a:pPr>
            <a:endParaRPr lang="cs-CZ" sz="1800" smtClean="0"/>
          </a:p>
          <a:p>
            <a:pPr>
              <a:buFont typeface="Arial" charset="0"/>
              <a:buNone/>
            </a:pPr>
            <a:r>
              <a:rPr lang="cs-CZ" sz="1800" smtClean="0"/>
              <a:t>ku. Nemluvil, pouze s    pal. Maminka uvař    la svému s     novi čaj z b     l     nek a při-</a:t>
            </a:r>
          </a:p>
          <a:p>
            <a:pPr>
              <a:buFont typeface="Arial" charset="0"/>
              <a:buNone/>
            </a:pPr>
            <a:endParaRPr lang="cs-CZ" sz="1800" smtClean="0"/>
          </a:p>
          <a:p>
            <a:pPr>
              <a:buFont typeface="Arial" charset="0"/>
              <a:buNone/>
            </a:pPr>
            <a:r>
              <a:rPr lang="cs-CZ" sz="1800" smtClean="0"/>
              <a:t>pravila mu salát za s     rové zelen    ny. V s     rovém ovoci a v s     rové zelen     ně je</a:t>
            </a:r>
          </a:p>
          <a:p>
            <a:pPr>
              <a:buFont typeface="Arial" charset="0"/>
              <a:buNone/>
            </a:pPr>
            <a:endParaRPr lang="cs-CZ" sz="1800" smtClean="0"/>
          </a:p>
          <a:p>
            <a:pPr>
              <a:buFont typeface="Arial" charset="0"/>
              <a:buNone/>
            </a:pPr>
            <a:r>
              <a:rPr lang="cs-CZ" sz="1800" smtClean="0"/>
              <a:t> nejvíce vitam     nů. Ty s     náčka brzy uzdraví. Chlapec s      vš    ml,že na jedné květině</a:t>
            </a:r>
          </a:p>
          <a:p>
            <a:pPr>
              <a:buFont typeface="Arial" charset="0"/>
              <a:buNone/>
            </a:pPr>
            <a:endParaRPr lang="cs-CZ" sz="1800" smtClean="0"/>
          </a:p>
          <a:p>
            <a:pPr>
              <a:buFont typeface="Arial" charset="0"/>
              <a:buNone/>
            </a:pPr>
            <a:r>
              <a:rPr lang="cs-CZ" sz="1800" smtClean="0"/>
              <a:t>zas     chají l     sty. Rychle šel pro konývku a rostl     nku zalil, ab       neus     chala.</a:t>
            </a:r>
          </a:p>
          <a:p>
            <a:pPr>
              <a:buFont typeface="Arial" charset="0"/>
              <a:buNone/>
            </a:pPr>
            <a:endParaRPr lang="cs-CZ" sz="1800" smtClean="0"/>
          </a:p>
          <a:p>
            <a:pPr>
              <a:buFont typeface="Arial" charset="0"/>
              <a:buNone/>
            </a:pPr>
            <a:r>
              <a:rPr lang="cs-CZ" sz="1800" smtClean="0"/>
              <a:t> </a:t>
            </a:r>
          </a:p>
          <a:p>
            <a:endParaRPr lang="cs-CZ" smtClean="0"/>
          </a:p>
        </p:txBody>
      </p:sp>
      <p:pic>
        <p:nvPicPr>
          <p:cNvPr id="112644" name="Picture 2" descr="4D6E5C7E"/>
          <p:cNvPicPr>
            <a:picLocks noChangeAspect="1" noChangeArrowheads="1"/>
          </p:cNvPicPr>
          <p:nvPr/>
        </p:nvPicPr>
        <p:blipFill>
          <a:blip r:embed="rId2" cstate="print"/>
          <a:srcRect/>
          <a:stretch>
            <a:fillRect/>
          </a:stretch>
        </p:blipFill>
        <p:spPr bwMode="auto">
          <a:xfrm>
            <a:off x="6500813" y="1000125"/>
            <a:ext cx="2071687" cy="2087563"/>
          </a:xfrm>
          <a:prstGeom prst="rect">
            <a:avLst/>
          </a:prstGeom>
          <a:noFill/>
          <a:ln w="9525">
            <a:noFill/>
            <a:miter lim="800000"/>
            <a:headEnd/>
            <a:tailEnd/>
          </a:ln>
        </p:spPr>
      </p:pic>
      <p:sp>
        <p:nvSpPr>
          <p:cNvPr id="5" name="TextovéPole 4"/>
          <p:cNvSpPr txBox="1"/>
          <p:nvPr/>
        </p:nvSpPr>
        <p:spPr>
          <a:xfrm>
            <a:off x="714375" y="1285875"/>
            <a:ext cx="214313"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6" name="TextovéPole 5"/>
          <p:cNvSpPr txBox="1"/>
          <p:nvPr/>
        </p:nvSpPr>
        <p:spPr>
          <a:xfrm>
            <a:off x="1143000" y="1285875"/>
            <a:ext cx="214313"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7" name="TextovéPole 6"/>
          <p:cNvSpPr txBox="1"/>
          <p:nvPr/>
        </p:nvSpPr>
        <p:spPr>
          <a:xfrm>
            <a:off x="3357563" y="1285875"/>
            <a:ext cx="214312"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8" name="TextovéPole 7"/>
          <p:cNvSpPr txBox="1"/>
          <p:nvPr/>
        </p:nvSpPr>
        <p:spPr>
          <a:xfrm>
            <a:off x="4929188" y="1285875"/>
            <a:ext cx="214312"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9" name="TextovéPole 8"/>
          <p:cNvSpPr txBox="1"/>
          <p:nvPr/>
        </p:nvSpPr>
        <p:spPr>
          <a:xfrm>
            <a:off x="5500688" y="1285875"/>
            <a:ext cx="214312"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10" name="TextovéPole 9"/>
          <p:cNvSpPr txBox="1"/>
          <p:nvPr/>
        </p:nvSpPr>
        <p:spPr>
          <a:xfrm>
            <a:off x="1143000" y="1928813"/>
            <a:ext cx="214313" cy="369887"/>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11" name="TextovéPole 10"/>
          <p:cNvSpPr txBox="1"/>
          <p:nvPr/>
        </p:nvSpPr>
        <p:spPr>
          <a:xfrm>
            <a:off x="3143250" y="1928813"/>
            <a:ext cx="214313" cy="369887"/>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12" name="TextovéPole 11"/>
          <p:cNvSpPr txBox="1"/>
          <p:nvPr/>
        </p:nvSpPr>
        <p:spPr>
          <a:xfrm>
            <a:off x="714375" y="2571750"/>
            <a:ext cx="214313"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13" name="TextovéPole 12"/>
          <p:cNvSpPr txBox="1"/>
          <p:nvPr/>
        </p:nvSpPr>
        <p:spPr>
          <a:xfrm>
            <a:off x="1785938" y="2571750"/>
            <a:ext cx="214312"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14" name="TextovéPole 13"/>
          <p:cNvSpPr txBox="1"/>
          <p:nvPr/>
        </p:nvSpPr>
        <p:spPr>
          <a:xfrm>
            <a:off x="2214563" y="2571750"/>
            <a:ext cx="214312"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15" name="TextovéPole 14"/>
          <p:cNvSpPr txBox="1"/>
          <p:nvPr/>
        </p:nvSpPr>
        <p:spPr>
          <a:xfrm>
            <a:off x="4071938" y="2571750"/>
            <a:ext cx="214312"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16" name="TextovéPole 15"/>
          <p:cNvSpPr txBox="1"/>
          <p:nvPr/>
        </p:nvSpPr>
        <p:spPr>
          <a:xfrm>
            <a:off x="1571625" y="3286125"/>
            <a:ext cx="214313"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17" name="TextovéPole 16"/>
          <p:cNvSpPr txBox="1"/>
          <p:nvPr/>
        </p:nvSpPr>
        <p:spPr>
          <a:xfrm>
            <a:off x="4071938" y="3286125"/>
            <a:ext cx="214312"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18" name="TextovéPole 17"/>
          <p:cNvSpPr txBox="1"/>
          <p:nvPr/>
        </p:nvSpPr>
        <p:spPr>
          <a:xfrm>
            <a:off x="7286625" y="3286125"/>
            <a:ext cx="214313"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19" name="TextovéPole 18"/>
          <p:cNvSpPr txBox="1"/>
          <p:nvPr/>
        </p:nvSpPr>
        <p:spPr>
          <a:xfrm>
            <a:off x="2500313" y="3929063"/>
            <a:ext cx="214312" cy="369887"/>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20" name="TextovéPole 19"/>
          <p:cNvSpPr txBox="1"/>
          <p:nvPr/>
        </p:nvSpPr>
        <p:spPr>
          <a:xfrm>
            <a:off x="4429125" y="3929063"/>
            <a:ext cx="214313" cy="369887"/>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21" name="TextovéPole 20"/>
          <p:cNvSpPr txBox="1"/>
          <p:nvPr/>
        </p:nvSpPr>
        <p:spPr>
          <a:xfrm>
            <a:off x="5643563" y="3929063"/>
            <a:ext cx="214312" cy="369887"/>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22" name="TextovéPole 21"/>
          <p:cNvSpPr txBox="1"/>
          <p:nvPr/>
        </p:nvSpPr>
        <p:spPr>
          <a:xfrm>
            <a:off x="6929438" y="3929063"/>
            <a:ext cx="214312" cy="369887"/>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23" name="TextovéPole 22"/>
          <p:cNvSpPr txBox="1"/>
          <p:nvPr/>
        </p:nvSpPr>
        <p:spPr>
          <a:xfrm>
            <a:off x="7215188" y="3929063"/>
            <a:ext cx="214312" cy="369887"/>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24" name="TextovéPole 23"/>
          <p:cNvSpPr txBox="1"/>
          <p:nvPr/>
        </p:nvSpPr>
        <p:spPr>
          <a:xfrm>
            <a:off x="2428875" y="4572000"/>
            <a:ext cx="214313"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25" name="TextovéPole 24"/>
          <p:cNvSpPr txBox="1"/>
          <p:nvPr/>
        </p:nvSpPr>
        <p:spPr>
          <a:xfrm>
            <a:off x="3571875" y="4572000"/>
            <a:ext cx="214313"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26" name="TextovéPole 25"/>
          <p:cNvSpPr txBox="1"/>
          <p:nvPr/>
        </p:nvSpPr>
        <p:spPr>
          <a:xfrm>
            <a:off x="4429125" y="4572000"/>
            <a:ext cx="214313"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27" name="TextovéPole 26"/>
          <p:cNvSpPr txBox="1"/>
          <p:nvPr/>
        </p:nvSpPr>
        <p:spPr>
          <a:xfrm>
            <a:off x="6286500" y="4572000"/>
            <a:ext cx="214313"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28" name="TextovéPole 27"/>
          <p:cNvSpPr txBox="1"/>
          <p:nvPr/>
        </p:nvSpPr>
        <p:spPr>
          <a:xfrm>
            <a:off x="7500938" y="4572000"/>
            <a:ext cx="214312"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29" name="TextovéPole 28"/>
          <p:cNvSpPr txBox="1"/>
          <p:nvPr/>
        </p:nvSpPr>
        <p:spPr>
          <a:xfrm>
            <a:off x="1857375" y="5214938"/>
            <a:ext cx="214313" cy="369887"/>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30" name="TextovéPole 29"/>
          <p:cNvSpPr txBox="1"/>
          <p:nvPr/>
        </p:nvSpPr>
        <p:spPr>
          <a:xfrm>
            <a:off x="2786063" y="5214938"/>
            <a:ext cx="214312" cy="369887"/>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31" name="TextovéPole 30"/>
          <p:cNvSpPr txBox="1"/>
          <p:nvPr/>
        </p:nvSpPr>
        <p:spPr>
          <a:xfrm>
            <a:off x="5715000" y="5214938"/>
            <a:ext cx="214313" cy="369887"/>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32" name="TextovéPole 31"/>
          <p:cNvSpPr txBox="1"/>
          <p:nvPr/>
        </p:nvSpPr>
        <p:spPr>
          <a:xfrm>
            <a:off x="6215063" y="5214938"/>
            <a:ext cx="214312" cy="369887"/>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33" name="TextovéPole 32"/>
          <p:cNvSpPr txBox="1"/>
          <p:nvPr/>
        </p:nvSpPr>
        <p:spPr>
          <a:xfrm>
            <a:off x="857250" y="5857875"/>
            <a:ext cx="214313"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34" name="TextovéPole 33"/>
          <p:cNvSpPr txBox="1"/>
          <p:nvPr/>
        </p:nvSpPr>
        <p:spPr>
          <a:xfrm>
            <a:off x="1643063" y="5857875"/>
            <a:ext cx="214312"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35" name="TextovéPole 34"/>
          <p:cNvSpPr txBox="1"/>
          <p:nvPr/>
        </p:nvSpPr>
        <p:spPr>
          <a:xfrm>
            <a:off x="5000625" y="5857875"/>
            <a:ext cx="214313"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36" name="TextovéPole 35"/>
          <p:cNvSpPr txBox="1"/>
          <p:nvPr/>
        </p:nvSpPr>
        <p:spPr>
          <a:xfrm>
            <a:off x="6357938" y="5857875"/>
            <a:ext cx="214312"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37" name="TextovéPole 36"/>
          <p:cNvSpPr txBox="1"/>
          <p:nvPr/>
        </p:nvSpPr>
        <p:spPr>
          <a:xfrm>
            <a:off x="7143750" y="5857875"/>
            <a:ext cx="214313"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Nadpis 1"/>
          <p:cNvSpPr>
            <a:spLocks noGrp="1"/>
          </p:cNvSpPr>
          <p:nvPr>
            <p:ph type="title"/>
          </p:nvPr>
        </p:nvSpPr>
        <p:spPr/>
        <p:txBody>
          <a:bodyPr/>
          <a:lstStyle/>
          <a:p>
            <a:r>
              <a:rPr lang="cs-CZ" smtClean="0"/>
              <a:t>Popis</a:t>
            </a:r>
          </a:p>
        </p:txBody>
      </p:sp>
      <p:sp>
        <p:nvSpPr>
          <p:cNvPr id="113667" name="Zástupný symbol pro obsah 2"/>
          <p:cNvSpPr>
            <a:spLocks noGrp="1"/>
          </p:cNvSpPr>
          <p:nvPr>
            <p:ph idx="1"/>
          </p:nvPr>
        </p:nvSpPr>
        <p:spPr/>
        <p:txBody>
          <a:bodyPr/>
          <a:lstStyle/>
          <a:p>
            <a:pPr>
              <a:buFont typeface="Arial" charset="0"/>
              <a:buNone/>
            </a:pPr>
            <a:r>
              <a:rPr lang="cs-CZ" sz="1800" smtClean="0"/>
              <a:t>Prezentace je určená k osvojení vyjmenovaných slov po ,,S“ – SYN, SYTÝ, SÝR, SYROVÝ, </a:t>
            </a:r>
          </a:p>
          <a:p>
            <a:pPr>
              <a:buFont typeface="Arial" charset="0"/>
              <a:buNone/>
            </a:pPr>
            <a:r>
              <a:rPr lang="cs-CZ" sz="1800" smtClean="0"/>
              <a:t>SYCHRAVÝ, USYCHAT a k procvičení učiva.</a:t>
            </a:r>
          </a:p>
          <a:p>
            <a:pPr>
              <a:buFont typeface="Wingdings" pitchFamily="2" charset="2"/>
              <a:buChar char="v"/>
            </a:pPr>
            <a:r>
              <a:rPr lang="cs-CZ" sz="1800" smtClean="0"/>
              <a:t>První a čtvrté cvičení procvičuje pravopis výše uvedených vyjmenovaných slov a slov příbuzných, žáci vpisují do rámečků chybějící písmena. Doplňování chybějících písmen či slov se provádí kliknutím levým tlačítkem myši na rámeček a doplněním</a:t>
            </a:r>
          </a:p>
          <a:p>
            <a:pPr>
              <a:buFont typeface="Arial" charset="0"/>
              <a:buNone/>
            </a:pPr>
            <a:r>
              <a:rPr lang="cs-CZ" sz="1800" smtClean="0"/>
              <a:t>       chybějícího písmene pomocí klávesnice.</a:t>
            </a:r>
          </a:p>
          <a:p>
            <a:pPr>
              <a:buFont typeface="Wingdings" pitchFamily="2" charset="2"/>
              <a:buChar char="v"/>
            </a:pPr>
            <a:r>
              <a:rPr lang="cs-CZ" sz="1800" smtClean="0"/>
              <a:t>Druhé cvičení - křížovka. Vyplňuje se kliknutím na každé políčko levým tlačítkem myši a vepsáním patřičného písmene pomocí klávesnice. </a:t>
            </a:r>
          </a:p>
          <a:p>
            <a:pPr>
              <a:buFont typeface="Wingdings" pitchFamily="2" charset="2"/>
              <a:buChar char="v"/>
            </a:pPr>
            <a:r>
              <a:rPr lang="cs-CZ" sz="1800" smtClean="0"/>
              <a:t>Třetí cvičení – doplňování chybějících slov do vět přesunem cedulek. Přesun ,,cedulek“ se provádí kliknutím levým tlačítkem myši do rohu kartičky a následně posunem myši se současným držením levého tlačítka.</a:t>
            </a:r>
          </a:p>
          <a:p>
            <a:endParaRPr lang="cs-CZ" sz="1800"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Nadpis 1"/>
          <p:cNvSpPr>
            <a:spLocks noGrp="1"/>
          </p:cNvSpPr>
          <p:nvPr>
            <p:ph type="title"/>
          </p:nvPr>
        </p:nvSpPr>
        <p:spPr/>
        <p:txBody>
          <a:bodyPr/>
          <a:lstStyle/>
          <a:p>
            <a:r>
              <a:rPr lang="cs-CZ" smtClean="0"/>
              <a:t>Zdroje</a:t>
            </a:r>
          </a:p>
        </p:txBody>
      </p:sp>
      <p:sp>
        <p:nvSpPr>
          <p:cNvPr id="10243" name="Zástupný symbol pro obsah 2"/>
          <p:cNvSpPr>
            <a:spLocks noGrp="1"/>
          </p:cNvSpPr>
          <p:nvPr>
            <p:ph idx="1"/>
          </p:nvPr>
        </p:nvSpPr>
        <p:spPr>
          <a:xfrm>
            <a:off x="785813" y="1428750"/>
            <a:ext cx="7643812" cy="3214688"/>
          </a:xfrm>
        </p:spPr>
        <p:txBody>
          <a:bodyPr/>
          <a:lstStyle/>
          <a:p>
            <a:pPr>
              <a:buFont typeface="Arial" charset="0"/>
              <a:buNone/>
              <a:defRPr/>
            </a:pPr>
            <a:r>
              <a:rPr lang="cs-CZ" dirty="0" smtClean="0"/>
              <a:t> </a:t>
            </a:r>
            <a:r>
              <a:rPr lang="cs-CZ" sz="1200" dirty="0" smtClean="0"/>
              <a:t>Myšlenková mapa – dle návrhu autorky</a:t>
            </a:r>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r>
              <a:rPr lang="cs-CZ" sz="1800" dirty="0" smtClean="0"/>
              <a:t>Autorem materiálu a všech jeho částí, není-li uvedeno jinak, je Mgr. Jitka Vlková.</a:t>
            </a:r>
          </a:p>
          <a:p>
            <a:pPr>
              <a:buFont typeface="Arial" charset="0"/>
              <a:buNone/>
              <a:defRPr/>
            </a:pPr>
            <a:endParaRPr lang="cs-CZ" sz="1200" i="1" dirty="0" smtClean="0">
              <a:latin typeface="+mj-lt"/>
            </a:endParaRPr>
          </a:p>
          <a:p>
            <a:pPr>
              <a:buFont typeface="Arial" charset="0"/>
              <a:buNone/>
              <a:defRPr/>
            </a:pPr>
            <a:endParaRPr lang="cs-CZ" sz="1200" i="1" dirty="0" smtClean="0">
              <a:latin typeface="+mj-lt"/>
            </a:endParaRPr>
          </a:p>
          <a:p>
            <a:pPr>
              <a:buFont typeface="Arial" charset="0"/>
              <a:buNone/>
              <a:defRPr/>
            </a:pPr>
            <a:endParaRPr lang="cs-CZ" sz="1200" i="1" dirty="0" smtClean="0">
              <a:latin typeface="+mj-lt"/>
            </a:endParaRPr>
          </a:p>
          <a:p>
            <a:pPr>
              <a:buFont typeface="Arial" charset="0"/>
              <a:buNone/>
              <a:defRPr/>
            </a:pPr>
            <a:endParaRPr lang="cs-CZ" dirty="0" smtClean="0"/>
          </a:p>
        </p:txBody>
      </p:sp>
      <p:pic>
        <p:nvPicPr>
          <p:cNvPr id="114692" name="Picture 4"/>
          <p:cNvPicPr>
            <a:picLocks noChangeAspect="1" noChangeArrowheads="1"/>
          </p:cNvPicPr>
          <p:nvPr/>
        </p:nvPicPr>
        <p:blipFill>
          <a:blip r:embed="rId2" cstate="print"/>
          <a:srcRect/>
          <a:stretch>
            <a:fillRect/>
          </a:stretch>
        </p:blipFill>
        <p:spPr bwMode="auto">
          <a:xfrm>
            <a:off x="1785938" y="4857750"/>
            <a:ext cx="5976937" cy="990600"/>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28688"/>
            <a:ext cx="7772400" cy="2143125"/>
          </a:xfrm>
        </p:spPr>
        <p:txBody>
          <a:bodyPr rtlCol="0">
            <a:normAutofit/>
          </a:bodyPr>
          <a:lstStyle/>
          <a:p>
            <a:pPr eaLnBrk="1" fontAlgn="auto" hangingPunct="1">
              <a:spcAft>
                <a:spcPts val="0"/>
              </a:spcAft>
              <a:defRPr/>
            </a:pPr>
            <a:r>
              <a:rPr lang="cs-CZ" b="1" dirty="0" smtClean="0">
                <a:solidFill>
                  <a:schemeClr val="accent2">
                    <a:lumMod val="75000"/>
                  </a:schemeClr>
                </a:solidFill>
              </a:rPr>
              <a:t>VYJMENOVANÁ  SLOVA</a:t>
            </a:r>
          </a:p>
        </p:txBody>
      </p:sp>
      <p:sp>
        <p:nvSpPr>
          <p:cNvPr id="3" name="Podnadpis 2"/>
          <p:cNvSpPr>
            <a:spLocks noGrp="1"/>
          </p:cNvSpPr>
          <p:nvPr>
            <p:ph type="subTitle" idx="1"/>
          </p:nvPr>
        </p:nvSpPr>
        <p:spPr>
          <a:xfrm>
            <a:off x="1428750" y="3571875"/>
            <a:ext cx="6400800" cy="1995488"/>
          </a:xfrm>
        </p:spPr>
        <p:txBody>
          <a:bodyPr rtlCol="0">
            <a:normAutofit/>
          </a:bodyPr>
          <a:lstStyle/>
          <a:p>
            <a:pPr eaLnBrk="1" fontAlgn="auto" hangingPunct="1">
              <a:spcAft>
                <a:spcPts val="0"/>
              </a:spcAft>
              <a:buFont typeface="Arial" pitchFamily="34" charset="0"/>
              <a:buNone/>
              <a:defRPr/>
            </a:pPr>
            <a:endParaRPr lang="cs-CZ" dirty="0" smtClean="0"/>
          </a:p>
          <a:p>
            <a:pPr eaLnBrk="1" fontAlgn="auto" hangingPunct="1">
              <a:spcAft>
                <a:spcPts val="0"/>
              </a:spcAft>
              <a:buFont typeface="Arial" pitchFamily="34" charset="0"/>
              <a:buNone/>
              <a:defRPr/>
            </a:pPr>
            <a:r>
              <a:rPr lang="cs-CZ" dirty="0" smtClean="0"/>
              <a:t>Mgr. Jitka Vlková</a:t>
            </a:r>
          </a:p>
          <a:p>
            <a:pPr eaLnBrk="1" fontAlgn="auto" hangingPunct="1">
              <a:spcAft>
                <a:spcPts val="0"/>
              </a:spcAft>
              <a:buFont typeface="Arial" pitchFamily="34" charset="0"/>
              <a:buNone/>
              <a:defRPr/>
            </a:pPr>
            <a:r>
              <a:rPr lang="cs-CZ" sz="1900" dirty="0" smtClean="0"/>
              <a:t>VY_32_INOVACE_12_15_vyjmenovaná slova</a:t>
            </a:r>
          </a:p>
          <a:p>
            <a:pPr eaLnBrk="1" fontAlgn="auto" hangingPunct="1">
              <a:spcAft>
                <a:spcPts val="0"/>
              </a:spcAft>
              <a:buFont typeface="Arial" pitchFamily="34" charset="0"/>
              <a:buNone/>
              <a:defRPr/>
            </a:pPr>
            <a:endParaRPr lang="cs-CZ" dirty="0" smtClean="0"/>
          </a:p>
        </p:txBody>
      </p:sp>
      <p:pic>
        <p:nvPicPr>
          <p:cNvPr id="115716" name="Picture 4"/>
          <p:cNvPicPr>
            <a:picLocks noChangeAspect="1" noChangeArrowheads="1"/>
          </p:cNvPicPr>
          <p:nvPr/>
        </p:nvPicPr>
        <p:blipFill>
          <a:blip r:embed="rId2" cstate="print"/>
          <a:srcRect/>
          <a:stretch>
            <a:fillRect/>
          </a:stretch>
        </p:blipFill>
        <p:spPr bwMode="auto">
          <a:xfrm>
            <a:off x="1500188" y="3000375"/>
            <a:ext cx="5976937" cy="990600"/>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Nadpis 1"/>
          <p:cNvSpPr>
            <a:spLocks noGrp="1"/>
          </p:cNvSpPr>
          <p:nvPr>
            <p:ph type="title"/>
          </p:nvPr>
        </p:nvSpPr>
        <p:spPr>
          <a:xfrm>
            <a:off x="457200" y="428625"/>
            <a:ext cx="8229600" cy="642938"/>
          </a:xfrm>
        </p:spPr>
        <p:txBody>
          <a:bodyPr/>
          <a:lstStyle/>
          <a:p>
            <a:pPr algn="l"/>
            <a:r>
              <a:rPr lang="cs-CZ" sz="2400" smtClean="0"/>
              <a:t>				</a:t>
            </a:r>
            <a:r>
              <a:rPr lang="cs-CZ" sz="2400" b="1" u="sng" smtClean="0"/>
              <a:t>SÝKORA, SÝČEK, SYSEL</a:t>
            </a:r>
          </a:p>
        </p:txBody>
      </p:sp>
      <p:sp>
        <p:nvSpPr>
          <p:cNvPr id="116739" name="Zástupný symbol pro obsah 2"/>
          <p:cNvSpPr>
            <a:spLocks noGrp="1"/>
          </p:cNvSpPr>
          <p:nvPr>
            <p:ph idx="1"/>
          </p:nvPr>
        </p:nvSpPr>
        <p:spPr>
          <a:xfrm>
            <a:off x="457200" y="1071563"/>
            <a:ext cx="8329613" cy="5143500"/>
          </a:xfrm>
        </p:spPr>
        <p:txBody>
          <a:bodyPr/>
          <a:lstStyle/>
          <a:p>
            <a:pPr>
              <a:buFont typeface="Arial" charset="0"/>
              <a:buNone/>
            </a:pPr>
            <a:r>
              <a:rPr lang="cs-CZ" sz="1200" smtClean="0"/>
              <a:t>			           V textu doplň chybějící i –y, í –ý a pod obrázek do rámečku napiš název živočicha:</a:t>
            </a:r>
          </a:p>
          <a:p>
            <a:pPr>
              <a:buFont typeface="Arial" charset="0"/>
              <a:buNone/>
            </a:pPr>
            <a:r>
              <a:rPr lang="cs-CZ" sz="1200" smtClean="0"/>
              <a:t>			           </a:t>
            </a:r>
            <a:r>
              <a:rPr lang="cs-CZ" sz="1800" smtClean="0"/>
              <a:t>S    korky se vyskytuj      na zahradách i v les     ch. J     stě si</a:t>
            </a:r>
          </a:p>
          <a:p>
            <a:pPr>
              <a:buFont typeface="Arial" charset="0"/>
              <a:buNone/>
            </a:pPr>
            <a:endParaRPr lang="cs-CZ" sz="1800" smtClean="0"/>
          </a:p>
          <a:p>
            <a:pPr>
              <a:buFont typeface="Arial" charset="0"/>
              <a:buNone/>
            </a:pPr>
            <a:r>
              <a:rPr lang="cs-CZ" sz="1800" smtClean="0"/>
              <a:t>			       každý z nás prohlédl s     koru koňadru či modř     nku. Méně</a:t>
            </a:r>
          </a:p>
          <a:p>
            <a:pPr>
              <a:buFont typeface="Arial" charset="0"/>
              <a:buNone/>
            </a:pPr>
            <a:endParaRPr lang="cs-CZ" sz="1800" smtClean="0"/>
          </a:p>
          <a:p>
            <a:pPr>
              <a:buFont typeface="Arial" charset="0"/>
              <a:buNone/>
            </a:pPr>
            <a:r>
              <a:rPr lang="cs-CZ" sz="1800" smtClean="0"/>
              <a:t>			       známý je ml     nař    k nebo s     kora babka. S     korky u nás</a:t>
            </a:r>
          </a:p>
          <a:p>
            <a:pPr>
              <a:buFont typeface="Arial" charset="0"/>
              <a:buNone/>
            </a:pPr>
            <a:endParaRPr lang="cs-CZ" sz="1800" smtClean="0"/>
          </a:p>
          <a:p>
            <a:pPr>
              <a:buFont typeface="Arial" charset="0"/>
              <a:buNone/>
            </a:pPr>
            <a:r>
              <a:rPr lang="cs-CZ" sz="1800" smtClean="0"/>
              <a:t>přezimují. L     dé j    m dávaj      do krm     tka různá sem     nka, s     korky maj       nej-</a:t>
            </a:r>
          </a:p>
          <a:p>
            <a:pPr>
              <a:buFont typeface="Arial" charset="0"/>
              <a:buNone/>
            </a:pPr>
            <a:endParaRPr lang="cs-CZ" sz="1800" smtClean="0"/>
          </a:p>
          <a:p>
            <a:pPr>
              <a:buFont typeface="Arial" charset="0"/>
              <a:buNone/>
            </a:pPr>
            <a:r>
              <a:rPr lang="cs-CZ" sz="1800" smtClean="0"/>
              <a:t>raděj     mák a semena slunečn    c. S     korka je hm     zožravec. Ab      nas    tila svá</a:t>
            </a:r>
          </a:p>
          <a:p>
            <a:pPr>
              <a:buFont typeface="Arial" charset="0"/>
              <a:buNone/>
            </a:pPr>
            <a:endParaRPr lang="cs-CZ" sz="1800" smtClean="0"/>
          </a:p>
          <a:p>
            <a:pPr>
              <a:buFont typeface="Arial" charset="0"/>
              <a:buNone/>
            </a:pPr>
            <a:r>
              <a:rPr lang="cs-CZ" sz="1800" smtClean="0"/>
              <a:t>mláďata, musí as      stokrát zalétnout do svého hn     zda. S     korka je už    tečný pták.</a:t>
            </a:r>
          </a:p>
          <a:p>
            <a:pPr>
              <a:buFont typeface="Arial" charset="0"/>
              <a:buNone/>
            </a:pPr>
            <a:endParaRPr lang="cs-CZ" sz="1800" smtClean="0"/>
          </a:p>
          <a:p>
            <a:pPr>
              <a:buFont typeface="Arial" charset="0"/>
              <a:buNone/>
            </a:pPr>
            <a:r>
              <a:rPr lang="cs-CZ" sz="1800" smtClean="0"/>
              <a:t>Pro s    korky vyráb     me budky. Nemá-li s    korka kde b     dlet, uhnízdí se i ve schrán- </a:t>
            </a:r>
          </a:p>
          <a:p>
            <a:pPr>
              <a:buFont typeface="Arial" charset="0"/>
              <a:buNone/>
            </a:pPr>
            <a:endParaRPr lang="cs-CZ" sz="1800" smtClean="0"/>
          </a:p>
          <a:p>
            <a:pPr>
              <a:buFont typeface="Arial" charset="0"/>
              <a:buNone/>
            </a:pPr>
            <a:r>
              <a:rPr lang="cs-CZ" sz="1800" smtClean="0"/>
              <a:t>ce na dop    sy.</a:t>
            </a:r>
          </a:p>
          <a:p>
            <a:pPr>
              <a:buFont typeface="Arial" charset="0"/>
              <a:buNone/>
            </a:pPr>
            <a:endParaRPr lang="cs-CZ" smtClean="0"/>
          </a:p>
        </p:txBody>
      </p:sp>
      <p:pic>
        <p:nvPicPr>
          <p:cNvPr id="116740" name="Picture 2" descr="990EB5B3"/>
          <p:cNvPicPr>
            <a:picLocks noChangeAspect="1" noChangeArrowheads="1"/>
          </p:cNvPicPr>
          <p:nvPr/>
        </p:nvPicPr>
        <p:blipFill>
          <a:blip r:embed="rId2" cstate="print"/>
          <a:srcRect/>
          <a:stretch>
            <a:fillRect/>
          </a:stretch>
        </p:blipFill>
        <p:spPr bwMode="auto">
          <a:xfrm>
            <a:off x="500063" y="642938"/>
            <a:ext cx="2071687" cy="1909762"/>
          </a:xfrm>
          <a:prstGeom prst="rect">
            <a:avLst/>
          </a:prstGeom>
          <a:noFill/>
          <a:ln w="9525">
            <a:noFill/>
            <a:miter lim="800000"/>
            <a:headEnd/>
            <a:tailEnd/>
          </a:ln>
        </p:spPr>
      </p:pic>
      <p:graphicFrame>
        <p:nvGraphicFramePr>
          <p:cNvPr id="5" name="Tabulka 4"/>
          <p:cNvGraphicFramePr>
            <a:graphicFrameLocks noGrp="1"/>
          </p:cNvGraphicFramePr>
          <p:nvPr/>
        </p:nvGraphicFramePr>
        <p:xfrm>
          <a:off x="500063" y="2571750"/>
          <a:ext cx="2071687" cy="323850"/>
        </p:xfrm>
        <a:graphic>
          <a:graphicData uri="http://schemas.openxmlformats.org/drawingml/2006/table">
            <a:tbl>
              <a:tblPr/>
              <a:tblGrid>
                <a:gridCol w="345283"/>
                <a:gridCol w="345283"/>
                <a:gridCol w="345283"/>
                <a:gridCol w="345283"/>
                <a:gridCol w="345283"/>
                <a:gridCol w="345283"/>
              </a:tblGrid>
              <a:tr h="323850">
                <a:tc>
                  <a:txBody>
                    <a:bodyPr/>
                    <a:lstStyle/>
                    <a:p>
                      <a:pPr algn="ctr" fontAlgn="ctr"/>
                      <a:r>
                        <a:rPr lang="cs-CZ" sz="1800" b="0" i="0" u="none" strike="noStrike">
                          <a:solidFill>
                            <a:srgbClr val="0F253F"/>
                          </a:solidFill>
                          <a:latin typeface="Calibri"/>
                        </a:rPr>
                        <a:t> </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cs-CZ" sz="1800" b="0" i="0" u="none" strike="noStrike">
                          <a:solidFill>
                            <a:srgbClr val="0F253F"/>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cs-CZ" sz="1800" b="0" i="0" u="none" strike="noStrike">
                          <a:solidFill>
                            <a:srgbClr val="0F253F"/>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cs-CZ" sz="1800" b="0" i="0" u="none" strike="noStrike">
                          <a:solidFill>
                            <a:srgbClr val="0F253F"/>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cs-CZ" sz="1800" b="0" i="0" u="none" strike="noStrike">
                          <a:solidFill>
                            <a:srgbClr val="0F253F"/>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cs-CZ" sz="1800" b="0" i="0" u="none" strike="noStrike" dirty="0">
                          <a:solidFill>
                            <a:srgbClr val="0F253F"/>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bl>
          </a:graphicData>
        </a:graphic>
      </p:graphicFrame>
      <p:sp>
        <p:nvSpPr>
          <p:cNvPr id="6" name="TextovéPole 5"/>
          <p:cNvSpPr txBox="1"/>
          <p:nvPr/>
        </p:nvSpPr>
        <p:spPr>
          <a:xfrm>
            <a:off x="4643438" y="1285875"/>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7" name="TextovéPole 6"/>
          <p:cNvSpPr txBox="1"/>
          <p:nvPr/>
        </p:nvSpPr>
        <p:spPr>
          <a:xfrm>
            <a:off x="2857500" y="1285875"/>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8" name="TextovéPole 7"/>
          <p:cNvSpPr txBox="1"/>
          <p:nvPr/>
        </p:nvSpPr>
        <p:spPr>
          <a:xfrm>
            <a:off x="6786563" y="1285875"/>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9" name="TextovéPole 8"/>
          <p:cNvSpPr txBox="1"/>
          <p:nvPr/>
        </p:nvSpPr>
        <p:spPr>
          <a:xfrm>
            <a:off x="7429500" y="1285875"/>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0" name="TextovéPole 9"/>
          <p:cNvSpPr txBox="1"/>
          <p:nvPr/>
        </p:nvSpPr>
        <p:spPr>
          <a:xfrm>
            <a:off x="4786313" y="192881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1" name="TextovéPole 10"/>
          <p:cNvSpPr txBox="1"/>
          <p:nvPr/>
        </p:nvSpPr>
        <p:spPr>
          <a:xfrm>
            <a:off x="7000875" y="1928813"/>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2" name="TextovéPole 11"/>
          <p:cNvSpPr txBox="1"/>
          <p:nvPr/>
        </p:nvSpPr>
        <p:spPr>
          <a:xfrm>
            <a:off x="3857625" y="264318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3" name="TextovéPole 12"/>
          <p:cNvSpPr txBox="1"/>
          <p:nvPr/>
        </p:nvSpPr>
        <p:spPr>
          <a:xfrm>
            <a:off x="4429125" y="264318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4" name="TextovéPole 13"/>
          <p:cNvSpPr txBox="1"/>
          <p:nvPr/>
        </p:nvSpPr>
        <p:spPr>
          <a:xfrm>
            <a:off x="5429250" y="264318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5" name="TextovéPole 14"/>
          <p:cNvSpPr txBox="1"/>
          <p:nvPr/>
        </p:nvSpPr>
        <p:spPr>
          <a:xfrm>
            <a:off x="6929438" y="2643188"/>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6" name="TextovéPole 15"/>
          <p:cNvSpPr txBox="1"/>
          <p:nvPr/>
        </p:nvSpPr>
        <p:spPr>
          <a:xfrm>
            <a:off x="1643063" y="3286125"/>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7" name="TextovéPole 16"/>
          <p:cNvSpPr txBox="1"/>
          <p:nvPr/>
        </p:nvSpPr>
        <p:spPr>
          <a:xfrm>
            <a:off x="2214563" y="3286125"/>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8" name="TextovéPole 17"/>
          <p:cNvSpPr txBox="1"/>
          <p:nvPr/>
        </p:nvSpPr>
        <p:spPr>
          <a:xfrm>
            <a:off x="3143250" y="3286125"/>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9" name="TextovéPole 18"/>
          <p:cNvSpPr txBox="1"/>
          <p:nvPr/>
        </p:nvSpPr>
        <p:spPr>
          <a:xfrm>
            <a:off x="4143375" y="3286125"/>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0" name="TextovéPole 19"/>
          <p:cNvSpPr txBox="1"/>
          <p:nvPr/>
        </p:nvSpPr>
        <p:spPr>
          <a:xfrm>
            <a:off x="5715000" y="3286125"/>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1" name="TextovéPole 20"/>
          <p:cNvSpPr txBox="1"/>
          <p:nvPr/>
        </p:nvSpPr>
        <p:spPr>
          <a:xfrm>
            <a:off x="6500813" y="3286125"/>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2" name="TextovéPole 21"/>
          <p:cNvSpPr txBox="1"/>
          <p:nvPr/>
        </p:nvSpPr>
        <p:spPr>
          <a:xfrm>
            <a:off x="7643813" y="3286125"/>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3" name="TextovéPole 22"/>
          <p:cNvSpPr txBox="1"/>
          <p:nvPr/>
        </p:nvSpPr>
        <p:spPr>
          <a:xfrm>
            <a:off x="1000125" y="3929063"/>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4" name="TextovéPole 23"/>
          <p:cNvSpPr txBox="1"/>
          <p:nvPr/>
        </p:nvSpPr>
        <p:spPr>
          <a:xfrm>
            <a:off x="3357563" y="392906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5" name="TextovéPole 24"/>
          <p:cNvSpPr txBox="1"/>
          <p:nvPr/>
        </p:nvSpPr>
        <p:spPr>
          <a:xfrm>
            <a:off x="3929063" y="392906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6" name="TextovéPole 25"/>
          <p:cNvSpPr txBox="1"/>
          <p:nvPr/>
        </p:nvSpPr>
        <p:spPr>
          <a:xfrm>
            <a:off x="5286375" y="3929063"/>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7" name="TextovéPole 26"/>
          <p:cNvSpPr txBox="1"/>
          <p:nvPr/>
        </p:nvSpPr>
        <p:spPr>
          <a:xfrm>
            <a:off x="6643688" y="392906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8" name="TextovéPole 27"/>
          <p:cNvSpPr txBox="1"/>
          <p:nvPr/>
        </p:nvSpPr>
        <p:spPr>
          <a:xfrm>
            <a:off x="7286625" y="3929063"/>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9" name="TextovéPole 28"/>
          <p:cNvSpPr txBox="1"/>
          <p:nvPr/>
        </p:nvSpPr>
        <p:spPr>
          <a:xfrm>
            <a:off x="2143125" y="4572000"/>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30" name="TextovéPole 29"/>
          <p:cNvSpPr txBox="1"/>
          <p:nvPr/>
        </p:nvSpPr>
        <p:spPr>
          <a:xfrm>
            <a:off x="5214938" y="4572000"/>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31" name="TextovéPole 30"/>
          <p:cNvSpPr txBox="1"/>
          <p:nvPr/>
        </p:nvSpPr>
        <p:spPr>
          <a:xfrm>
            <a:off x="6000750" y="4572000"/>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32" name="TextovéPole 31"/>
          <p:cNvSpPr txBox="1"/>
          <p:nvPr/>
        </p:nvSpPr>
        <p:spPr>
          <a:xfrm>
            <a:off x="7215188" y="4572000"/>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33" name="TextovéPole 32"/>
          <p:cNvSpPr txBox="1"/>
          <p:nvPr/>
        </p:nvSpPr>
        <p:spPr>
          <a:xfrm>
            <a:off x="1000125" y="5286375"/>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34" name="TextovéPole 33"/>
          <p:cNvSpPr txBox="1"/>
          <p:nvPr/>
        </p:nvSpPr>
        <p:spPr>
          <a:xfrm>
            <a:off x="2286000" y="5286375"/>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35" name="TextovéPole 34"/>
          <p:cNvSpPr txBox="1"/>
          <p:nvPr/>
        </p:nvSpPr>
        <p:spPr>
          <a:xfrm>
            <a:off x="4429125" y="5286375"/>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36" name="TextovéPole 35"/>
          <p:cNvSpPr txBox="1"/>
          <p:nvPr/>
        </p:nvSpPr>
        <p:spPr>
          <a:xfrm>
            <a:off x="5715000" y="521493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37" name="TextovéPole 36"/>
          <p:cNvSpPr txBox="1"/>
          <p:nvPr/>
        </p:nvSpPr>
        <p:spPr>
          <a:xfrm>
            <a:off x="1428750" y="5929313"/>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Nadpis 1"/>
          <p:cNvSpPr>
            <a:spLocks noGrp="1"/>
          </p:cNvSpPr>
          <p:nvPr>
            <p:ph type="title"/>
          </p:nvPr>
        </p:nvSpPr>
        <p:spPr>
          <a:xfrm>
            <a:off x="457200" y="428625"/>
            <a:ext cx="8229600" cy="571500"/>
          </a:xfrm>
        </p:spPr>
        <p:txBody>
          <a:bodyPr/>
          <a:lstStyle/>
          <a:p>
            <a:pPr algn="l"/>
            <a:r>
              <a:rPr lang="cs-CZ" sz="1200" smtClean="0"/>
              <a:t/>
            </a:r>
            <a:br>
              <a:rPr lang="cs-CZ" sz="1200" smtClean="0"/>
            </a:br>
            <a:r>
              <a:rPr lang="cs-CZ" sz="1200" smtClean="0"/>
              <a:t>Doplň správná i –y, í –ý:</a:t>
            </a:r>
            <a:br>
              <a:rPr lang="cs-CZ" sz="1200" smtClean="0"/>
            </a:br>
            <a:endParaRPr lang="cs-CZ" sz="1200" smtClean="0"/>
          </a:p>
        </p:txBody>
      </p:sp>
      <p:pic>
        <p:nvPicPr>
          <p:cNvPr id="117763" name="Picture 2" descr="A4174AE0"/>
          <p:cNvPicPr>
            <a:picLocks noChangeAspect="1" noChangeArrowheads="1"/>
          </p:cNvPicPr>
          <p:nvPr/>
        </p:nvPicPr>
        <p:blipFill>
          <a:blip r:embed="rId2" cstate="print"/>
          <a:srcRect/>
          <a:stretch>
            <a:fillRect/>
          </a:stretch>
        </p:blipFill>
        <p:spPr bwMode="auto">
          <a:xfrm>
            <a:off x="6143625" y="1009650"/>
            <a:ext cx="2516188" cy="2847975"/>
          </a:xfrm>
          <a:prstGeom prst="rect">
            <a:avLst/>
          </a:prstGeom>
          <a:noFill/>
          <a:ln w="9525">
            <a:noFill/>
            <a:miter lim="800000"/>
            <a:headEnd/>
            <a:tailEnd/>
          </a:ln>
        </p:spPr>
      </p:pic>
      <p:graphicFrame>
        <p:nvGraphicFramePr>
          <p:cNvPr id="5" name="Zástupný symbol pro obsah 4"/>
          <p:cNvGraphicFramePr>
            <a:graphicFrameLocks noGrp="1"/>
          </p:cNvGraphicFramePr>
          <p:nvPr>
            <p:ph idx="1"/>
          </p:nvPr>
        </p:nvGraphicFramePr>
        <p:xfrm>
          <a:off x="6429375" y="3500438"/>
          <a:ext cx="1905000" cy="323850"/>
        </p:xfrm>
        <a:graphic>
          <a:graphicData uri="http://schemas.openxmlformats.org/drawingml/2006/table">
            <a:tbl>
              <a:tblPr/>
              <a:tblGrid>
                <a:gridCol w="381000"/>
                <a:gridCol w="381000"/>
                <a:gridCol w="381000"/>
                <a:gridCol w="381000"/>
                <a:gridCol w="381000"/>
              </a:tblGrid>
              <a:tr h="323850">
                <a:tc>
                  <a:txBody>
                    <a:bodyPr/>
                    <a:lstStyle/>
                    <a:p>
                      <a:pPr algn="ctr" fontAlgn="b"/>
                      <a:r>
                        <a:rPr lang="cs-CZ" sz="1800" b="0" i="0" u="none" strike="noStrike" dirty="0">
                          <a:solidFill>
                            <a:srgbClr val="0F253F"/>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cs-CZ" sz="1800" b="0" i="0" u="none" strike="noStrike" dirty="0">
                          <a:solidFill>
                            <a:srgbClr val="0F253F"/>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cs-CZ" sz="1800" b="0" i="0" u="none" strike="noStrike" dirty="0">
                          <a:solidFill>
                            <a:srgbClr val="0F253F"/>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cs-CZ" sz="1800" b="0" i="0" u="none" strike="noStrike" dirty="0">
                          <a:solidFill>
                            <a:srgbClr val="0F253F"/>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cs-CZ" sz="1800" b="0" i="0" u="none" strike="noStrike" dirty="0">
                          <a:solidFill>
                            <a:srgbClr val="0F253F"/>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bl>
          </a:graphicData>
        </a:graphic>
      </p:graphicFrame>
      <p:sp>
        <p:nvSpPr>
          <p:cNvPr id="6" name="Zástupný symbol pro obsah 2"/>
          <p:cNvSpPr txBox="1">
            <a:spLocks/>
          </p:cNvSpPr>
          <p:nvPr/>
        </p:nvSpPr>
        <p:spPr bwMode="auto">
          <a:xfrm>
            <a:off x="457200" y="1000125"/>
            <a:ext cx="8229600" cy="4786313"/>
          </a:xfrm>
          <a:prstGeom prst="rect">
            <a:avLst/>
          </a:prstGeom>
          <a:noFill/>
          <a:ln w="9525">
            <a:noFill/>
            <a:miter lim="800000"/>
            <a:headEnd/>
            <a:tailEnd/>
          </a:ln>
        </p:spPr>
        <p:txBody>
          <a:bodyPr/>
          <a:lstStyle/>
          <a:p>
            <a:pPr marL="342900" indent="-342900" eaLnBrk="0" hangingPunct="0">
              <a:spcBef>
                <a:spcPct val="20000"/>
              </a:spcBef>
              <a:buFont typeface="Arial" charset="0"/>
              <a:buNone/>
              <a:defRPr/>
            </a:pPr>
            <a:r>
              <a:rPr lang="cs-CZ" dirty="0">
                <a:latin typeface="+mn-lt"/>
              </a:rPr>
              <a:t>S      </a:t>
            </a:r>
            <a:r>
              <a:rPr lang="cs-CZ" dirty="0" err="1">
                <a:latin typeface="+mn-lt"/>
              </a:rPr>
              <a:t>ček</a:t>
            </a:r>
            <a:r>
              <a:rPr lang="cs-CZ" dirty="0">
                <a:latin typeface="+mn-lt"/>
              </a:rPr>
              <a:t> obecný je běžně </a:t>
            </a:r>
            <a:r>
              <a:rPr lang="cs-CZ" dirty="0" err="1">
                <a:latin typeface="+mn-lt"/>
              </a:rPr>
              <a:t>vysk</a:t>
            </a:r>
            <a:r>
              <a:rPr lang="cs-CZ" dirty="0">
                <a:latin typeface="+mn-lt"/>
              </a:rPr>
              <a:t>    </a:t>
            </a:r>
            <a:r>
              <a:rPr lang="cs-CZ" dirty="0" err="1">
                <a:latin typeface="+mn-lt"/>
              </a:rPr>
              <a:t>tující</a:t>
            </a:r>
            <a:r>
              <a:rPr lang="cs-CZ" dirty="0">
                <a:latin typeface="+mn-lt"/>
              </a:rPr>
              <a:t> se sova v naší </a:t>
            </a:r>
            <a:r>
              <a:rPr lang="cs-CZ" dirty="0" err="1">
                <a:latin typeface="+mn-lt"/>
              </a:rPr>
              <a:t>repu</a:t>
            </a:r>
            <a:r>
              <a:rPr lang="cs-CZ" dirty="0">
                <a:latin typeface="+mn-lt"/>
              </a:rPr>
              <a:t>-</a:t>
            </a:r>
          </a:p>
          <a:p>
            <a:pPr marL="342900" indent="-342900" eaLnBrk="0" hangingPunct="0">
              <a:spcBef>
                <a:spcPct val="20000"/>
              </a:spcBef>
              <a:buFont typeface="Arial" charset="0"/>
              <a:buNone/>
              <a:defRPr/>
            </a:pPr>
            <a:endParaRPr lang="cs-CZ" dirty="0">
              <a:latin typeface="+mn-lt"/>
            </a:endParaRPr>
          </a:p>
          <a:p>
            <a:pPr marL="342900" indent="-342900" eaLnBrk="0" hangingPunct="0">
              <a:spcBef>
                <a:spcPct val="20000"/>
              </a:spcBef>
              <a:buFont typeface="Arial" charset="0"/>
              <a:buNone/>
              <a:defRPr/>
            </a:pPr>
            <a:r>
              <a:rPr lang="cs-CZ" dirty="0" err="1">
                <a:latin typeface="+mn-lt"/>
              </a:rPr>
              <a:t>bl</a:t>
            </a:r>
            <a:r>
              <a:rPr lang="cs-CZ" dirty="0">
                <a:latin typeface="+mn-lt"/>
              </a:rPr>
              <a:t>    </a:t>
            </a:r>
            <a:r>
              <a:rPr lang="cs-CZ" dirty="0" err="1">
                <a:latin typeface="+mn-lt"/>
              </a:rPr>
              <a:t>ce</a:t>
            </a:r>
            <a:r>
              <a:rPr lang="cs-CZ" dirty="0">
                <a:latin typeface="+mn-lt"/>
              </a:rPr>
              <a:t>. Tento velký pták </a:t>
            </a:r>
            <a:r>
              <a:rPr lang="cs-CZ" dirty="0" err="1">
                <a:latin typeface="+mn-lt"/>
              </a:rPr>
              <a:t>hn</a:t>
            </a:r>
            <a:r>
              <a:rPr lang="cs-CZ" dirty="0">
                <a:latin typeface="+mn-lt"/>
              </a:rPr>
              <a:t>     zdí v dut    </a:t>
            </a:r>
            <a:r>
              <a:rPr lang="cs-CZ" dirty="0" err="1">
                <a:latin typeface="+mn-lt"/>
              </a:rPr>
              <a:t>nách</a:t>
            </a:r>
            <a:r>
              <a:rPr lang="cs-CZ" dirty="0">
                <a:latin typeface="+mn-lt"/>
              </a:rPr>
              <a:t> stromů, </a:t>
            </a:r>
          </a:p>
          <a:p>
            <a:pPr marL="342900" indent="-342900" eaLnBrk="0" hangingPunct="0">
              <a:spcBef>
                <a:spcPct val="20000"/>
              </a:spcBef>
              <a:buFont typeface="Arial" charset="0"/>
              <a:buNone/>
              <a:defRPr/>
            </a:pPr>
            <a:endParaRPr lang="cs-CZ" dirty="0">
              <a:latin typeface="+mn-lt"/>
            </a:endParaRPr>
          </a:p>
          <a:p>
            <a:pPr marL="342900" indent="-342900" eaLnBrk="0" hangingPunct="0">
              <a:spcBef>
                <a:spcPct val="20000"/>
              </a:spcBef>
              <a:buFont typeface="Arial" charset="0"/>
              <a:buNone/>
              <a:defRPr/>
            </a:pPr>
            <a:r>
              <a:rPr lang="cs-CZ" dirty="0" err="1">
                <a:latin typeface="+mn-lt"/>
              </a:rPr>
              <a:t>skaln</a:t>
            </a:r>
            <a:r>
              <a:rPr lang="cs-CZ" dirty="0">
                <a:latin typeface="+mn-lt"/>
              </a:rPr>
              <a:t>    ch </a:t>
            </a:r>
            <a:r>
              <a:rPr lang="cs-CZ" dirty="0" err="1">
                <a:latin typeface="+mn-lt"/>
              </a:rPr>
              <a:t>štěrb</a:t>
            </a:r>
            <a:r>
              <a:rPr lang="cs-CZ" dirty="0">
                <a:latin typeface="+mn-lt"/>
              </a:rPr>
              <a:t>     </a:t>
            </a:r>
            <a:r>
              <a:rPr lang="cs-CZ" dirty="0" err="1">
                <a:latin typeface="+mn-lt"/>
              </a:rPr>
              <a:t>nách</a:t>
            </a:r>
            <a:r>
              <a:rPr lang="cs-CZ" dirty="0">
                <a:latin typeface="+mn-lt"/>
              </a:rPr>
              <a:t> i v rozval     </a:t>
            </a:r>
            <a:r>
              <a:rPr lang="cs-CZ" dirty="0" err="1">
                <a:latin typeface="+mn-lt"/>
              </a:rPr>
              <a:t>nách</a:t>
            </a:r>
            <a:r>
              <a:rPr lang="cs-CZ" dirty="0">
                <a:latin typeface="+mn-lt"/>
              </a:rPr>
              <a:t> star    ch zdí.</a:t>
            </a:r>
          </a:p>
          <a:p>
            <a:pPr marL="342900" indent="-342900" eaLnBrk="0" hangingPunct="0">
              <a:spcBef>
                <a:spcPct val="20000"/>
              </a:spcBef>
              <a:buFont typeface="Arial" charset="0"/>
              <a:buNone/>
              <a:defRPr/>
            </a:pPr>
            <a:endParaRPr lang="cs-CZ" dirty="0">
              <a:latin typeface="+mn-lt"/>
            </a:endParaRPr>
          </a:p>
          <a:p>
            <a:pPr marL="342900" indent="-342900" eaLnBrk="0" hangingPunct="0">
              <a:spcBef>
                <a:spcPct val="20000"/>
              </a:spcBef>
              <a:buFont typeface="Arial" charset="0"/>
              <a:buNone/>
              <a:defRPr/>
            </a:pPr>
            <a:r>
              <a:rPr lang="cs-CZ" dirty="0">
                <a:latin typeface="+mn-lt"/>
              </a:rPr>
              <a:t>S    </a:t>
            </a:r>
            <a:r>
              <a:rPr lang="cs-CZ" dirty="0" err="1">
                <a:latin typeface="+mn-lt"/>
              </a:rPr>
              <a:t>ček</a:t>
            </a:r>
            <a:r>
              <a:rPr lang="cs-CZ" dirty="0">
                <a:latin typeface="+mn-lt"/>
              </a:rPr>
              <a:t> je noční </a:t>
            </a:r>
            <a:r>
              <a:rPr lang="cs-CZ" dirty="0" err="1">
                <a:latin typeface="+mn-lt"/>
              </a:rPr>
              <a:t>živoč</a:t>
            </a:r>
            <a:r>
              <a:rPr lang="cs-CZ" dirty="0">
                <a:latin typeface="+mn-lt"/>
              </a:rPr>
              <a:t>     ch. Světle </a:t>
            </a:r>
            <a:r>
              <a:rPr lang="cs-CZ" dirty="0" err="1">
                <a:latin typeface="+mn-lt"/>
              </a:rPr>
              <a:t>ochm</a:t>
            </a:r>
            <a:r>
              <a:rPr lang="cs-CZ" dirty="0">
                <a:latin typeface="+mn-lt"/>
              </a:rPr>
              <a:t>     </a:t>
            </a:r>
            <a:r>
              <a:rPr lang="cs-CZ" dirty="0" err="1">
                <a:latin typeface="+mn-lt"/>
              </a:rPr>
              <a:t>řená</a:t>
            </a:r>
            <a:r>
              <a:rPr lang="cs-CZ" dirty="0">
                <a:latin typeface="+mn-lt"/>
              </a:rPr>
              <a:t> mláďata</a:t>
            </a:r>
          </a:p>
          <a:p>
            <a:pPr marL="342900" indent="-342900" eaLnBrk="0" hangingPunct="0">
              <a:spcBef>
                <a:spcPct val="20000"/>
              </a:spcBef>
              <a:buFont typeface="Arial" charset="0"/>
              <a:buNone/>
              <a:defRPr/>
            </a:pPr>
            <a:endParaRPr lang="cs-CZ" dirty="0">
              <a:latin typeface="+mn-lt"/>
            </a:endParaRPr>
          </a:p>
          <a:p>
            <a:pPr marL="342900" indent="-342900" eaLnBrk="0" hangingPunct="0">
              <a:spcBef>
                <a:spcPct val="20000"/>
              </a:spcBef>
              <a:buFont typeface="Arial" charset="0"/>
              <a:buNone/>
              <a:defRPr/>
            </a:pPr>
            <a:r>
              <a:rPr lang="cs-CZ" dirty="0">
                <a:latin typeface="+mn-lt"/>
              </a:rPr>
              <a:t>Krmí rodiče </a:t>
            </a:r>
            <a:r>
              <a:rPr lang="cs-CZ" dirty="0" err="1">
                <a:latin typeface="+mn-lt"/>
              </a:rPr>
              <a:t>různ</a:t>
            </a:r>
            <a:r>
              <a:rPr lang="cs-CZ" dirty="0">
                <a:latin typeface="+mn-lt"/>
              </a:rPr>
              <a:t>    mi škůdci, jako jsou m    </a:t>
            </a:r>
            <a:r>
              <a:rPr lang="cs-CZ" dirty="0" err="1">
                <a:latin typeface="+mn-lt"/>
              </a:rPr>
              <a:t>ši</a:t>
            </a:r>
            <a:r>
              <a:rPr lang="cs-CZ" dirty="0">
                <a:latin typeface="+mn-lt"/>
              </a:rPr>
              <a:t>, hraboš     , </a:t>
            </a:r>
          </a:p>
          <a:p>
            <a:pPr marL="342900" indent="-342900" eaLnBrk="0" hangingPunct="0">
              <a:spcBef>
                <a:spcPct val="20000"/>
              </a:spcBef>
              <a:buFont typeface="Arial" charset="0"/>
              <a:buNone/>
              <a:defRPr/>
            </a:pPr>
            <a:endParaRPr lang="cs-CZ" dirty="0">
              <a:latin typeface="+mn-lt"/>
            </a:endParaRPr>
          </a:p>
          <a:p>
            <a:pPr marL="342900" indent="-342900" eaLnBrk="0" hangingPunct="0">
              <a:spcBef>
                <a:spcPct val="20000"/>
              </a:spcBef>
              <a:buFont typeface="Arial" charset="0"/>
              <a:buNone/>
              <a:defRPr/>
            </a:pPr>
            <a:r>
              <a:rPr lang="cs-CZ" dirty="0">
                <a:latin typeface="+mn-lt"/>
              </a:rPr>
              <a:t>hm    z nebo </a:t>
            </a:r>
            <a:r>
              <a:rPr lang="cs-CZ" dirty="0" err="1">
                <a:latin typeface="+mn-lt"/>
              </a:rPr>
              <a:t>housenk</a:t>
            </a:r>
            <a:r>
              <a:rPr lang="cs-CZ" dirty="0">
                <a:latin typeface="+mn-lt"/>
              </a:rPr>
              <a:t>    . S    </a:t>
            </a:r>
            <a:r>
              <a:rPr lang="cs-CZ" dirty="0" err="1">
                <a:latin typeface="+mn-lt"/>
              </a:rPr>
              <a:t>ček</a:t>
            </a:r>
            <a:r>
              <a:rPr lang="cs-CZ" dirty="0">
                <a:latin typeface="+mn-lt"/>
              </a:rPr>
              <a:t> je velmi už    tečný pták.</a:t>
            </a:r>
          </a:p>
          <a:p>
            <a:pPr marL="342900" indent="-342900" eaLnBrk="0" hangingPunct="0">
              <a:spcBef>
                <a:spcPct val="20000"/>
              </a:spcBef>
              <a:buFont typeface="Arial" charset="0"/>
              <a:buChar char="•"/>
              <a:defRPr/>
            </a:pPr>
            <a:endParaRPr lang="cs-CZ" sz="3200" dirty="0">
              <a:latin typeface="+mn-lt"/>
            </a:endParaRPr>
          </a:p>
        </p:txBody>
      </p:sp>
      <p:sp>
        <p:nvSpPr>
          <p:cNvPr id="7" name="TextovéPole 6"/>
          <p:cNvSpPr txBox="1"/>
          <p:nvPr/>
        </p:nvSpPr>
        <p:spPr>
          <a:xfrm>
            <a:off x="714375" y="1000125"/>
            <a:ext cx="214313"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8" name="TextovéPole 7"/>
          <p:cNvSpPr txBox="1"/>
          <p:nvPr/>
        </p:nvSpPr>
        <p:spPr>
          <a:xfrm>
            <a:off x="3286125" y="1000125"/>
            <a:ext cx="214313"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9" name="TextovéPole 8"/>
          <p:cNvSpPr txBox="1"/>
          <p:nvPr/>
        </p:nvSpPr>
        <p:spPr>
          <a:xfrm>
            <a:off x="714375" y="1643063"/>
            <a:ext cx="214313" cy="369887"/>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10" name="TextovéPole 9"/>
          <p:cNvSpPr txBox="1"/>
          <p:nvPr/>
        </p:nvSpPr>
        <p:spPr>
          <a:xfrm>
            <a:off x="3071813" y="1643063"/>
            <a:ext cx="214312" cy="369887"/>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11" name="TextovéPole 10"/>
          <p:cNvSpPr txBox="1"/>
          <p:nvPr/>
        </p:nvSpPr>
        <p:spPr>
          <a:xfrm>
            <a:off x="4071938" y="1643063"/>
            <a:ext cx="214312" cy="369887"/>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12" name="TextovéPole 11"/>
          <p:cNvSpPr txBox="1"/>
          <p:nvPr/>
        </p:nvSpPr>
        <p:spPr>
          <a:xfrm>
            <a:off x="1000125" y="2286000"/>
            <a:ext cx="214313"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13" name="TextovéPole 12"/>
          <p:cNvSpPr txBox="1"/>
          <p:nvPr/>
        </p:nvSpPr>
        <p:spPr>
          <a:xfrm>
            <a:off x="2000250" y="2286000"/>
            <a:ext cx="214313"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14" name="TextovéPole 13"/>
          <p:cNvSpPr txBox="1"/>
          <p:nvPr/>
        </p:nvSpPr>
        <p:spPr>
          <a:xfrm>
            <a:off x="3571875" y="2286000"/>
            <a:ext cx="214313"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15" name="TextovéPole 14"/>
          <p:cNvSpPr txBox="1"/>
          <p:nvPr/>
        </p:nvSpPr>
        <p:spPr>
          <a:xfrm>
            <a:off x="4643438" y="2286000"/>
            <a:ext cx="214312"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16" name="TextovéPole 15"/>
          <p:cNvSpPr txBox="1"/>
          <p:nvPr/>
        </p:nvSpPr>
        <p:spPr>
          <a:xfrm>
            <a:off x="642938" y="2928938"/>
            <a:ext cx="214312" cy="369887"/>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17" name="TextovéPole 16"/>
          <p:cNvSpPr txBox="1"/>
          <p:nvPr/>
        </p:nvSpPr>
        <p:spPr>
          <a:xfrm>
            <a:off x="2500313" y="2928938"/>
            <a:ext cx="214312" cy="369887"/>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18" name="TextovéPole 17"/>
          <p:cNvSpPr txBox="1"/>
          <p:nvPr/>
        </p:nvSpPr>
        <p:spPr>
          <a:xfrm>
            <a:off x="4143375" y="2928938"/>
            <a:ext cx="214313" cy="369887"/>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19" name="TextovéPole 18"/>
          <p:cNvSpPr txBox="1"/>
          <p:nvPr/>
        </p:nvSpPr>
        <p:spPr>
          <a:xfrm>
            <a:off x="4286250" y="3643313"/>
            <a:ext cx="214313" cy="369887"/>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20" name="TextovéPole 19"/>
          <p:cNvSpPr txBox="1"/>
          <p:nvPr/>
        </p:nvSpPr>
        <p:spPr>
          <a:xfrm>
            <a:off x="2071688" y="3643313"/>
            <a:ext cx="214312" cy="369887"/>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21" name="TextovéPole 20"/>
          <p:cNvSpPr txBox="1"/>
          <p:nvPr/>
        </p:nvSpPr>
        <p:spPr>
          <a:xfrm>
            <a:off x="5429250" y="3643313"/>
            <a:ext cx="214313" cy="369887"/>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22" name="TextovéPole 21"/>
          <p:cNvSpPr txBox="1"/>
          <p:nvPr/>
        </p:nvSpPr>
        <p:spPr>
          <a:xfrm>
            <a:off x="857250" y="4286250"/>
            <a:ext cx="214313"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23" name="TextovéPole 22"/>
          <p:cNvSpPr txBox="1"/>
          <p:nvPr/>
        </p:nvSpPr>
        <p:spPr>
          <a:xfrm>
            <a:off x="2500313" y="4286250"/>
            <a:ext cx="214312"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24" name="TextovéPole 23"/>
          <p:cNvSpPr txBox="1"/>
          <p:nvPr/>
        </p:nvSpPr>
        <p:spPr>
          <a:xfrm>
            <a:off x="2928938" y="4286250"/>
            <a:ext cx="214312"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
        <p:nvSpPr>
          <p:cNvPr id="25" name="TextovéPole 24"/>
          <p:cNvSpPr txBox="1"/>
          <p:nvPr/>
        </p:nvSpPr>
        <p:spPr>
          <a:xfrm>
            <a:off x="4500563" y="4286250"/>
            <a:ext cx="214312" cy="369888"/>
          </a:xfrm>
          <a:prstGeom prst="rect">
            <a:avLst/>
          </a:prstGeom>
          <a:solidFill>
            <a:schemeClr val="accent5">
              <a:lumMod val="20000"/>
              <a:lumOff val="80000"/>
            </a:schemeClr>
          </a:solidFill>
          <a:ln>
            <a:solidFill>
              <a:schemeClr val="accent5">
                <a:lumMod val="20000"/>
                <a:lumOff val="80000"/>
              </a:schemeClr>
            </a:solidFill>
          </a:ln>
        </p:spPr>
        <p:txBody>
          <a:bodyPr>
            <a:spAutoFit/>
          </a:bodyPr>
          <a:lstStyle/>
          <a:p>
            <a:pPr>
              <a:defRPr/>
            </a:pPr>
            <a:endParaRPr lang="cs-CZ"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Zástupný symbol pro obsah 2"/>
          <p:cNvSpPr txBox="1">
            <a:spLocks/>
          </p:cNvSpPr>
          <p:nvPr/>
        </p:nvSpPr>
        <p:spPr bwMode="auto">
          <a:xfrm>
            <a:off x="428625" y="1285875"/>
            <a:ext cx="8229600" cy="4071938"/>
          </a:xfrm>
          <a:prstGeom prst="rect">
            <a:avLst/>
          </a:prstGeom>
          <a:noFill/>
          <a:ln w="9525">
            <a:noFill/>
            <a:miter lim="800000"/>
            <a:headEnd/>
            <a:tailEnd/>
          </a:ln>
        </p:spPr>
        <p:txBody>
          <a:bodyPr/>
          <a:lstStyle/>
          <a:p>
            <a:pPr marL="342900" indent="-342900" eaLnBrk="0" hangingPunct="0">
              <a:spcBef>
                <a:spcPct val="20000"/>
              </a:spcBef>
              <a:buFont typeface="Arial" charset="0"/>
              <a:buNone/>
              <a:defRPr/>
            </a:pPr>
            <a:r>
              <a:rPr lang="cs-CZ" dirty="0">
                <a:latin typeface="+mn-lt"/>
              </a:rPr>
              <a:t>				S     sel je as      dvacet pět centimetrů dlouhé zvířátko.</a:t>
            </a:r>
          </a:p>
          <a:p>
            <a:pPr marL="342900" indent="-342900" eaLnBrk="0" hangingPunct="0">
              <a:spcBef>
                <a:spcPct val="20000"/>
              </a:spcBef>
              <a:buFont typeface="Arial" charset="0"/>
              <a:buNone/>
              <a:defRPr/>
            </a:pPr>
            <a:endParaRPr lang="cs-CZ" dirty="0">
              <a:latin typeface="+mn-lt"/>
            </a:endParaRPr>
          </a:p>
          <a:p>
            <a:pPr marL="342900" indent="-342900" eaLnBrk="0" hangingPunct="0">
              <a:spcBef>
                <a:spcPct val="20000"/>
              </a:spcBef>
              <a:buFont typeface="Arial" charset="0"/>
              <a:buNone/>
              <a:defRPr/>
            </a:pPr>
            <a:r>
              <a:rPr lang="cs-CZ" dirty="0">
                <a:latin typeface="+mn-lt"/>
              </a:rPr>
              <a:t>				Svá ob    dlí – nory – s       staví v </a:t>
            </a:r>
            <a:r>
              <a:rPr lang="cs-CZ" dirty="0" err="1">
                <a:latin typeface="+mn-lt"/>
              </a:rPr>
              <a:t>pol</a:t>
            </a:r>
            <a:r>
              <a:rPr lang="cs-CZ" dirty="0">
                <a:latin typeface="+mn-lt"/>
              </a:rPr>
              <a:t>     ch. Zimu přespává</a:t>
            </a:r>
          </a:p>
          <a:p>
            <a:pPr marL="342900" indent="-342900" eaLnBrk="0" hangingPunct="0">
              <a:spcBef>
                <a:spcPct val="20000"/>
              </a:spcBef>
              <a:buFont typeface="Arial" charset="0"/>
              <a:buNone/>
              <a:defRPr/>
            </a:pPr>
            <a:endParaRPr lang="cs-CZ" dirty="0">
              <a:latin typeface="+mn-lt"/>
            </a:endParaRPr>
          </a:p>
          <a:p>
            <a:pPr marL="342900" indent="-342900" eaLnBrk="0" hangingPunct="0">
              <a:spcBef>
                <a:spcPct val="20000"/>
              </a:spcBef>
              <a:buFont typeface="Arial" charset="0"/>
              <a:buNone/>
              <a:defRPr/>
            </a:pPr>
            <a:r>
              <a:rPr lang="cs-CZ" dirty="0">
                <a:latin typeface="+mn-lt"/>
              </a:rPr>
              <a:t>				ve svém </a:t>
            </a:r>
            <a:r>
              <a:rPr lang="cs-CZ" dirty="0" err="1">
                <a:latin typeface="+mn-lt"/>
              </a:rPr>
              <a:t>úkr</a:t>
            </a:r>
            <a:r>
              <a:rPr lang="cs-CZ" dirty="0">
                <a:latin typeface="+mn-lt"/>
              </a:rPr>
              <a:t>    tu. S     sel se ž     ví ob     </a:t>
            </a:r>
            <a:r>
              <a:rPr lang="cs-CZ" dirty="0" err="1">
                <a:latin typeface="+mn-lt"/>
              </a:rPr>
              <a:t>lnými</a:t>
            </a:r>
            <a:r>
              <a:rPr lang="cs-CZ" dirty="0">
                <a:latin typeface="+mn-lt"/>
              </a:rPr>
              <a:t> zrnky, </a:t>
            </a:r>
          </a:p>
          <a:p>
            <a:pPr marL="342900" indent="-342900" eaLnBrk="0" hangingPunct="0">
              <a:spcBef>
                <a:spcPct val="20000"/>
              </a:spcBef>
              <a:buFont typeface="Arial" charset="0"/>
              <a:buNone/>
              <a:defRPr/>
            </a:pPr>
            <a:endParaRPr lang="cs-CZ" dirty="0">
              <a:latin typeface="+mn-lt"/>
            </a:endParaRPr>
          </a:p>
          <a:p>
            <a:pPr marL="342900" indent="-342900" eaLnBrk="0" hangingPunct="0">
              <a:spcBef>
                <a:spcPct val="20000"/>
              </a:spcBef>
              <a:buFont typeface="Arial" charset="0"/>
              <a:buNone/>
              <a:defRPr/>
            </a:pPr>
            <a:r>
              <a:rPr lang="cs-CZ" dirty="0">
                <a:latin typeface="+mn-lt"/>
              </a:rPr>
              <a:t>				někdy </a:t>
            </a:r>
            <a:r>
              <a:rPr lang="cs-CZ" dirty="0" err="1">
                <a:latin typeface="+mn-lt"/>
              </a:rPr>
              <a:t>spol</a:t>
            </a:r>
            <a:r>
              <a:rPr lang="cs-CZ" dirty="0">
                <a:latin typeface="+mn-lt"/>
              </a:rPr>
              <a:t>     </a:t>
            </a:r>
            <a:r>
              <a:rPr lang="cs-CZ" dirty="0" err="1">
                <a:latin typeface="+mn-lt"/>
              </a:rPr>
              <a:t>ká</a:t>
            </a:r>
            <a:r>
              <a:rPr lang="cs-CZ" dirty="0">
                <a:latin typeface="+mn-lt"/>
              </a:rPr>
              <a:t> i hraboše nebo ptač       mládě.</a:t>
            </a:r>
          </a:p>
          <a:p>
            <a:pPr marL="342900" indent="-342900" eaLnBrk="0" hangingPunct="0">
              <a:spcBef>
                <a:spcPct val="20000"/>
              </a:spcBef>
              <a:buFont typeface="Arial" charset="0"/>
              <a:buNone/>
              <a:defRPr/>
            </a:pPr>
            <a:endParaRPr lang="cs-CZ" dirty="0">
              <a:latin typeface="+mn-lt"/>
            </a:endParaRPr>
          </a:p>
          <a:p>
            <a:pPr marL="342900" indent="-342900" eaLnBrk="0" hangingPunct="0">
              <a:spcBef>
                <a:spcPct val="20000"/>
              </a:spcBef>
              <a:buFont typeface="Arial" charset="0"/>
              <a:buNone/>
              <a:defRPr/>
            </a:pPr>
            <a:r>
              <a:rPr lang="cs-CZ" dirty="0">
                <a:latin typeface="+mn-lt"/>
              </a:rPr>
              <a:t>				S    sel je škůdce.</a:t>
            </a:r>
          </a:p>
          <a:p>
            <a:pPr marL="342900" indent="-342900" eaLnBrk="0" hangingPunct="0">
              <a:spcBef>
                <a:spcPct val="20000"/>
              </a:spcBef>
              <a:buFont typeface="Arial" charset="0"/>
              <a:buChar char="•"/>
              <a:defRPr/>
            </a:pPr>
            <a:endParaRPr lang="cs-CZ" sz="3200" dirty="0">
              <a:latin typeface="+mn-lt"/>
            </a:endParaRPr>
          </a:p>
        </p:txBody>
      </p:sp>
      <p:sp>
        <p:nvSpPr>
          <p:cNvPr id="118787" name="Nadpis 1"/>
          <p:cNvSpPr>
            <a:spLocks noGrp="1"/>
          </p:cNvSpPr>
          <p:nvPr>
            <p:ph type="title"/>
          </p:nvPr>
        </p:nvSpPr>
        <p:spPr>
          <a:xfrm>
            <a:off x="428625" y="500063"/>
            <a:ext cx="8229600" cy="714375"/>
          </a:xfrm>
        </p:spPr>
        <p:txBody>
          <a:bodyPr/>
          <a:lstStyle/>
          <a:p>
            <a:pPr algn="l"/>
            <a:r>
              <a:rPr lang="cs-CZ" sz="1200" smtClean="0"/>
              <a:t/>
            </a:r>
            <a:br>
              <a:rPr lang="cs-CZ" sz="1200" smtClean="0"/>
            </a:br>
            <a:r>
              <a:rPr lang="cs-CZ" sz="1200" smtClean="0"/>
              <a:t/>
            </a:r>
            <a:br>
              <a:rPr lang="cs-CZ" sz="1200" smtClean="0"/>
            </a:br>
            <a:r>
              <a:rPr lang="cs-CZ" sz="1200" smtClean="0"/>
              <a:t/>
            </a:r>
            <a:br>
              <a:rPr lang="cs-CZ" sz="1200" smtClean="0"/>
            </a:br>
            <a:r>
              <a:rPr lang="cs-CZ" sz="1200" smtClean="0"/>
              <a:t> V textu doplň chybějící i –y, í –ý a pod obrázek do rámečku napiš název živočicha: </a:t>
            </a:r>
            <a:br>
              <a:rPr lang="cs-CZ" sz="1200" smtClean="0"/>
            </a:br>
            <a:endParaRPr lang="cs-CZ" smtClean="0"/>
          </a:p>
        </p:txBody>
      </p:sp>
      <p:pic>
        <p:nvPicPr>
          <p:cNvPr id="118788" name="Picture 2" descr="5DDAFFB1"/>
          <p:cNvPicPr>
            <a:picLocks noChangeAspect="1" noChangeArrowheads="1"/>
          </p:cNvPicPr>
          <p:nvPr/>
        </p:nvPicPr>
        <p:blipFill>
          <a:blip r:embed="rId2" cstate="print"/>
          <a:srcRect/>
          <a:stretch>
            <a:fillRect/>
          </a:stretch>
        </p:blipFill>
        <p:spPr bwMode="auto">
          <a:xfrm>
            <a:off x="500063" y="1357313"/>
            <a:ext cx="2500312" cy="2286000"/>
          </a:xfrm>
          <a:prstGeom prst="rect">
            <a:avLst/>
          </a:prstGeom>
          <a:noFill/>
          <a:ln w="9525">
            <a:noFill/>
            <a:miter lim="800000"/>
            <a:headEnd/>
            <a:tailEnd/>
          </a:ln>
        </p:spPr>
      </p:pic>
      <p:graphicFrame>
        <p:nvGraphicFramePr>
          <p:cNvPr id="5" name="Zástupný symbol pro obsah 4"/>
          <p:cNvGraphicFramePr>
            <a:graphicFrameLocks noGrp="1"/>
          </p:cNvGraphicFramePr>
          <p:nvPr>
            <p:ph idx="1"/>
          </p:nvPr>
        </p:nvGraphicFramePr>
        <p:xfrm>
          <a:off x="714375" y="3643313"/>
          <a:ext cx="2071688" cy="428625"/>
        </p:xfrm>
        <a:graphic>
          <a:graphicData uri="http://schemas.openxmlformats.org/drawingml/2006/table">
            <a:tbl>
              <a:tblPr/>
              <a:tblGrid>
                <a:gridCol w="414341"/>
                <a:gridCol w="414341"/>
                <a:gridCol w="414341"/>
                <a:gridCol w="414341"/>
                <a:gridCol w="414341"/>
              </a:tblGrid>
              <a:tr h="428628">
                <a:tc>
                  <a:txBody>
                    <a:bodyPr/>
                    <a:lstStyle/>
                    <a:p>
                      <a:pPr algn="ctr" fontAlgn="b"/>
                      <a:r>
                        <a:rPr lang="cs-CZ" sz="2000" b="0" i="0" u="none" strike="noStrike" dirty="0">
                          <a:solidFill>
                            <a:srgbClr val="0F253F"/>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cs-CZ" sz="2000" b="0" i="0" u="none" strike="noStrike" dirty="0">
                          <a:solidFill>
                            <a:srgbClr val="0F253F"/>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endParaRPr lang="cs-CZ" sz="2000" b="0" i="0" u="none" strike="noStrike" dirty="0">
                        <a:solidFill>
                          <a:srgbClr val="0F253F"/>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cs-CZ" sz="2000" b="0" i="0" u="none" strike="noStrike" dirty="0">
                          <a:solidFill>
                            <a:srgbClr val="0F253F"/>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cs-CZ" sz="2000" b="0" i="0" u="none" strike="noStrike" dirty="0">
                          <a:solidFill>
                            <a:srgbClr val="0F253F"/>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bl>
          </a:graphicData>
        </a:graphic>
      </p:graphicFrame>
      <p:sp>
        <p:nvSpPr>
          <p:cNvPr id="8" name="TextovéPole 7"/>
          <p:cNvSpPr txBox="1"/>
          <p:nvPr/>
        </p:nvSpPr>
        <p:spPr>
          <a:xfrm>
            <a:off x="3357563" y="1285875"/>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9" name="TextovéPole 8"/>
          <p:cNvSpPr txBox="1"/>
          <p:nvPr/>
        </p:nvSpPr>
        <p:spPr>
          <a:xfrm>
            <a:off x="4357688" y="1285875"/>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0" name="TextovéPole 9"/>
          <p:cNvSpPr txBox="1"/>
          <p:nvPr/>
        </p:nvSpPr>
        <p:spPr>
          <a:xfrm>
            <a:off x="3857625" y="1928813"/>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1" name="TextovéPole 10"/>
          <p:cNvSpPr txBox="1"/>
          <p:nvPr/>
        </p:nvSpPr>
        <p:spPr>
          <a:xfrm>
            <a:off x="5286375" y="1928813"/>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2" name="TextovéPole 11"/>
          <p:cNvSpPr txBox="1"/>
          <p:nvPr/>
        </p:nvSpPr>
        <p:spPr>
          <a:xfrm>
            <a:off x="6572250" y="1928813"/>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3" name="TextovéPole 12"/>
          <p:cNvSpPr txBox="1"/>
          <p:nvPr/>
        </p:nvSpPr>
        <p:spPr>
          <a:xfrm>
            <a:off x="4357688" y="2571750"/>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4" name="TextovéPole 13"/>
          <p:cNvSpPr txBox="1"/>
          <p:nvPr/>
        </p:nvSpPr>
        <p:spPr>
          <a:xfrm>
            <a:off x="5000625" y="2571750"/>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5" name="TextovéPole 14"/>
          <p:cNvSpPr txBox="1"/>
          <p:nvPr/>
        </p:nvSpPr>
        <p:spPr>
          <a:xfrm>
            <a:off x="5929313" y="2571750"/>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6" name="TextovéPole 15"/>
          <p:cNvSpPr txBox="1"/>
          <p:nvPr/>
        </p:nvSpPr>
        <p:spPr>
          <a:xfrm>
            <a:off x="6643688" y="2571750"/>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7" name="TextovéPole 16"/>
          <p:cNvSpPr txBox="1"/>
          <p:nvPr/>
        </p:nvSpPr>
        <p:spPr>
          <a:xfrm>
            <a:off x="4286250" y="3286125"/>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8" name="TextovéPole 17"/>
          <p:cNvSpPr txBox="1"/>
          <p:nvPr/>
        </p:nvSpPr>
        <p:spPr>
          <a:xfrm>
            <a:off x="6643688" y="3286125"/>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9" name="TextovéPole 18"/>
          <p:cNvSpPr txBox="1"/>
          <p:nvPr/>
        </p:nvSpPr>
        <p:spPr>
          <a:xfrm>
            <a:off x="3357563" y="3929063"/>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Nadpis 1"/>
          <p:cNvSpPr>
            <a:spLocks noGrp="1"/>
          </p:cNvSpPr>
          <p:nvPr>
            <p:ph type="title"/>
          </p:nvPr>
        </p:nvSpPr>
        <p:spPr>
          <a:xfrm>
            <a:off x="457200" y="500063"/>
            <a:ext cx="8229600" cy="428625"/>
          </a:xfrm>
        </p:spPr>
        <p:txBody>
          <a:bodyPr/>
          <a:lstStyle/>
          <a:p>
            <a:pPr algn="l"/>
            <a:r>
              <a:rPr lang="cs-CZ" sz="1200" smtClean="0"/>
              <a:t>Která vyjmenovaná slova se ukryla ve větách?</a:t>
            </a:r>
          </a:p>
        </p:txBody>
      </p:sp>
      <p:sp>
        <p:nvSpPr>
          <p:cNvPr id="119811" name="Zástupný symbol pro obsah 2"/>
          <p:cNvSpPr>
            <a:spLocks noGrp="1"/>
          </p:cNvSpPr>
          <p:nvPr>
            <p:ph idx="1"/>
          </p:nvPr>
        </p:nvSpPr>
        <p:spPr>
          <a:xfrm>
            <a:off x="457200" y="1143000"/>
            <a:ext cx="8229600" cy="5000625"/>
          </a:xfrm>
        </p:spPr>
        <p:txBody>
          <a:bodyPr/>
          <a:lstStyle/>
          <a:p>
            <a:pPr>
              <a:buFont typeface="Arial" charset="0"/>
              <a:buNone/>
            </a:pPr>
            <a:r>
              <a:rPr lang="cs-CZ" sz="1800" smtClean="0"/>
              <a:t>KŮ</a:t>
            </a:r>
            <a:r>
              <a:rPr lang="cs-CZ" sz="1800" smtClean="0">
                <a:solidFill>
                  <a:srgbClr val="0070C0"/>
                </a:solidFill>
              </a:rPr>
              <a:t>LY</a:t>
            </a:r>
            <a:r>
              <a:rPr lang="cs-CZ" sz="1800" smtClean="0"/>
              <a:t>  </a:t>
            </a:r>
            <a:r>
              <a:rPr lang="cs-CZ" sz="1800" smtClean="0">
                <a:solidFill>
                  <a:srgbClr val="0070C0"/>
                </a:solidFill>
              </a:rPr>
              <a:t>ŽE</a:t>
            </a:r>
            <a:r>
              <a:rPr lang="cs-CZ" sz="1800" smtClean="0"/>
              <a:t>NA  DO  ZEMĚ  TLOUKLA.</a:t>
            </a:r>
          </a:p>
          <a:p>
            <a:pPr>
              <a:buFont typeface="Arial" charset="0"/>
              <a:buNone/>
            </a:pPr>
            <a:endParaRPr lang="cs-CZ" sz="1800" smtClean="0"/>
          </a:p>
          <a:p>
            <a:pPr>
              <a:buFont typeface="Arial" charset="0"/>
              <a:buNone/>
            </a:pPr>
            <a:endParaRPr lang="cs-CZ" sz="1800" smtClean="0"/>
          </a:p>
          <a:p>
            <a:pPr>
              <a:buFont typeface="Arial" charset="0"/>
              <a:buNone/>
            </a:pPr>
            <a:r>
              <a:rPr lang="cs-CZ" sz="1800" smtClean="0"/>
              <a:t>DO  MÍSY  SELKA  DALA  VEJCE.</a:t>
            </a:r>
          </a:p>
          <a:p>
            <a:pPr>
              <a:buFont typeface="Arial" charset="0"/>
              <a:buNone/>
            </a:pPr>
            <a:endParaRPr lang="cs-CZ" sz="1800" smtClean="0"/>
          </a:p>
          <a:p>
            <a:pPr>
              <a:buFont typeface="Arial" charset="0"/>
              <a:buNone/>
            </a:pPr>
            <a:endParaRPr lang="cs-CZ" sz="1800" smtClean="0"/>
          </a:p>
          <a:p>
            <a:pPr>
              <a:buFont typeface="Arial" charset="0"/>
              <a:buNone/>
            </a:pPr>
            <a:r>
              <a:rPr lang="cs-CZ" sz="1800" smtClean="0"/>
              <a:t>Z  KUPY  TELE  SENO  SI  BRALO.</a:t>
            </a:r>
          </a:p>
          <a:p>
            <a:pPr>
              <a:buFont typeface="Arial" charset="0"/>
              <a:buNone/>
            </a:pPr>
            <a:endParaRPr lang="cs-CZ" sz="1800" smtClean="0"/>
          </a:p>
          <a:p>
            <a:pPr>
              <a:buFont typeface="Arial" charset="0"/>
              <a:buNone/>
            </a:pPr>
            <a:endParaRPr lang="cs-CZ" sz="1800" smtClean="0"/>
          </a:p>
          <a:p>
            <a:pPr>
              <a:buFont typeface="Arial" charset="0"/>
              <a:buNone/>
            </a:pPr>
            <a:r>
              <a:rPr lang="cs-CZ" sz="1800" smtClean="0"/>
              <a:t>TŘI  ZLATÉ  VLASY  PATŘILY  VŠEVĚDOVI.</a:t>
            </a:r>
          </a:p>
          <a:p>
            <a:pPr>
              <a:buFont typeface="Arial" charset="0"/>
              <a:buNone/>
            </a:pPr>
            <a:endParaRPr lang="cs-CZ" sz="1800" smtClean="0"/>
          </a:p>
          <a:p>
            <a:pPr>
              <a:buFont typeface="Arial" charset="0"/>
              <a:buNone/>
            </a:pPr>
            <a:endParaRPr lang="cs-CZ" sz="1800" smtClean="0"/>
          </a:p>
          <a:p>
            <a:pPr>
              <a:buFont typeface="Arial" charset="0"/>
              <a:buNone/>
            </a:pPr>
            <a:r>
              <a:rPr lang="cs-CZ" sz="1800" smtClean="0"/>
              <a:t>NA  OKNĚ  SE  VYHŘÍVAL  MALÝ  KOCOUREK.</a:t>
            </a:r>
          </a:p>
        </p:txBody>
      </p:sp>
      <p:cxnSp>
        <p:nvCxnSpPr>
          <p:cNvPr id="5" name="Přímá spojovací čára 4"/>
          <p:cNvCxnSpPr/>
          <p:nvPr/>
        </p:nvCxnSpPr>
        <p:spPr>
          <a:xfrm>
            <a:off x="500063" y="2143125"/>
            <a:ext cx="8072437" cy="1588"/>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6" name="Přímá spojovací čára 5"/>
          <p:cNvCxnSpPr/>
          <p:nvPr/>
        </p:nvCxnSpPr>
        <p:spPr>
          <a:xfrm>
            <a:off x="500063" y="3143250"/>
            <a:ext cx="8072437" cy="1588"/>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7" name="Přímá spojovací čára 6"/>
          <p:cNvCxnSpPr/>
          <p:nvPr/>
        </p:nvCxnSpPr>
        <p:spPr>
          <a:xfrm>
            <a:off x="500063" y="4071938"/>
            <a:ext cx="8072437" cy="1587"/>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8" name="Přímá spojovací čára 7"/>
          <p:cNvCxnSpPr/>
          <p:nvPr/>
        </p:nvCxnSpPr>
        <p:spPr>
          <a:xfrm>
            <a:off x="500063" y="5072063"/>
            <a:ext cx="8072437" cy="1587"/>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graphicFrame>
        <p:nvGraphicFramePr>
          <p:cNvPr id="12" name="Tabulka 11"/>
          <p:cNvGraphicFramePr>
            <a:graphicFrameLocks noGrp="1"/>
          </p:cNvGraphicFramePr>
          <p:nvPr/>
        </p:nvGraphicFramePr>
        <p:xfrm>
          <a:off x="571500" y="2571750"/>
          <a:ext cx="2143125" cy="428625"/>
        </p:xfrm>
        <a:graphic>
          <a:graphicData uri="http://schemas.openxmlformats.org/drawingml/2006/table">
            <a:tbl>
              <a:tblPr/>
              <a:tblGrid>
                <a:gridCol w="433688"/>
                <a:gridCol w="433688"/>
                <a:gridCol w="419231"/>
                <a:gridCol w="433688"/>
                <a:gridCol w="422845"/>
              </a:tblGrid>
              <a:tr h="428628">
                <a:tc>
                  <a:txBody>
                    <a:bodyPr/>
                    <a:lstStyle/>
                    <a:p>
                      <a:pPr algn="ctr" fontAlgn="ctr"/>
                      <a:r>
                        <a:rPr lang="cs-CZ" sz="1800" b="0" i="0" u="none" strike="noStrike" dirty="0">
                          <a:solidFill>
                            <a:srgbClr val="FF0000"/>
                          </a:solidFill>
                          <a:latin typeface="Calibri"/>
                        </a:rPr>
                        <a:t> </a:t>
                      </a: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c>
                  <a:txBody>
                    <a:bodyPr/>
                    <a:lstStyle/>
                    <a:p>
                      <a:pPr algn="ctr" fontAlgn="ctr"/>
                      <a:endParaRPr lang="cs-CZ" sz="1800" b="0" i="0" u="none" strike="noStrike" dirty="0">
                        <a:solidFill>
                          <a:srgbClr val="632523"/>
                        </a:solidFill>
                        <a:latin typeface="Calibri"/>
                      </a:endParaRP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c>
                  <a:txBody>
                    <a:bodyPr/>
                    <a:lstStyle/>
                    <a:p>
                      <a:pPr algn="ctr" fontAlgn="ctr"/>
                      <a:r>
                        <a:rPr lang="cs-CZ" sz="1800" b="0" i="0" u="none" strike="noStrike" dirty="0">
                          <a:solidFill>
                            <a:srgbClr val="632523"/>
                          </a:solidFill>
                          <a:latin typeface="Calibri"/>
                        </a:rPr>
                        <a:t> </a:t>
                      </a: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c>
                  <a:txBody>
                    <a:bodyPr/>
                    <a:lstStyle/>
                    <a:p>
                      <a:pPr algn="ctr" fontAlgn="ctr"/>
                      <a:r>
                        <a:rPr lang="cs-CZ" sz="1800" b="0" i="0" u="none" strike="noStrike" dirty="0">
                          <a:solidFill>
                            <a:srgbClr val="632523"/>
                          </a:solidFill>
                          <a:latin typeface="Calibri"/>
                        </a:rPr>
                        <a:t> </a:t>
                      </a: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c>
                  <a:txBody>
                    <a:bodyPr/>
                    <a:lstStyle/>
                    <a:p>
                      <a:pPr algn="ctr" fontAlgn="ctr"/>
                      <a:r>
                        <a:rPr lang="cs-CZ" sz="1800" b="0" i="0" u="none" strike="noStrike" dirty="0">
                          <a:solidFill>
                            <a:srgbClr val="632523"/>
                          </a:solidFill>
                          <a:latin typeface="Calibri"/>
                        </a:rPr>
                        <a:t> </a:t>
                      </a: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r>
            </a:tbl>
          </a:graphicData>
        </a:graphic>
      </p:graphicFrame>
      <p:graphicFrame>
        <p:nvGraphicFramePr>
          <p:cNvPr id="13" name="Tabulka 12"/>
          <p:cNvGraphicFramePr>
            <a:graphicFrameLocks noGrp="1"/>
          </p:cNvGraphicFramePr>
          <p:nvPr/>
        </p:nvGraphicFramePr>
        <p:xfrm>
          <a:off x="571500" y="3571875"/>
          <a:ext cx="2143125" cy="428625"/>
        </p:xfrm>
        <a:graphic>
          <a:graphicData uri="http://schemas.openxmlformats.org/drawingml/2006/table">
            <a:tbl>
              <a:tblPr/>
              <a:tblGrid>
                <a:gridCol w="433688"/>
                <a:gridCol w="433688"/>
                <a:gridCol w="419231"/>
                <a:gridCol w="433688"/>
                <a:gridCol w="422846"/>
              </a:tblGrid>
              <a:tr h="428628">
                <a:tc>
                  <a:txBody>
                    <a:bodyPr/>
                    <a:lstStyle/>
                    <a:p>
                      <a:pPr algn="ctr" fontAlgn="ctr"/>
                      <a:r>
                        <a:rPr lang="cs-CZ" sz="1800" b="0" i="0" u="none" strike="noStrike" dirty="0">
                          <a:solidFill>
                            <a:srgbClr val="FF0000"/>
                          </a:solidFill>
                          <a:latin typeface="Calibri"/>
                        </a:rPr>
                        <a:t> </a:t>
                      </a: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c>
                  <a:txBody>
                    <a:bodyPr/>
                    <a:lstStyle/>
                    <a:p>
                      <a:pPr algn="ctr" fontAlgn="ctr"/>
                      <a:r>
                        <a:rPr lang="cs-CZ" sz="1800" b="0" i="0" u="none" strike="noStrike" dirty="0">
                          <a:solidFill>
                            <a:srgbClr val="FF0000"/>
                          </a:solidFill>
                          <a:latin typeface="Calibri"/>
                        </a:rPr>
                        <a:t> </a:t>
                      </a: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c>
                  <a:txBody>
                    <a:bodyPr/>
                    <a:lstStyle/>
                    <a:p>
                      <a:pPr algn="ctr" fontAlgn="ctr"/>
                      <a:r>
                        <a:rPr lang="cs-CZ" sz="1800" b="0" i="0" u="none" strike="noStrike" dirty="0">
                          <a:solidFill>
                            <a:srgbClr val="FF0000"/>
                          </a:solidFill>
                          <a:latin typeface="Calibri"/>
                        </a:rPr>
                        <a:t> </a:t>
                      </a: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c>
                  <a:txBody>
                    <a:bodyPr/>
                    <a:lstStyle/>
                    <a:p>
                      <a:pPr algn="ctr" fontAlgn="ctr"/>
                      <a:r>
                        <a:rPr lang="cs-CZ" sz="1800" b="0" i="0" u="none" strike="noStrike" dirty="0">
                          <a:solidFill>
                            <a:srgbClr val="FF0000"/>
                          </a:solidFill>
                          <a:latin typeface="Calibri"/>
                        </a:rPr>
                        <a:t> </a:t>
                      </a: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c>
                  <a:txBody>
                    <a:bodyPr/>
                    <a:lstStyle/>
                    <a:p>
                      <a:pPr algn="ctr" fontAlgn="ctr"/>
                      <a:r>
                        <a:rPr lang="cs-CZ" sz="1800" b="0" i="0" u="none" strike="noStrike" dirty="0">
                          <a:solidFill>
                            <a:srgbClr val="FF0000"/>
                          </a:solidFill>
                          <a:latin typeface="Calibri"/>
                        </a:rPr>
                        <a:t> </a:t>
                      </a: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r>
            </a:tbl>
          </a:graphicData>
        </a:graphic>
      </p:graphicFrame>
      <p:graphicFrame>
        <p:nvGraphicFramePr>
          <p:cNvPr id="14" name="Tabulka 13"/>
          <p:cNvGraphicFramePr>
            <a:graphicFrameLocks noGrp="1"/>
          </p:cNvGraphicFramePr>
          <p:nvPr/>
        </p:nvGraphicFramePr>
        <p:xfrm>
          <a:off x="571500" y="4572000"/>
          <a:ext cx="2143125" cy="428625"/>
        </p:xfrm>
        <a:graphic>
          <a:graphicData uri="http://schemas.openxmlformats.org/drawingml/2006/table">
            <a:tbl>
              <a:tblPr/>
              <a:tblGrid>
                <a:gridCol w="433688"/>
                <a:gridCol w="433688"/>
                <a:gridCol w="419231"/>
                <a:gridCol w="433688"/>
                <a:gridCol w="422846"/>
              </a:tblGrid>
              <a:tr h="428628">
                <a:tc>
                  <a:txBody>
                    <a:bodyPr/>
                    <a:lstStyle/>
                    <a:p>
                      <a:pPr algn="ctr" fontAlgn="ctr"/>
                      <a:r>
                        <a:rPr lang="cs-CZ" sz="1800" b="0" i="0" u="none" strike="noStrike" dirty="0">
                          <a:solidFill>
                            <a:srgbClr val="FF0000"/>
                          </a:solidFill>
                          <a:latin typeface="Calibri"/>
                        </a:rPr>
                        <a:t> </a:t>
                      </a: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c>
                  <a:txBody>
                    <a:bodyPr/>
                    <a:lstStyle/>
                    <a:p>
                      <a:pPr algn="ctr" fontAlgn="ctr"/>
                      <a:r>
                        <a:rPr lang="cs-CZ" sz="1800" b="0" i="0" u="none" strike="noStrike" dirty="0">
                          <a:solidFill>
                            <a:srgbClr val="FF0000"/>
                          </a:solidFill>
                          <a:latin typeface="Calibri"/>
                        </a:rPr>
                        <a:t> </a:t>
                      </a: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c>
                  <a:txBody>
                    <a:bodyPr/>
                    <a:lstStyle/>
                    <a:p>
                      <a:pPr algn="ctr" fontAlgn="ctr"/>
                      <a:r>
                        <a:rPr lang="cs-CZ" sz="1800" b="0" i="0" u="none" strike="noStrike" dirty="0">
                          <a:solidFill>
                            <a:srgbClr val="FF0000"/>
                          </a:solidFill>
                          <a:latin typeface="Calibri"/>
                        </a:rPr>
                        <a:t> </a:t>
                      </a: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c>
                  <a:txBody>
                    <a:bodyPr/>
                    <a:lstStyle/>
                    <a:p>
                      <a:pPr algn="ctr" fontAlgn="ctr"/>
                      <a:r>
                        <a:rPr lang="cs-CZ" sz="1800" b="0" i="0" u="none" strike="noStrike" dirty="0">
                          <a:solidFill>
                            <a:srgbClr val="FF0000"/>
                          </a:solidFill>
                          <a:latin typeface="Calibri"/>
                        </a:rPr>
                        <a:t> </a:t>
                      </a: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c>
                  <a:txBody>
                    <a:bodyPr/>
                    <a:lstStyle/>
                    <a:p>
                      <a:pPr algn="ctr" fontAlgn="ctr"/>
                      <a:r>
                        <a:rPr lang="cs-CZ" sz="1800" b="0" i="0" u="none" strike="noStrike" dirty="0">
                          <a:solidFill>
                            <a:srgbClr val="FF0000"/>
                          </a:solidFill>
                          <a:latin typeface="Calibri"/>
                        </a:rPr>
                        <a:t> </a:t>
                      </a: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r>
            </a:tbl>
          </a:graphicData>
        </a:graphic>
      </p:graphicFrame>
      <p:graphicFrame>
        <p:nvGraphicFramePr>
          <p:cNvPr id="15" name="Tabulka 14"/>
          <p:cNvGraphicFramePr>
            <a:graphicFrameLocks noGrp="1"/>
          </p:cNvGraphicFramePr>
          <p:nvPr/>
        </p:nvGraphicFramePr>
        <p:xfrm>
          <a:off x="571500" y="1571625"/>
          <a:ext cx="1714500" cy="428625"/>
        </p:xfrm>
        <a:graphic>
          <a:graphicData uri="http://schemas.openxmlformats.org/drawingml/2006/table">
            <a:tbl>
              <a:tblPr/>
              <a:tblGrid>
                <a:gridCol w="428628"/>
                <a:gridCol w="428628"/>
                <a:gridCol w="428628"/>
                <a:gridCol w="428628"/>
              </a:tblGrid>
              <a:tr h="428628">
                <a:tc>
                  <a:txBody>
                    <a:bodyPr/>
                    <a:lstStyle/>
                    <a:p>
                      <a:pPr algn="ctr" fontAlgn="ctr"/>
                      <a:r>
                        <a:rPr lang="cs-CZ" sz="1800" b="0" i="0" u="none" strike="noStrike" dirty="0">
                          <a:solidFill>
                            <a:srgbClr val="FF0000"/>
                          </a:solidFill>
                          <a:latin typeface="Calibri"/>
                        </a:rPr>
                        <a:t> </a:t>
                      </a: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c>
                  <a:txBody>
                    <a:bodyPr/>
                    <a:lstStyle/>
                    <a:p>
                      <a:pPr algn="ctr" fontAlgn="ctr"/>
                      <a:r>
                        <a:rPr lang="cs-CZ" sz="1800" b="0" i="0" u="none" strike="noStrike" dirty="0">
                          <a:solidFill>
                            <a:srgbClr val="FF0000"/>
                          </a:solidFill>
                          <a:latin typeface="Calibri"/>
                        </a:rPr>
                        <a:t> </a:t>
                      </a: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c>
                  <a:txBody>
                    <a:bodyPr/>
                    <a:lstStyle/>
                    <a:p>
                      <a:pPr algn="ctr" fontAlgn="ctr"/>
                      <a:r>
                        <a:rPr lang="cs-CZ" sz="1800" b="0" i="0" u="none" strike="noStrike" dirty="0">
                          <a:solidFill>
                            <a:srgbClr val="FF0000"/>
                          </a:solidFill>
                          <a:latin typeface="Calibri"/>
                        </a:rPr>
                        <a:t> </a:t>
                      </a: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c>
                  <a:txBody>
                    <a:bodyPr/>
                    <a:lstStyle/>
                    <a:p>
                      <a:pPr algn="ctr" fontAlgn="ctr"/>
                      <a:r>
                        <a:rPr lang="cs-CZ" sz="1800" b="0" i="0" u="none" strike="noStrike" dirty="0">
                          <a:solidFill>
                            <a:srgbClr val="FF0000"/>
                          </a:solidFill>
                          <a:latin typeface="Calibri"/>
                        </a:rPr>
                        <a:t> </a:t>
                      </a: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r>
            </a:tbl>
          </a:graphicData>
        </a:graphic>
      </p:graphicFrame>
      <p:graphicFrame>
        <p:nvGraphicFramePr>
          <p:cNvPr id="16" name="Tabulka 15"/>
          <p:cNvGraphicFramePr>
            <a:graphicFrameLocks noGrp="1"/>
          </p:cNvGraphicFramePr>
          <p:nvPr/>
        </p:nvGraphicFramePr>
        <p:xfrm>
          <a:off x="571500" y="5572125"/>
          <a:ext cx="1714500" cy="428625"/>
        </p:xfrm>
        <a:graphic>
          <a:graphicData uri="http://schemas.openxmlformats.org/drawingml/2006/table">
            <a:tbl>
              <a:tblPr/>
              <a:tblGrid>
                <a:gridCol w="428628"/>
                <a:gridCol w="428628"/>
                <a:gridCol w="428628"/>
                <a:gridCol w="428628"/>
              </a:tblGrid>
              <a:tr h="428628">
                <a:tc>
                  <a:txBody>
                    <a:bodyPr/>
                    <a:lstStyle/>
                    <a:p>
                      <a:pPr algn="ctr" fontAlgn="ctr"/>
                      <a:r>
                        <a:rPr lang="cs-CZ" sz="1800" b="0" i="0" u="none" strike="noStrike" dirty="0">
                          <a:solidFill>
                            <a:srgbClr val="FF0000"/>
                          </a:solidFill>
                          <a:latin typeface="Calibri"/>
                        </a:rPr>
                        <a:t> </a:t>
                      </a: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c>
                  <a:txBody>
                    <a:bodyPr/>
                    <a:lstStyle/>
                    <a:p>
                      <a:pPr algn="ctr" fontAlgn="ctr"/>
                      <a:r>
                        <a:rPr lang="cs-CZ" sz="1800" b="0" i="0" u="none" strike="noStrike" dirty="0">
                          <a:solidFill>
                            <a:srgbClr val="FF0000"/>
                          </a:solidFill>
                          <a:latin typeface="Calibri"/>
                        </a:rPr>
                        <a:t> </a:t>
                      </a: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c>
                  <a:txBody>
                    <a:bodyPr/>
                    <a:lstStyle/>
                    <a:p>
                      <a:pPr algn="ctr" fontAlgn="ctr"/>
                      <a:r>
                        <a:rPr lang="cs-CZ" sz="1800" b="0" i="0" u="none" strike="noStrike" dirty="0">
                          <a:solidFill>
                            <a:srgbClr val="FF0000"/>
                          </a:solidFill>
                          <a:latin typeface="Calibri"/>
                        </a:rPr>
                        <a:t> </a:t>
                      </a: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c>
                  <a:txBody>
                    <a:bodyPr/>
                    <a:lstStyle/>
                    <a:p>
                      <a:pPr algn="ctr" fontAlgn="ctr"/>
                      <a:r>
                        <a:rPr lang="cs-CZ" sz="1800" b="0" i="0" u="none" strike="noStrike" dirty="0">
                          <a:solidFill>
                            <a:srgbClr val="FF0000"/>
                          </a:solidFill>
                          <a:latin typeface="Calibri"/>
                        </a:rPr>
                        <a:t> </a:t>
                      </a:r>
                    </a:p>
                  </a:txBody>
                  <a:tcPr marL="9525" marR="9525" marT="9525" marB="0"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solidFill>
                      <a:srgbClr val="DBEEF3"/>
                    </a:solidFill>
                  </a:tcPr>
                </a:tc>
              </a:tr>
            </a:tbl>
          </a:graphicData>
        </a:graphic>
      </p:graphicFrame>
      <p:cxnSp>
        <p:nvCxnSpPr>
          <p:cNvPr id="17" name="Přímá spojovací čára 16"/>
          <p:cNvCxnSpPr/>
          <p:nvPr/>
        </p:nvCxnSpPr>
        <p:spPr>
          <a:xfrm>
            <a:off x="500063" y="6072188"/>
            <a:ext cx="8072437" cy="1587"/>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ovéPole 5"/>
          <p:cNvSpPr txBox="1"/>
          <p:nvPr/>
        </p:nvSpPr>
        <p:spPr>
          <a:xfrm>
            <a:off x="2143125" y="2500313"/>
            <a:ext cx="214313"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20835" name="Nadpis 1"/>
          <p:cNvSpPr>
            <a:spLocks noGrp="1"/>
          </p:cNvSpPr>
          <p:nvPr>
            <p:ph type="title"/>
          </p:nvPr>
        </p:nvSpPr>
        <p:spPr>
          <a:xfrm>
            <a:off x="457200" y="274638"/>
            <a:ext cx="8229600" cy="796925"/>
          </a:xfrm>
        </p:spPr>
        <p:txBody>
          <a:bodyPr/>
          <a:lstStyle/>
          <a:p>
            <a:r>
              <a:rPr lang="cs-CZ" sz="2400" b="1" u="sng" smtClean="0"/>
              <a:t>SYČET, SYPAT</a:t>
            </a:r>
          </a:p>
        </p:txBody>
      </p:sp>
      <p:sp>
        <p:nvSpPr>
          <p:cNvPr id="120836" name="Zástupný symbol pro obsah 2"/>
          <p:cNvSpPr>
            <a:spLocks noGrp="1"/>
          </p:cNvSpPr>
          <p:nvPr>
            <p:ph idx="1"/>
          </p:nvPr>
        </p:nvSpPr>
        <p:spPr>
          <a:xfrm>
            <a:off x="457200" y="1000125"/>
            <a:ext cx="8229600" cy="4857750"/>
          </a:xfrm>
        </p:spPr>
        <p:txBody>
          <a:bodyPr/>
          <a:lstStyle/>
          <a:p>
            <a:pPr>
              <a:buFont typeface="Arial" charset="0"/>
              <a:buNone/>
            </a:pPr>
            <a:r>
              <a:rPr lang="cs-CZ" sz="1200" smtClean="0"/>
              <a:t>Doplň správná i –y, í –ý:</a:t>
            </a:r>
          </a:p>
          <a:p>
            <a:pPr>
              <a:buFont typeface="Arial" charset="0"/>
              <a:buNone/>
            </a:pPr>
            <a:r>
              <a:rPr lang="cs-CZ" sz="1800" smtClean="0"/>
              <a:t>Labutě</a:t>
            </a:r>
          </a:p>
          <a:p>
            <a:pPr>
              <a:buFont typeface="Arial" charset="0"/>
              <a:buNone/>
            </a:pPr>
            <a:endParaRPr lang="cs-CZ" sz="1800" smtClean="0"/>
          </a:p>
          <a:p>
            <a:pPr>
              <a:buFont typeface="Arial" charset="0"/>
              <a:buNone/>
            </a:pPr>
            <a:r>
              <a:rPr lang="cs-CZ" sz="1800" smtClean="0"/>
              <a:t>Toník má rád labutě. Vym     šlí si, že je mezi nimi zakletá prin-</a:t>
            </a:r>
          </a:p>
          <a:p>
            <a:pPr>
              <a:buFont typeface="Arial" charset="0"/>
              <a:buNone/>
            </a:pPr>
            <a:endParaRPr lang="cs-CZ" sz="1800" smtClean="0"/>
          </a:p>
          <a:p>
            <a:pPr>
              <a:buFont typeface="Arial" charset="0"/>
              <a:buNone/>
            </a:pPr>
            <a:r>
              <a:rPr lang="cs-CZ" sz="1800" smtClean="0"/>
              <a:t>cezna. Když se vyl   hly mladé labutě, dospělí ptáci výhružně</a:t>
            </a:r>
          </a:p>
          <a:p>
            <a:pPr>
              <a:buFont typeface="Arial" charset="0"/>
              <a:buNone/>
            </a:pPr>
            <a:endParaRPr lang="cs-CZ" sz="1800" smtClean="0"/>
          </a:p>
          <a:p>
            <a:pPr>
              <a:buFont typeface="Arial" charset="0"/>
              <a:buNone/>
            </a:pPr>
            <a:r>
              <a:rPr lang="cs-CZ" sz="1800" smtClean="0"/>
              <a:t>s     čeli. Když mají strach a chtějí zahnat nepřítele, s    lně </a:t>
            </a:r>
          </a:p>
          <a:p>
            <a:pPr>
              <a:buFont typeface="Arial" charset="0"/>
              <a:buNone/>
            </a:pPr>
            <a:endParaRPr lang="cs-CZ" sz="1800" smtClean="0"/>
          </a:p>
          <a:p>
            <a:pPr>
              <a:buFont typeface="Arial" charset="0"/>
              <a:buNone/>
            </a:pPr>
            <a:r>
              <a:rPr lang="cs-CZ" sz="1800" smtClean="0"/>
              <a:t>s    čí. V prosinci i v ostatních zimních měs    cích chodí Toník labutě krm     t. Hází jim</a:t>
            </a:r>
          </a:p>
          <a:p>
            <a:pPr>
              <a:buFont typeface="Arial" charset="0"/>
              <a:buNone/>
            </a:pPr>
            <a:endParaRPr lang="cs-CZ" sz="1800" smtClean="0"/>
          </a:p>
          <a:p>
            <a:pPr>
              <a:buFont typeface="Arial" charset="0"/>
              <a:buNone/>
            </a:pPr>
            <a:r>
              <a:rPr lang="cs-CZ" sz="1800" smtClean="0"/>
              <a:t>do vod       ztvrdlé rohl    ky. Drobečky pak nas     pe do krm    tka pro s     korky a rozče-</a:t>
            </a:r>
          </a:p>
          <a:p>
            <a:pPr>
              <a:buFont typeface="Arial" charset="0"/>
              <a:buNone/>
            </a:pPr>
            <a:endParaRPr lang="cs-CZ" sz="1800" smtClean="0"/>
          </a:p>
          <a:p>
            <a:pPr>
              <a:buFont typeface="Arial" charset="0"/>
              <a:buNone/>
            </a:pPr>
            <a:r>
              <a:rPr lang="cs-CZ" sz="1800" smtClean="0"/>
              <a:t>p    řené vrabce. Nas    cenný pták lépe překoná s     chravé zimní počasí. </a:t>
            </a:r>
          </a:p>
          <a:p>
            <a:endParaRPr lang="cs-CZ" smtClean="0"/>
          </a:p>
        </p:txBody>
      </p:sp>
      <p:pic>
        <p:nvPicPr>
          <p:cNvPr id="120837" name="Picture 2" descr="19F4D0A0"/>
          <p:cNvPicPr>
            <a:picLocks noChangeAspect="1" noChangeArrowheads="1"/>
          </p:cNvPicPr>
          <p:nvPr/>
        </p:nvPicPr>
        <p:blipFill>
          <a:blip r:embed="rId2" cstate="print"/>
          <a:srcRect/>
          <a:stretch>
            <a:fillRect/>
          </a:stretch>
        </p:blipFill>
        <p:spPr bwMode="auto">
          <a:xfrm>
            <a:off x="6286500" y="1214438"/>
            <a:ext cx="2357438" cy="2454275"/>
          </a:xfrm>
          <a:prstGeom prst="rect">
            <a:avLst/>
          </a:prstGeom>
          <a:noFill/>
          <a:ln w="9525">
            <a:noFill/>
            <a:miter lim="800000"/>
            <a:headEnd/>
            <a:tailEnd/>
          </a:ln>
        </p:spPr>
      </p:pic>
      <p:sp>
        <p:nvSpPr>
          <p:cNvPr id="5" name="TextovéPole 4"/>
          <p:cNvSpPr txBox="1"/>
          <p:nvPr/>
        </p:nvSpPr>
        <p:spPr>
          <a:xfrm>
            <a:off x="2143125" y="2500313"/>
            <a:ext cx="214313"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9" name="TextovéPole 8"/>
          <p:cNvSpPr txBox="1"/>
          <p:nvPr/>
        </p:nvSpPr>
        <p:spPr>
          <a:xfrm>
            <a:off x="2928938" y="1857375"/>
            <a:ext cx="214312"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0" name="TextovéPole 9"/>
          <p:cNvSpPr txBox="1"/>
          <p:nvPr/>
        </p:nvSpPr>
        <p:spPr>
          <a:xfrm>
            <a:off x="642938" y="3214688"/>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1" name="TextovéPole 10"/>
          <p:cNvSpPr txBox="1"/>
          <p:nvPr/>
        </p:nvSpPr>
        <p:spPr>
          <a:xfrm>
            <a:off x="5286375" y="3214688"/>
            <a:ext cx="214313"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2" name="TextovéPole 11"/>
          <p:cNvSpPr txBox="1"/>
          <p:nvPr/>
        </p:nvSpPr>
        <p:spPr>
          <a:xfrm>
            <a:off x="642938" y="3857625"/>
            <a:ext cx="214312"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3" name="TextovéPole 12"/>
          <p:cNvSpPr txBox="1"/>
          <p:nvPr/>
        </p:nvSpPr>
        <p:spPr>
          <a:xfrm>
            <a:off x="4357688" y="3857625"/>
            <a:ext cx="214312"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4" name="TextovéPole 13"/>
          <p:cNvSpPr txBox="1"/>
          <p:nvPr/>
        </p:nvSpPr>
        <p:spPr>
          <a:xfrm>
            <a:off x="7143750" y="3857625"/>
            <a:ext cx="214313"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5" name="TextovéPole 14"/>
          <p:cNvSpPr txBox="1"/>
          <p:nvPr/>
        </p:nvSpPr>
        <p:spPr>
          <a:xfrm>
            <a:off x="1214438" y="4500563"/>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6" name="TextovéPole 15"/>
          <p:cNvSpPr txBox="1"/>
          <p:nvPr/>
        </p:nvSpPr>
        <p:spPr>
          <a:xfrm>
            <a:off x="2571750" y="4500563"/>
            <a:ext cx="214313"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7" name="TextovéPole 16"/>
          <p:cNvSpPr txBox="1"/>
          <p:nvPr/>
        </p:nvSpPr>
        <p:spPr>
          <a:xfrm>
            <a:off x="4786313" y="4500563"/>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8" name="TextovéPole 17"/>
          <p:cNvSpPr txBox="1"/>
          <p:nvPr/>
        </p:nvSpPr>
        <p:spPr>
          <a:xfrm>
            <a:off x="5929313" y="4500563"/>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9" name="TextovéPole 18"/>
          <p:cNvSpPr txBox="1"/>
          <p:nvPr/>
        </p:nvSpPr>
        <p:spPr>
          <a:xfrm>
            <a:off x="7000875" y="4500563"/>
            <a:ext cx="214313"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20" name="TextovéPole 19"/>
          <p:cNvSpPr txBox="1"/>
          <p:nvPr/>
        </p:nvSpPr>
        <p:spPr>
          <a:xfrm>
            <a:off x="642938" y="5214938"/>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21" name="TextovéPole 20"/>
          <p:cNvSpPr txBox="1"/>
          <p:nvPr/>
        </p:nvSpPr>
        <p:spPr>
          <a:xfrm>
            <a:off x="2428875" y="5214938"/>
            <a:ext cx="214313"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22" name="TextovéPole 21"/>
          <p:cNvSpPr txBox="1"/>
          <p:nvPr/>
        </p:nvSpPr>
        <p:spPr>
          <a:xfrm>
            <a:off x="5072063" y="5214938"/>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Nadpis 1"/>
          <p:cNvSpPr>
            <a:spLocks noGrp="1"/>
          </p:cNvSpPr>
          <p:nvPr>
            <p:ph type="title"/>
          </p:nvPr>
        </p:nvSpPr>
        <p:spPr/>
        <p:txBody>
          <a:bodyPr/>
          <a:lstStyle/>
          <a:p>
            <a:r>
              <a:rPr lang="cs-CZ" smtClean="0"/>
              <a:t>Popis</a:t>
            </a:r>
          </a:p>
        </p:txBody>
      </p:sp>
      <p:sp>
        <p:nvSpPr>
          <p:cNvPr id="121859" name="Zástupný symbol pro obsah 2"/>
          <p:cNvSpPr>
            <a:spLocks noGrp="1"/>
          </p:cNvSpPr>
          <p:nvPr>
            <p:ph idx="1"/>
          </p:nvPr>
        </p:nvSpPr>
        <p:spPr/>
        <p:txBody>
          <a:bodyPr/>
          <a:lstStyle/>
          <a:p>
            <a:pPr>
              <a:buFont typeface="Arial" charset="0"/>
              <a:buNone/>
            </a:pPr>
            <a:r>
              <a:rPr lang="cs-CZ" sz="1800" smtClean="0"/>
              <a:t>Prezentace je určená k osvojení vyjmenovaných slov po ,,S“ – SÝKORA, SÝČEK, SYSEL,</a:t>
            </a:r>
          </a:p>
          <a:p>
            <a:pPr>
              <a:buFont typeface="Arial" charset="0"/>
              <a:buNone/>
            </a:pPr>
            <a:r>
              <a:rPr lang="cs-CZ" sz="1800" smtClean="0"/>
              <a:t>SYČET, SYPAT a k procvičení učiva.</a:t>
            </a:r>
          </a:p>
          <a:p>
            <a:pPr>
              <a:buFont typeface="Wingdings" pitchFamily="2" charset="2"/>
              <a:buChar char="v"/>
            </a:pPr>
            <a:r>
              <a:rPr lang="cs-CZ" sz="1800" smtClean="0"/>
              <a:t>V prvním, druhém, třetím a pátém cvičení se do rámečků dopisují chybějící i - y, </a:t>
            </a:r>
          </a:p>
          <a:p>
            <a:pPr>
              <a:buFont typeface="Arial" charset="0"/>
              <a:buNone/>
            </a:pPr>
            <a:r>
              <a:rPr lang="cs-CZ" sz="1800" smtClean="0"/>
              <a:t>       í – ý tak, že se klikne levým tlačítkem myši na rámeček a chybějící písmeno se do-</a:t>
            </a:r>
          </a:p>
          <a:p>
            <a:pPr>
              <a:buFont typeface="Arial" charset="0"/>
              <a:buNone/>
            </a:pPr>
            <a:r>
              <a:rPr lang="cs-CZ" sz="1800" smtClean="0"/>
              <a:t>       plní pomocí klávesnice.</a:t>
            </a:r>
          </a:p>
          <a:p>
            <a:pPr>
              <a:buFont typeface="Wingdings" pitchFamily="2" charset="2"/>
              <a:buChar char="v"/>
            </a:pPr>
            <a:r>
              <a:rPr lang="cs-CZ" sz="1800" smtClean="0"/>
              <a:t>Čtvrté cvičení vyhledávání ukrytých vyjmenovaných slov ve větách (lyže, sysel, pytel, sypat, lýko) s následným vpisováním do mřížky stejným způsobem, jako</a:t>
            </a:r>
          </a:p>
          <a:p>
            <a:pPr>
              <a:buFont typeface="Arial" charset="0"/>
              <a:buNone/>
            </a:pPr>
            <a:r>
              <a:rPr lang="cs-CZ" sz="1800" smtClean="0"/>
              <a:t>       v předcházejících cvičeních.</a:t>
            </a:r>
          </a:p>
          <a:p>
            <a:pPr>
              <a:buFont typeface="Arial" charset="0"/>
              <a:buNone/>
            </a:pPr>
            <a:endParaRPr lang="cs-CZ" sz="1800" smtClean="0"/>
          </a:p>
          <a:p>
            <a:pPr>
              <a:buFont typeface="Arial" charset="0"/>
              <a:buNone/>
            </a:pPr>
            <a:endParaRPr lang="cs-CZ" sz="1800" smtClean="0"/>
          </a:p>
          <a:p>
            <a:endParaRPr lang="cs-CZ" smtClean="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Nadpis 1"/>
          <p:cNvSpPr>
            <a:spLocks noGrp="1"/>
          </p:cNvSpPr>
          <p:nvPr>
            <p:ph type="title"/>
          </p:nvPr>
        </p:nvSpPr>
        <p:spPr/>
        <p:txBody>
          <a:bodyPr/>
          <a:lstStyle/>
          <a:p>
            <a:r>
              <a:rPr lang="cs-CZ" smtClean="0"/>
              <a:t>Zdroje</a:t>
            </a:r>
          </a:p>
        </p:txBody>
      </p:sp>
      <p:sp>
        <p:nvSpPr>
          <p:cNvPr id="10243" name="Zástupný symbol pro obsah 2"/>
          <p:cNvSpPr>
            <a:spLocks noGrp="1"/>
          </p:cNvSpPr>
          <p:nvPr>
            <p:ph idx="1"/>
          </p:nvPr>
        </p:nvSpPr>
        <p:spPr>
          <a:xfrm>
            <a:off x="785813" y="1428750"/>
            <a:ext cx="7643812" cy="3214688"/>
          </a:xfrm>
        </p:spPr>
        <p:txBody>
          <a:bodyPr/>
          <a:lstStyle/>
          <a:p>
            <a:pPr>
              <a:buFont typeface="Arial" charset="0"/>
              <a:buNone/>
              <a:defRPr/>
            </a:pPr>
            <a:r>
              <a:rPr lang="cs-CZ" dirty="0" smtClean="0"/>
              <a:t> </a:t>
            </a:r>
            <a:r>
              <a:rPr lang="cs-CZ" sz="1200" dirty="0" smtClean="0"/>
              <a:t>Myšlenková mapa – dle návrhu autorky</a:t>
            </a:r>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r>
              <a:rPr lang="cs-CZ" sz="1800" dirty="0" smtClean="0"/>
              <a:t>Autorem materiálu a všech jeho částí, není-li uvedeno jinak, je Mgr. Jitka Vlková.</a:t>
            </a:r>
          </a:p>
          <a:p>
            <a:pPr>
              <a:buFont typeface="Arial" charset="0"/>
              <a:buNone/>
              <a:defRPr/>
            </a:pPr>
            <a:endParaRPr lang="cs-CZ" sz="1200" i="1" dirty="0" smtClean="0">
              <a:latin typeface="+mj-lt"/>
            </a:endParaRPr>
          </a:p>
          <a:p>
            <a:pPr>
              <a:buFont typeface="Arial" charset="0"/>
              <a:buNone/>
              <a:defRPr/>
            </a:pPr>
            <a:endParaRPr lang="cs-CZ" sz="1200" i="1" dirty="0" smtClean="0">
              <a:latin typeface="+mj-lt"/>
            </a:endParaRPr>
          </a:p>
          <a:p>
            <a:pPr>
              <a:buFont typeface="Arial" charset="0"/>
              <a:buNone/>
              <a:defRPr/>
            </a:pPr>
            <a:endParaRPr lang="cs-CZ" sz="1200" i="1" dirty="0" smtClean="0">
              <a:latin typeface="+mj-lt"/>
            </a:endParaRPr>
          </a:p>
          <a:p>
            <a:pPr>
              <a:buFont typeface="Arial" charset="0"/>
              <a:buNone/>
              <a:defRPr/>
            </a:pPr>
            <a:endParaRPr lang="cs-CZ" dirty="0" smtClean="0"/>
          </a:p>
        </p:txBody>
      </p:sp>
      <p:pic>
        <p:nvPicPr>
          <p:cNvPr id="122884" name="Picture 4"/>
          <p:cNvPicPr>
            <a:picLocks noChangeAspect="1" noChangeArrowheads="1"/>
          </p:cNvPicPr>
          <p:nvPr/>
        </p:nvPicPr>
        <p:blipFill>
          <a:blip r:embed="rId2" cstate="print"/>
          <a:srcRect/>
          <a:stretch>
            <a:fillRect/>
          </a:stretch>
        </p:blipFill>
        <p:spPr bwMode="auto">
          <a:xfrm>
            <a:off x="1785938" y="4857750"/>
            <a:ext cx="5976937" cy="990600"/>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28688"/>
            <a:ext cx="7772400" cy="2143125"/>
          </a:xfrm>
        </p:spPr>
        <p:txBody>
          <a:bodyPr rtlCol="0">
            <a:normAutofit/>
          </a:bodyPr>
          <a:lstStyle/>
          <a:p>
            <a:pPr eaLnBrk="1" fontAlgn="auto" hangingPunct="1">
              <a:spcAft>
                <a:spcPts val="0"/>
              </a:spcAft>
              <a:defRPr/>
            </a:pPr>
            <a:r>
              <a:rPr lang="cs-CZ" b="1" dirty="0" smtClean="0">
                <a:solidFill>
                  <a:schemeClr val="accent2">
                    <a:lumMod val="75000"/>
                  </a:schemeClr>
                </a:solidFill>
              </a:rPr>
              <a:t>VYJMENOVANÁ  SLOVA</a:t>
            </a:r>
          </a:p>
        </p:txBody>
      </p:sp>
      <p:sp>
        <p:nvSpPr>
          <p:cNvPr id="3" name="Podnadpis 2"/>
          <p:cNvSpPr>
            <a:spLocks noGrp="1"/>
          </p:cNvSpPr>
          <p:nvPr>
            <p:ph type="subTitle" idx="1"/>
          </p:nvPr>
        </p:nvSpPr>
        <p:spPr>
          <a:xfrm>
            <a:off x="1428750" y="3571875"/>
            <a:ext cx="6400800" cy="1995488"/>
          </a:xfrm>
        </p:spPr>
        <p:txBody>
          <a:bodyPr rtlCol="0">
            <a:normAutofit/>
          </a:bodyPr>
          <a:lstStyle/>
          <a:p>
            <a:pPr eaLnBrk="1" fontAlgn="auto" hangingPunct="1">
              <a:spcAft>
                <a:spcPts val="0"/>
              </a:spcAft>
              <a:buFont typeface="Arial" pitchFamily="34" charset="0"/>
              <a:buNone/>
              <a:defRPr/>
            </a:pPr>
            <a:endParaRPr lang="cs-CZ" dirty="0" smtClean="0"/>
          </a:p>
          <a:p>
            <a:pPr eaLnBrk="1" fontAlgn="auto" hangingPunct="1">
              <a:spcAft>
                <a:spcPts val="0"/>
              </a:spcAft>
              <a:buFont typeface="Arial" pitchFamily="34" charset="0"/>
              <a:buNone/>
              <a:defRPr/>
            </a:pPr>
            <a:r>
              <a:rPr lang="cs-CZ" dirty="0" smtClean="0"/>
              <a:t>Mgr. Jitka Vlková</a:t>
            </a:r>
          </a:p>
          <a:p>
            <a:pPr eaLnBrk="1" fontAlgn="auto" hangingPunct="1">
              <a:spcAft>
                <a:spcPts val="0"/>
              </a:spcAft>
              <a:buFont typeface="Arial" pitchFamily="34" charset="0"/>
              <a:buNone/>
              <a:defRPr/>
            </a:pPr>
            <a:r>
              <a:rPr lang="cs-CZ" sz="1900" dirty="0" smtClean="0"/>
              <a:t>VY_32_INOVACE_12_16_vyjmenovaná slova</a:t>
            </a:r>
          </a:p>
          <a:p>
            <a:pPr eaLnBrk="1" fontAlgn="auto" hangingPunct="1">
              <a:spcAft>
                <a:spcPts val="0"/>
              </a:spcAft>
              <a:buFont typeface="Arial" pitchFamily="34" charset="0"/>
              <a:buNone/>
              <a:defRPr/>
            </a:pPr>
            <a:endParaRPr lang="cs-CZ" dirty="0" smtClean="0"/>
          </a:p>
        </p:txBody>
      </p:sp>
      <p:pic>
        <p:nvPicPr>
          <p:cNvPr id="123908" name="Picture 4"/>
          <p:cNvPicPr>
            <a:picLocks noChangeAspect="1" noChangeArrowheads="1"/>
          </p:cNvPicPr>
          <p:nvPr/>
        </p:nvPicPr>
        <p:blipFill>
          <a:blip r:embed="rId2" cstate="print"/>
          <a:srcRect/>
          <a:stretch>
            <a:fillRect/>
          </a:stretch>
        </p:blipFill>
        <p:spPr bwMode="auto">
          <a:xfrm>
            <a:off x="1500188" y="3000375"/>
            <a:ext cx="5976937" cy="990600"/>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Nadpis 1"/>
          <p:cNvSpPr>
            <a:spLocks noGrp="1"/>
          </p:cNvSpPr>
          <p:nvPr>
            <p:ph type="title"/>
          </p:nvPr>
        </p:nvSpPr>
        <p:spPr>
          <a:xfrm>
            <a:off x="457200" y="500063"/>
            <a:ext cx="8229600" cy="714375"/>
          </a:xfrm>
        </p:spPr>
        <p:txBody>
          <a:bodyPr/>
          <a:lstStyle/>
          <a:p>
            <a:pPr algn="l"/>
            <a:r>
              <a:rPr lang="cs-CZ" sz="1200" smtClean="0"/>
              <a:t>Doplň křížovku:</a:t>
            </a:r>
          </a:p>
        </p:txBody>
      </p:sp>
      <p:graphicFrame>
        <p:nvGraphicFramePr>
          <p:cNvPr id="4" name="Zástupný symbol pro obsah 3"/>
          <p:cNvGraphicFramePr>
            <a:graphicFrameLocks noGrp="1"/>
          </p:cNvGraphicFramePr>
          <p:nvPr>
            <p:ph idx="1"/>
          </p:nvPr>
        </p:nvGraphicFramePr>
        <p:xfrm>
          <a:off x="500063" y="1214438"/>
          <a:ext cx="7786687" cy="3000375"/>
        </p:xfrm>
        <a:graphic>
          <a:graphicData uri="http://schemas.openxmlformats.org/drawingml/2006/table">
            <a:tbl>
              <a:tblPr/>
              <a:tblGrid>
                <a:gridCol w="4603062"/>
                <a:gridCol w="397960"/>
                <a:gridCol w="397960"/>
                <a:gridCol w="397960"/>
                <a:gridCol w="397960"/>
                <a:gridCol w="397960"/>
                <a:gridCol w="397960"/>
                <a:gridCol w="397960"/>
                <a:gridCol w="397960"/>
              </a:tblGrid>
              <a:tr h="375050">
                <a:tc>
                  <a:txBody>
                    <a:bodyPr/>
                    <a:lstStyle/>
                    <a:p>
                      <a:pPr algn="l" fontAlgn="b"/>
                      <a:r>
                        <a:rPr lang="cs-CZ" sz="1800" b="0" i="0" u="none" strike="noStrike" dirty="0">
                          <a:solidFill>
                            <a:srgbClr val="000000"/>
                          </a:solidFill>
                          <a:latin typeface="Calibri"/>
                        </a:rPr>
                        <a:t>1. Člověk, který vyrábí mouku.</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a:noFill/>
                    </a:lnB>
                  </a:tcPr>
                </a:tc>
              </a:tr>
              <a:tr h="375050">
                <a:tc>
                  <a:txBody>
                    <a:bodyPr/>
                    <a:lstStyle/>
                    <a:p>
                      <a:pPr algn="l" fontAlgn="b"/>
                      <a:r>
                        <a:rPr lang="cs-CZ" sz="1800" b="0" i="0" u="none" strike="noStrike">
                          <a:solidFill>
                            <a:srgbClr val="000000"/>
                          </a:solidFill>
                          <a:latin typeface="Calibri"/>
                        </a:rPr>
                        <a:t>2. Roztržený list v knize musím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r>
                        <a:rPr lang="cs-CZ" sz="1800" b="1" i="0" u="none" strike="noStrike">
                          <a:solidFill>
                            <a:srgbClr val="000000"/>
                          </a:solidFill>
                          <a:latin typeface="Calibri"/>
                        </a:rPr>
                        <a:t>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r>
              <a:tr h="375050">
                <a:tc>
                  <a:txBody>
                    <a:bodyPr/>
                    <a:lstStyle/>
                    <a:p>
                      <a:pPr algn="l" fontAlgn="b"/>
                      <a:r>
                        <a:rPr lang="cs-CZ" sz="1800" b="0" i="0" u="none" strike="noStrike" dirty="0">
                          <a:solidFill>
                            <a:srgbClr val="000000"/>
                          </a:solidFill>
                          <a:latin typeface="Calibri"/>
                        </a:rPr>
                        <a:t>3. ….. </a:t>
                      </a:r>
                      <a:r>
                        <a:rPr lang="cs-CZ" sz="1800" b="0" i="0" u="none" strike="noStrike" dirty="0" smtClean="0">
                          <a:solidFill>
                            <a:srgbClr val="000000"/>
                          </a:solidFill>
                          <a:latin typeface="Calibri"/>
                        </a:rPr>
                        <a:t>proti </a:t>
                      </a:r>
                      <a:r>
                        <a:rPr lang="cs-CZ" sz="1800" b="0" i="0" u="none" strike="noStrike" dirty="0">
                          <a:solidFill>
                            <a:srgbClr val="000000"/>
                          </a:solidFill>
                          <a:latin typeface="Calibri"/>
                        </a:rPr>
                        <a:t>kašli nalil na lžíci a mlsně se olízl.</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75050">
                <a:tc gridSpan="2">
                  <a:txBody>
                    <a:bodyPr/>
                    <a:lstStyle/>
                    <a:p>
                      <a:pPr algn="l" fontAlgn="b"/>
                      <a:r>
                        <a:rPr lang="cs-CZ" sz="1800" b="0" i="0" u="none" strike="noStrike">
                          <a:solidFill>
                            <a:srgbClr val="000000"/>
                          </a:solidFill>
                          <a:latin typeface="Calibri"/>
                        </a:rPr>
                        <a:t>4. Tavený, uzený i tvrdý … je vyrobený z mléka.</a:t>
                      </a:r>
                    </a:p>
                  </a:txBody>
                  <a:tcPr marL="9525" marR="9525" marT="9525" marB="0" anchor="b">
                    <a:lnL>
                      <a:noFill/>
                    </a:lnL>
                    <a:lnR>
                      <a:noFill/>
                    </a:lnR>
                    <a:lnT>
                      <a:noFill/>
                    </a:lnT>
                    <a:lnB>
                      <a:noFill/>
                    </a:lnB>
                  </a:tcPr>
                </a:tc>
                <a:tc hMerge="1">
                  <a:txBody>
                    <a:bodyPr/>
                    <a:lstStyle/>
                    <a:p>
                      <a:endParaRPr lang="cs-CZ"/>
                    </a:p>
                  </a:txBody>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r>
                        <a:rPr lang="cs-CZ" sz="1800" b="1" i="0" u="none" strike="noStrike">
                          <a:solidFill>
                            <a:srgbClr val="000000"/>
                          </a:solidFill>
                          <a:latin typeface="Calibri"/>
                        </a:rPr>
                        <a:t>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r>
              <a:tr h="375050">
                <a:tc>
                  <a:txBody>
                    <a:bodyPr/>
                    <a:lstStyle/>
                    <a:p>
                      <a:pPr algn="l" fontAlgn="b"/>
                      <a:r>
                        <a:rPr lang="cs-CZ" sz="1800" b="0" i="0" u="none" strike="noStrike">
                          <a:solidFill>
                            <a:srgbClr val="000000"/>
                          </a:solidFill>
                          <a:latin typeface="Calibri"/>
                        </a:rPr>
                        <a:t>5. Malé zvířátko, které má rádo banány.</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800" b="1" i="0" u="none" strike="noStrike">
                          <a:solidFill>
                            <a:srgbClr val="000000"/>
                          </a:solidFill>
                          <a:latin typeface="Calibri"/>
                        </a:rPr>
                        <a: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a:noFill/>
                    </a:lnB>
                  </a:tcPr>
                </a:tc>
              </a:tr>
              <a:tr h="375050">
                <a:tc>
                  <a:txBody>
                    <a:bodyPr/>
                    <a:lstStyle/>
                    <a:p>
                      <a:pPr algn="l" fontAlgn="b"/>
                      <a:r>
                        <a:rPr lang="it-IT" sz="1800" b="0" i="0" u="none" strike="noStrike">
                          <a:solidFill>
                            <a:srgbClr val="000000"/>
                          </a:solidFill>
                          <a:latin typeface="Calibri"/>
                        </a:rPr>
                        <a:t>6. Na noze si poranila …..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r>
              <a:tr h="375050">
                <a:tc>
                  <a:txBody>
                    <a:bodyPr/>
                    <a:lstStyle/>
                    <a:p>
                      <a:pPr algn="l" fontAlgn="b"/>
                      <a:r>
                        <a:rPr lang="cs-CZ" sz="1800" b="0" i="0" u="none" strike="noStrike">
                          <a:solidFill>
                            <a:srgbClr val="000000"/>
                          </a:solidFill>
                          <a:latin typeface="Calibri"/>
                        </a:rPr>
                        <a:t>7. Zlomený strom pomalu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dirty="0">
                          <a:solidFill>
                            <a:srgbClr val="000000"/>
                          </a:solidFill>
                          <a:latin typeface="Calibri"/>
                        </a:rPr>
                        <a:t>ch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75050">
                <a:tc>
                  <a:txBody>
                    <a:bodyPr/>
                    <a:lstStyle/>
                    <a:p>
                      <a:pPr algn="l" fontAlgn="b"/>
                      <a:r>
                        <a:rPr lang="cs-CZ" sz="1800" b="0" i="0" u="none" strike="noStrike">
                          <a:solidFill>
                            <a:srgbClr val="000000"/>
                          </a:solidFill>
                          <a:latin typeface="Calibri"/>
                        </a:rPr>
                        <a:t>8. Chlapec …. mladší sestru.</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800" b="1" i="0" u="none" strike="noStrike">
                          <a:solidFill>
                            <a:srgbClr val="000000"/>
                          </a:solidFill>
                          <a:latin typeface="Calibri"/>
                        </a:rPr>
                        <a:t>b</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1"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DDDC"/>
                    </a:solidFill>
                  </a:tcPr>
                </a:tc>
                <a:tc>
                  <a:txBody>
                    <a:bodyPr/>
                    <a:lstStyle/>
                    <a:p>
                      <a:pPr algn="ctr" fontAlgn="ctr"/>
                      <a:r>
                        <a:rPr lang="cs-CZ" sz="1800" b="1" i="0" u="none" strike="noStrike">
                          <a:solidFill>
                            <a:srgbClr val="000000"/>
                          </a:solidFill>
                          <a:latin typeface="Calibri"/>
                        </a:rPr>
                        <a:t>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cs-CZ" sz="1100" b="0" i="0" u="none" strike="noStrike" dirty="0">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r>
            </a:tbl>
          </a:graphicData>
        </a:graphic>
      </p:graphicFrame>
      <p:graphicFrame>
        <p:nvGraphicFramePr>
          <p:cNvPr id="5" name="Tabulka 4"/>
          <p:cNvGraphicFramePr>
            <a:graphicFrameLocks noGrp="1"/>
          </p:cNvGraphicFramePr>
          <p:nvPr/>
        </p:nvGraphicFramePr>
        <p:xfrm>
          <a:off x="428625" y="4714875"/>
          <a:ext cx="8501063" cy="428625"/>
        </p:xfrm>
        <a:graphic>
          <a:graphicData uri="http://schemas.openxmlformats.org/drawingml/2006/table">
            <a:tbl>
              <a:tblPr/>
              <a:tblGrid>
                <a:gridCol w="4645492"/>
                <a:gridCol w="401628"/>
                <a:gridCol w="401628"/>
                <a:gridCol w="401628"/>
                <a:gridCol w="401628"/>
                <a:gridCol w="401628"/>
                <a:gridCol w="401628"/>
                <a:gridCol w="401628"/>
                <a:gridCol w="401628"/>
                <a:gridCol w="642604"/>
              </a:tblGrid>
              <a:tr h="428628">
                <a:tc>
                  <a:txBody>
                    <a:bodyPr/>
                    <a:lstStyle/>
                    <a:p>
                      <a:pPr algn="r" fontAlgn="b"/>
                      <a:r>
                        <a:rPr lang="cs-CZ" sz="1400" b="0" i="0" u="none" strike="noStrike" dirty="0">
                          <a:solidFill>
                            <a:srgbClr val="000000"/>
                          </a:solidFill>
                          <a:latin typeface="Calibri"/>
                        </a:rPr>
                        <a:t>Doplň tajenku: Kdy se říká ,,</a:t>
                      </a:r>
                    </a:p>
                  </a:txBody>
                  <a:tcPr marL="7200" marR="7200" marT="720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400" b="0" i="0" u="none" strike="noStrike">
                          <a:solidFill>
                            <a:srgbClr val="FFFFFF"/>
                          </a:solidFill>
                          <a:latin typeface="Calibri"/>
                        </a:rPr>
                        <a:t> </a:t>
                      </a:r>
                    </a:p>
                  </a:txBody>
                  <a:tcPr marL="7200" marR="7200" marT="72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ctr" fontAlgn="ctr"/>
                      <a:r>
                        <a:rPr lang="cs-CZ" sz="1400" b="0" i="0" u="none" strike="noStrike">
                          <a:solidFill>
                            <a:srgbClr val="FFFFFF"/>
                          </a:solidFill>
                          <a:latin typeface="Calibri"/>
                        </a:rPr>
                        <a:t> </a:t>
                      </a:r>
                    </a:p>
                  </a:txBody>
                  <a:tcPr marL="7200" marR="7200" marT="72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ctr" fontAlgn="ctr"/>
                      <a:r>
                        <a:rPr lang="cs-CZ" sz="1400" b="0" i="0" u="none" strike="noStrike">
                          <a:solidFill>
                            <a:srgbClr val="FFFFFF"/>
                          </a:solidFill>
                          <a:latin typeface="Calibri"/>
                        </a:rPr>
                        <a:t> </a:t>
                      </a:r>
                    </a:p>
                  </a:txBody>
                  <a:tcPr marL="7200" marR="7200" marT="72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ctr" fontAlgn="ctr"/>
                      <a:r>
                        <a:rPr lang="cs-CZ" sz="1400" b="0" i="0" u="none" strike="noStrike" dirty="0">
                          <a:solidFill>
                            <a:srgbClr val="FFFFFF"/>
                          </a:solidFill>
                          <a:latin typeface="Calibri"/>
                        </a:rPr>
                        <a:t> </a:t>
                      </a:r>
                    </a:p>
                  </a:txBody>
                  <a:tcPr marL="7200" marR="7200" marT="72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ctr" fontAlgn="ctr"/>
                      <a:r>
                        <a:rPr lang="cs-CZ" sz="1400" b="0" i="0" u="none" strike="noStrike">
                          <a:solidFill>
                            <a:srgbClr val="FFFFFF"/>
                          </a:solidFill>
                          <a:latin typeface="Calibri"/>
                        </a:rPr>
                        <a:t> </a:t>
                      </a:r>
                    </a:p>
                  </a:txBody>
                  <a:tcPr marL="7200" marR="7200" marT="72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ctr" fontAlgn="ctr"/>
                      <a:r>
                        <a:rPr lang="cs-CZ" sz="1400" b="0" i="0" u="none" strike="noStrike">
                          <a:solidFill>
                            <a:srgbClr val="FFFFFF"/>
                          </a:solidFill>
                          <a:latin typeface="Calibri"/>
                        </a:rPr>
                        <a:t> </a:t>
                      </a:r>
                    </a:p>
                  </a:txBody>
                  <a:tcPr marL="7200" marR="7200" marT="72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ctr" fontAlgn="ctr"/>
                      <a:r>
                        <a:rPr lang="cs-CZ" sz="1400" b="0" i="0" u="none" strike="noStrike">
                          <a:solidFill>
                            <a:srgbClr val="FFFFFF"/>
                          </a:solidFill>
                          <a:latin typeface="Calibri"/>
                        </a:rPr>
                        <a:t> </a:t>
                      </a:r>
                    </a:p>
                  </a:txBody>
                  <a:tcPr marL="7200" marR="7200" marT="72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ctr" fontAlgn="ctr"/>
                      <a:r>
                        <a:rPr lang="cs-CZ" sz="1400" b="0" i="0" u="none" strike="noStrike" dirty="0">
                          <a:solidFill>
                            <a:srgbClr val="FFFFFF"/>
                          </a:solidFill>
                          <a:latin typeface="Calibri"/>
                        </a:rPr>
                        <a:t> </a:t>
                      </a:r>
                    </a:p>
                  </a:txBody>
                  <a:tcPr marL="7200" marR="7200" marT="720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l" fontAlgn="b"/>
                      <a:r>
                        <a:rPr lang="cs-CZ" sz="1400" b="0" i="0" u="none" strike="noStrike" dirty="0">
                          <a:solidFill>
                            <a:srgbClr val="000000"/>
                          </a:solidFill>
                          <a:latin typeface="Calibri"/>
                        </a:rPr>
                        <a:t>"?</a:t>
                      </a:r>
                    </a:p>
                  </a:txBody>
                  <a:tcPr marL="7200" marR="7200" marT="7200" marB="0" anchor="b">
                    <a:lnL w="6350" cap="flat" cmpd="sng" algn="ctr">
                      <a:solidFill>
                        <a:srgbClr val="000000"/>
                      </a:solidFill>
                      <a:prstDash val="solid"/>
                      <a:round/>
                      <a:headEnd type="none" w="med" len="med"/>
                      <a:tailEnd type="none" w="med" len="med"/>
                    </a:lnL>
                    <a:lnR>
                      <a:noFill/>
                    </a:lnR>
                    <a:lnT>
                      <a:noFill/>
                    </a:lnT>
                    <a:lnB>
                      <a:noFill/>
                    </a:lnB>
                  </a:tcPr>
                </a:tc>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Nadpis 1"/>
          <p:cNvSpPr>
            <a:spLocks noGrp="1"/>
          </p:cNvSpPr>
          <p:nvPr>
            <p:ph type="title"/>
          </p:nvPr>
        </p:nvSpPr>
        <p:spPr>
          <a:xfrm>
            <a:off x="457200" y="274638"/>
            <a:ext cx="8229600" cy="368300"/>
          </a:xfrm>
        </p:spPr>
        <p:txBody>
          <a:bodyPr/>
          <a:lstStyle/>
          <a:p>
            <a:pPr algn="l"/>
            <a:r>
              <a:rPr lang="cs-CZ" sz="1200" smtClean="0"/>
              <a:t>Cihly s vyjmenovanými slovy a slovy příbuznými nalož do správných aut</a:t>
            </a:r>
          </a:p>
        </p:txBody>
      </p:sp>
      <p:pic>
        <p:nvPicPr>
          <p:cNvPr id="125955" name="Picture 2" descr="CE1CBF67"/>
          <p:cNvPicPr>
            <a:picLocks noChangeAspect="1" noChangeArrowheads="1"/>
          </p:cNvPicPr>
          <p:nvPr/>
        </p:nvPicPr>
        <p:blipFill>
          <a:blip r:embed="rId2" cstate="print"/>
          <a:srcRect/>
          <a:stretch>
            <a:fillRect/>
          </a:stretch>
        </p:blipFill>
        <p:spPr bwMode="auto">
          <a:xfrm>
            <a:off x="428625" y="1406525"/>
            <a:ext cx="1643063" cy="884238"/>
          </a:xfrm>
          <a:prstGeom prst="rect">
            <a:avLst/>
          </a:prstGeom>
          <a:noFill/>
          <a:ln w="9525">
            <a:noFill/>
            <a:miter lim="800000"/>
            <a:headEnd/>
            <a:tailEnd/>
          </a:ln>
        </p:spPr>
      </p:pic>
      <p:pic>
        <p:nvPicPr>
          <p:cNvPr id="125956" name="Picture 3" descr="C64D6F1C"/>
          <p:cNvPicPr>
            <a:picLocks noChangeAspect="1" noChangeArrowheads="1"/>
          </p:cNvPicPr>
          <p:nvPr/>
        </p:nvPicPr>
        <p:blipFill>
          <a:blip r:embed="rId3" cstate="print"/>
          <a:srcRect/>
          <a:stretch>
            <a:fillRect/>
          </a:stretch>
        </p:blipFill>
        <p:spPr bwMode="auto">
          <a:xfrm>
            <a:off x="428625" y="3292475"/>
            <a:ext cx="1643063" cy="855663"/>
          </a:xfrm>
          <a:prstGeom prst="rect">
            <a:avLst/>
          </a:prstGeom>
          <a:noFill/>
          <a:ln w="9525">
            <a:noFill/>
            <a:miter lim="800000"/>
            <a:headEnd/>
            <a:tailEnd/>
          </a:ln>
        </p:spPr>
      </p:pic>
      <p:pic>
        <p:nvPicPr>
          <p:cNvPr id="125957" name="Picture 4" descr="97EE9EAA"/>
          <p:cNvPicPr>
            <a:picLocks noChangeAspect="1" noChangeArrowheads="1"/>
          </p:cNvPicPr>
          <p:nvPr/>
        </p:nvPicPr>
        <p:blipFill>
          <a:blip r:embed="rId4" cstate="print"/>
          <a:srcRect/>
          <a:stretch>
            <a:fillRect/>
          </a:stretch>
        </p:blipFill>
        <p:spPr bwMode="auto">
          <a:xfrm>
            <a:off x="428625" y="5286375"/>
            <a:ext cx="1714500" cy="858838"/>
          </a:xfrm>
          <a:prstGeom prst="rect">
            <a:avLst/>
          </a:prstGeom>
          <a:noFill/>
          <a:ln w="9525">
            <a:noFill/>
            <a:miter lim="800000"/>
            <a:headEnd/>
            <a:tailEnd/>
          </a:ln>
        </p:spPr>
      </p:pic>
      <p:pic>
        <p:nvPicPr>
          <p:cNvPr id="125958" name="Picture 5" descr="14FF852A"/>
          <p:cNvPicPr>
            <a:picLocks noChangeAspect="1" noChangeArrowheads="1"/>
          </p:cNvPicPr>
          <p:nvPr/>
        </p:nvPicPr>
        <p:blipFill>
          <a:blip r:embed="rId5" cstate="print"/>
          <a:srcRect/>
          <a:stretch>
            <a:fillRect/>
          </a:stretch>
        </p:blipFill>
        <p:spPr bwMode="auto">
          <a:xfrm>
            <a:off x="7143750" y="1357313"/>
            <a:ext cx="1643063" cy="893762"/>
          </a:xfrm>
          <a:prstGeom prst="rect">
            <a:avLst/>
          </a:prstGeom>
          <a:noFill/>
          <a:ln w="9525">
            <a:noFill/>
            <a:miter lim="800000"/>
            <a:headEnd/>
            <a:tailEnd/>
          </a:ln>
        </p:spPr>
      </p:pic>
      <p:pic>
        <p:nvPicPr>
          <p:cNvPr id="125959" name="Picture 6" descr="42283E3"/>
          <p:cNvPicPr>
            <a:picLocks noChangeAspect="1" noChangeArrowheads="1"/>
          </p:cNvPicPr>
          <p:nvPr/>
        </p:nvPicPr>
        <p:blipFill>
          <a:blip r:embed="rId6" cstate="print"/>
          <a:srcRect/>
          <a:stretch>
            <a:fillRect/>
          </a:stretch>
        </p:blipFill>
        <p:spPr bwMode="auto">
          <a:xfrm>
            <a:off x="7143750" y="3286125"/>
            <a:ext cx="1573213" cy="896938"/>
          </a:xfrm>
          <a:prstGeom prst="rect">
            <a:avLst/>
          </a:prstGeom>
          <a:noFill/>
          <a:ln w="9525">
            <a:noFill/>
            <a:miter lim="800000"/>
            <a:headEnd/>
            <a:tailEnd/>
          </a:ln>
        </p:spPr>
      </p:pic>
      <p:sp>
        <p:nvSpPr>
          <p:cNvPr id="15" name="Obdélník 14"/>
          <p:cNvSpPr/>
          <p:nvPr/>
        </p:nvSpPr>
        <p:spPr>
          <a:xfrm>
            <a:off x="6000750" y="4643438"/>
            <a:ext cx="785813"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p-</a:t>
            </a:r>
            <a:r>
              <a:rPr lang="cs-CZ" dirty="0" err="1">
                <a:solidFill>
                  <a:schemeClr val="accent6">
                    <a:lumMod val="50000"/>
                  </a:schemeClr>
                </a:solidFill>
              </a:rPr>
              <a:t>tlák</a:t>
            </a:r>
            <a:endParaRPr lang="cs-CZ" dirty="0">
              <a:solidFill>
                <a:schemeClr val="accent6">
                  <a:lumMod val="50000"/>
                </a:schemeClr>
              </a:solidFill>
            </a:endParaRPr>
          </a:p>
        </p:txBody>
      </p:sp>
      <p:sp>
        <p:nvSpPr>
          <p:cNvPr id="16" name="Obdélník 15"/>
          <p:cNvSpPr/>
          <p:nvPr/>
        </p:nvSpPr>
        <p:spPr>
          <a:xfrm>
            <a:off x="5715000" y="3714750"/>
            <a:ext cx="785813"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ob-dlí</a:t>
            </a:r>
          </a:p>
        </p:txBody>
      </p:sp>
      <p:sp>
        <p:nvSpPr>
          <p:cNvPr id="17" name="Obdélník 16"/>
          <p:cNvSpPr/>
          <p:nvPr/>
        </p:nvSpPr>
        <p:spPr>
          <a:xfrm>
            <a:off x="2571750" y="5786438"/>
            <a:ext cx="785813"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b-t</a:t>
            </a:r>
          </a:p>
        </p:txBody>
      </p:sp>
      <p:sp>
        <p:nvSpPr>
          <p:cNvPr id="19" name="Obdélník 18"/>
          <p:cNvSpPr/>
          <p:nvPr/>
        </p:nvSpPr>
        <p:spPr>
          <a:xfrm>
            <a:off x="4000500" y="2071688"/>
            <a:ext cx="1000125"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ob-</a:t>
            </a:r>
            <a:r>
              <a:rPr lang="cs-CZ" dirty="0" err="1">
                <a:solidFill>
                  <a:schemeClr val="accent6">
                    <a:lumMod val="50000"/>
                  </a:schemeClr>
                </a:solidFill>
              </a:rPr>
              <a:t>čejně</a:t>
            </a:r>
            <a:endParaRPr lang="cs-CZ" dirty="0">
              <a:solidFill>
                <a:schemeClr val="accent6">
                  <a:lumMod val="50000"/>
                </a:schemeClr>
              </a:solidFill>
            </a:endParaRPr>
          </a:p>
        </p:txBody>
      </p:sp>
      <p:sp>
        <p:nvSpPr>
          <p:cNvPr id="20" name="Obdélník 19"/>
          <p:cNvSpPr/>
          <p:nvPr/>
        </p:nvSpPr>
        <p:spPr>
          <a:xfrm>
            <a:off x="2928938" y="1643063"/>
            <a:ext cx="1143000"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um-várna</a:t>
            </a:r>
          </a:p>
        </p:txBody>
      </p:sp>
      <p:sp>
        <p:nvSpPr>
          <p:cNvPr id="21" name="Obdélník 20"/>
          <p:cNvSpPr/>
          <p:nvPr/>
        </p:nvSpPr>
        <p:spPr>
          <a:xfrm>
            <a:off x="3071813" y="4000500"/>
            <a:ext cx="1071562"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zas-</a:t>
            </a:r>
            <a:r>
              <a:rPr lang="cs-CZ" dirty="0" err="1">
                <a:solidFill>
                  <a:schemeClr val="accent6">
                    <a:lumMod val="50000"/>
                  </a:schemeClr>
                </a:solidFill>
              </a:rPr>
              <a:t>cený</a:t>
            </a:r>
            <a:endParaRPr lang="cs-CZ" dirty="0">
              <a:solidFill>
                <a:schemeClr val="accent6">
                  <a:lumMod val="50000"/>
                </a:schemeClr>
              </a:solidFill>
            </a:endParaRPr>
          </a:p>
        </p:txBody>
      </p:sp>
      <p:sp>
        <p:nvSpPr>
          <p:cNvPr id="22" name="Obdélník 21"/>
          <p:cNvSpPr/>
          <p:nvPr/>
        </p:nvSpPr>
        <p:spPr>
          <a:xfrm>
            <a:off x="2643188" y="4572000"/>
            <a:ext cx="1000125"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err="1">
                <a:solidFill>
                  <a:schemeClr val="accent6">
                    <a:lumMod val="50000"/>
                  </a:schemeClr>
                </a:solidFill>
              </a:rPr>
              <a:t>zm</a:t>
            </a:r>
            <a:r>
              <a:rPr lang="cs-CZ" dirty="0">
                <a:solidFill>
                  <a:schemeClr val="accent6">
                    <a:lumMod val="50000"/>
                  </a:schemeClr>
                </a:solidFill>
              </a:rPr>
              <a:t>-</a:t>
            </a:r>
            <a:r>
              <a:rPr lang="cs-CZ" dirty="0" err="1">
                <a:solidFill>
                  <a:schemeClr val="accent6">
                    <a:lumMod val="50000"/>
                  </a:schemeClr>
                </a:solidFill>
              </a:rPr>
              <a:t>lená</a:t>
            </a:r>
            <a:endParaRPr lang="cs-CZ" dirty="0">
              <a:solidFill>
                <a:schemeClr val="accent6">
                  <a:lumMod val="50000"/>
                </a:schemeClr>
              </a:solidFill>
            </a:endParaRPr>
          </a:p>
        </p:txBody>
      </p:sp>
      <p:sp>
        <p:nvSpPr>
          <p:cNvPr id="23" name="Obdélník 22"/>
          <p:cNvSpPr/>
          <p:nvPr/>
        </p:nvSpPr>
        <p:spPr>
          <a:xfrm>
            <a:off x="3000375" y="5143500"/>
            <a:ext cx="1071563"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nesl-</a:t>
            </a:r>
            <a:r>
              <a:rPr lang="cs-CZ" dirty="0" err="1">
                <a:solidFill>
                  <a:schemeClr val="accent6">
                    <a:lumMod val="50000"/>
                  </a:schemeClr>
                </a:solidFill>
              </a:rPr>
              <a:t>šně</a:t>
            </a:r>
            <a:endParaRPr lang="cs-CZ" dirty="0">
              <a:solidFill>
                <a:schemeClr val="accent6">
                  <a:lumMod val="50000"/>
                </a:schemeClr>
              </a:solidFill>
            </a:endParaRPr>
          </a:p>
        </p:txBody>
      </p:sp>
      <p:sp>
        <p:nvSpPr>
          <p:cNvPr id="24" name="Obdélník 23"/>
          <p:cNvSpPr/>
          <p:nvPr/>
        </p:nvSpPr>
        <p:spPr>
          <a:xfrm>
            <a:off x="5357813" y="5786438"/>
            <a:ext cx="928687"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err="1">
                <a:solidFill>
                  <a:schemeClr val="accent6">
                    <a:lumMod val="50000"/>
                  </a:schemeClr>
                </a:solidFill>
              </a:rPr>
              <a:t>vys</a:t>
            </a:r>
            <a:r>
              <a:rPr lang="cs-CZ" dirty="0">
                <a:solidFill>
                  <a:schemeClr val="accent6">
                    <a:lumMod val="50000"/>
                  </a:schemeClr>
                </a:solidFill>
              </a:rPr>
              <a:t>-pat</a:t>
            </a:r>
          </a:p>
        </p:txBody>
      </p:sp>
      <p:sp>
        <p:nvSpPr>
          <p:cNvPr id="25" name="Obdélník 24"/>
          <p:cNvSpPr/>
          <p:nvPr/>
        </p:nvSpPr>
        <p:spPr>
          <a:xfrm>
            <a:off x="5357813" y="857250"/>
            <a:ext cx="1214437"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p-</a:t>
            </a:r>
            <a:r>
              <a:rPr lang="cs-CZ" dirty="0" err="1">
                <a:solidFill>
                  <a:schemeClr val="accent6">
                    <a:lumMod val="50000"/>
                  </a:schemeClr>
                </a:solidFill>
              </a:rPr>
              <a:t>lová</a:t>
            </a:r>
            <a:r>
              <a:rPr lang="cs-CZ" dirty="0">
                <a:solidFill>
                  <a:schemeClr val="accent6">
                    <a:lumMod val="50000"/>
                  </a:schemeClr>
                </a:solidFill>
              </a:rPr>
              <a:t> zrna</a:t>
            </a:r>
          </a:p>
        </p:txBody>
      </p:sp>
      <p:sp>
        <p:nvSpPr>
          <p:cNvPr id="26" name="Obdélník 25"/>
          <p:cNvSpPr/>
          <p:nvPr/>
        </p:nvSpPr>
        <p:spPr>
          <a:xfrm>
            <a:off x="2571750" y="928688"/>
            <a:ext cx="1357313"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ml-</a:t>
            </a:r>
            <a:r>
              <a:rPr lang="cs-CZ" dirty="0" err="1">
                <a:solidFill>
                  <a:schemeClr val="accent6">
                    <a:lumMod val="50000"/>
                  </a:schemeClr>
                </a:solidFill>
              </a:rPr>
              <a:t>nské</a:t>
            </a:r>
            <a:r>
              <a:rPr lang="cs-CZ" dirty="0">
                <a:solidFill>
                  <a:schemeClr val="accent6">
                    <a:lumMod val="50000"/>
                  </a:schemeClr>
                </a:solidFill>
              </a:rPr>
              <a:t> kolo</a:t>
            </a:r>
          </a:p>
        </p:txBody>
      </p:sp>
      <p:sp>
        <p:nvSpPr>
          <p:cNvPr id="27" name="Obdélník 26"/>
          <p:cNvSpPr/>
          <p:nvPr/>
        </p:nvSpPr>
        <p:spPr>
          <a:xfrm>
            <a:off x="4214813" y="3286125"/>
            <a:ext cx="1071562"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err="1">
                <a:solidFill>
                  <a:schemeClr val="accent6">
                    <a:lumMod val="50000"/>
                  </a:schemeClr>
                </a:solidFill>
              </a:rPr>
              <a:t>pl</a:t>
            </a:r>
            <a:r>
              <a:rPr lang="cs-CZ" dirty="0">
                <a:solidFill>
                  <a:schemeClr val="accent6">
                    <a:lumMod val="50000"/>
                  </a:schemeClr>
                </a:solidFill>
              </a:rPr>
              <a:t>-</a:t>
            </a:r>
            <a:r>
              <a:rPr lang="cs-CZ" dirty="0" err="1">
                <a:solidFill>
                  <a:schemeClr val="accent6">
                    <a:lumMod val="50000"/>
                  </a:schemeClr>
                </a:solidFill>
              </a:rPr>
              <a:t>novod</a:t>
            </a:r>
            <a:endParaRPr lang="cs-CZ" dirty="0">
              <a:solidFill>
                <a:schemeClr val="accent6">
                  <a:lumMod val="50000"/>
                </a:schemeClr>
              </a:solidFill>
            </a:endParaRPr>
          </a:p>
        </p:txBody>
      </p:sp>
      <p:sp>
        <p:nvSpPr>
          <p:cNvPr id="28" name="Obdélník 27"/>
          <p:cNvSpPr/>
          <p:nvPr/>
        </p:nvSpPr>
        <p:spPr>
          <a:xfrm>
            <a:off x="4643438" y="4000500"/>
            <a:ext cx="928687"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err="1">
                <a:solidFill>
                  <a:schemeClr val="accent6">
                    <a:lumMod val="50000"/>
                  </a:schemeClr>
                </a:solidFill>
              </a:rPr>
              <a:t>Přem</a:t>
            </a:r>
            <a:r>
              <a:rPr lang="cs-CZ" dirty="0">
                <a:solidFill>
                  <a:schemeClr val="accent6">
                    <a:lumMod val="50000"/>
                  </a:schemeClr>
                </a:solidFill>
              </a:rPr>
              <a:t>-</a:t>
            </a:r>
            <a:r>
              <a:rPr lang="cs-CZ" dirty="0" err="1">
                <a:solidFill>
                  <a:schemeClr val="accent6">
                    <a:lumMod val="50000"/>
                  </a:schemeClr>
                </a:solidFill>
              </a:rPr>
              <a:t>sl</a:t>
            </a:r>
            <a:endParaRPr lang="cs-CZ" dirty="0">
              <a:solidFill>
                <a:schemeClr val="accent6">
                  <a:lumMod val="50000"/>
                </a:schemeClr>
              </a:solidFill>
            </a:endParaRPr>
          </a:p>
        </p:txBody>
      </p:sp>
      <p:sp>
        <p:nvSpPr>
          <p:cNvPr id="29" name="Obdélník 28"/>
          <p:cNvSpPr/>
          <p:nvPr/>
        </p:nvSpPr>
        <p:spPr>
          <a:xfrm>
            <a:off x="2857500" y="3286125"/>
            <a:ext cx="857250"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err="1">
                <a:solidFill>
                  <a:schemeClr val="accent6">
                    <a:lumMod val="50000"/>
                  </a:schemeClr>
                </a:solidFill>
              </a:rPr>
              <a:t>třp</a:t>
            </a:r>
            <a:r>
              <a:rPr lang="cs-CZ" dirty="0">
                <a:solidFill>
                  <a:schemeClr val="accent6">
                    <a:lumMod val="50000"/>
                  </a:schemeClr>
                </a:solidFill>
              </a:rPr>
              <a:t>-</a:t>
            </a:r>
            <a:r>
              <a:rPr lang="cs-CZ" dirty="0" err="1">
                <a:solidFill>
                  <a:schemeClr val="accent6">
                    <a:lumMod val="50000"/>
                  </a:schemeClr>
                </a:solidFill>
              </a:rPr>
              <a:t>tka</a:t>
            </a:r>
            <a:endParaRPr lang="cs-CZ" dirty="0">
              <a:solidFill>
                <a:schemeClr val="accent6">
                  <a:lumMod val="50000"/>
                </a:schemeClr>
              </a:solidFill>
            </a:endParaRPr>
          </a:p>
        </p:txBody>
      </p:sp>
      <p:sp>
        <p:nvSpPr>
          <p:cNvPr id="30" name="Obdélník 29"/>
          <p:cNvSpPr/>
          <p:nvPr/>
        </p:nvSpPr>
        <p:spPr>
          <a:xfrm>
            <a:off x="4357688" y="1357313"/>
            <a:ext cx="1500187"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s-</a:t>
            </a:r>
            <a:r>
              <a:rPr lang="cs-CZ" dirty="0" err="1">
                <a:solidFill>
                  <a:schemeClr val="accent6">
                    <a:lumMod val="50000"/>
                  </a:schemeClr>
                </a:solidFill>
              </a:rPr>
              <a:t>pek</a:t>
            </a:r>
            <a:r>
              <a:rPr lang="cs-CZ" dirty="0">
                <a:solidFill>
                  <a:schemeClr val="accent6">
                    <a:lumMod val="50000"/>
                  </a:schemeClr>
                </a:solidFill>
              </a:rPr>
              <a:t> v peřině</a:t>
            </a:r>
          </a:p>
        </p:txBody>
      </p:sp>
      <p:sp>
        <p:nvSpPr>
          <p:cNvPr id="31" name="Plechovka 30"/>
          <p:cNvSpPr/>
          <p:nvPr/>
        </p:nvSpPr>
        <p:spPr>
          <a:xfrm>
            <a:off x="7143750" y="5643563"/>
            <a:ext cx="1500188" cy="500062"/>
          </a:xfrm>
          <a:prstGeom prst="can">
            <a:avLst/>
          </a:prstGeom>
          <a:solidFill>
            <a:schemeClr val="accent4">
              <a:lumMod val="60000"/>
              <a:lumOff val="4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tx1"/>
                </a:solidFill>
              </a:rPr>
              <a:t>I - Í</a:t>
            </a:r>
          </a:p>
        </p:txBody>
      </p:sp>
      <p:sp>
        <p:nvSpPr>
          <p:cNvPr id="32" name="Obdélník 31"/>
          <p:cNvSpPr/>
          <p:nvPr/>
        </p:nvSpPr>
        <p:spPr>
          <a:xfrm>
            <a:off x="4500563" y="5357813"/>
            <a:ext cx="785812"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s-</a:t>
            </a:r>
            <a:r>
              <a:rPr lang="cs-CZ" dirty="0" err="1">
                <a:solidFill>
                  <a:schemeClr val="accent6">
                    <a:lumMod val="50000"/>
                  </a:schemeClr>
                </a:solidFill>
              </a:rPr>
              <a:t>rka</a:t>
            </a:r>
            <a:endParaRPr lang="cs-CZ" dirty="0">
              <a:solidFill>
                <a:schemeClr val="accent6">
                  <a:lumMod val="50000"/>
                </a:schemeClr>
              </a:solidFill>
            </a:endParaRPr>
          </a:p>
        </p:txBody>
      </p:sp>
      <p:sp>
        <p:nvSpPr>
          <p:cNvPr id="33" name="Obdélník 32"/>
          <p:cNvSpPr/>
          <p:nvPr/>
        </p:nvSpPr>
        <p:spPr>
          <a:xfrm>
            <a:off x="5643563" y="2000250"/>
            <a:ext cx="1214437"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s-</a:t>
            </a:r>
            <a:r>
              <a:rPr lang="cs-CZ" dirty="0" err="1">
                <a:solidFill>
                  <a:schemeClr val="accent6">
                    <a:lumMod val="50000"/>
                  </a:schemeClr>
                </a:solidFill>
              </a:rPr>
              <a:t>kl</a:t>
            </a:r>
            <a:r>
              <a:rPr lang="cs-CZ" dirty="0">
                <a:solidFill>
                  <a:schemeClr val="accent6">
                    <a:lumMod val="50000"/>
                  </a:schemeClr>
                </a:solidFill>
              </a:rPr>
              <a:t> bolestí</a:t>
            </a:r>
          </a:p>
        </p:txBody>
      </p:sp>
      <p:sp>
        <p:nvSpPr>
          <p:cNvPr id="34" name="Obdélník 33"/>
          <p:cNvSpPr/>
          <p:nvPr/>
        </p:nvSpPr>
        <p:spPr>
          <a:xfrm>
            <a:off x="5429250" y="2643188"/>
            <a:ext cx="928688"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a:solidFill>
                  <a:schemeClr val="accent6">
                    <a:lumMod val="50000"/>
                  </a:schemeClr>
                </a:solidFill>
              </a:rPr>
              <a:t>p-škoty</a:t>
            </a:r>
          </a:p>
        </p:txBody>
      </p:sp>
      <p:sp>
        <p:nvSpPr>
          <p:cNvPr id="35" name="Obdélník 34"/>
          <p:cNvSpPr/>
          <p:nvPr/>
        </p:nvSpPr>
        <p:spPr>
          <a:xfrm>
            <a:off x="2643188" y="2643188"/>
            <a:ext cx="1500187"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err="1">
                <a:solidFill>
                  <a:schemeClr val="accent6">
                    <a:lumMod val="50000"/>
                  </a:schemeClr>
                </a:solidFill>
              </a:rPr>
              <a:t>bl</a:t>
            </a:r>
            <a:r>
              <a:rPr lang="cs-CZ" dirty="0">
                <a:solidFill>
                  <a:schemeClr val="accent6">
                    <a:lumMod val="50000"/>
                  </a:schemeClr>
                </a:solidFill>
              </a:rPr>
              <a:t>-</a:t>
            </a:r>
            <a:r>
              <a:rPr lang="cs-CZ" dirty="0" err="1">
                <a:solidFill>
                  <a:schemeClr val="accent6">
                    <a:lumMod val="50000"/>
                  </a:schemeClr>
                </a:solidFill>
              </a:rPr>
              <a:t>zko</a:t>
            </a:r>
            <a:r>
              <a:rPr lang="cs-CZ" dirty="0">
                <a:solidFill>
                  <a:schemeClr val="accent6">
                    <a:lumMod val="50000"/>
                  </a:schemeClr>
                </a:solidFill>
              </a:rPr>
              <a:t> nádraží</a:t>
            </a:r>
          </a:p>
        </p:txBody>
      </p:sp>
      <p:sp>
        <p:nvSpPr>
          <p:cNvPr id="36" name="Obdélník 35"/>
          <p:cNvSpPr/>
          <p:nvPr/>
        </p:nvSpPr>
        <p:spPr>
          <a:xfrm>
            <a:off x="5000625" y="4786313"/>
            <a:ext cx="785813" cy="285750"/>
          </a:xfrm>
          <a:prstGeom prst="rect">
            <a:avLst/>
          </a:prstGeom>
          <a:solidFill>
            <a:schemeClr val="accent6">
              <a:lumMod val="40000"/>
              <a:lumOff val="60000"/>
            </a:schemeClr>
          </a:solid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dirty="0" err="1">
                <a:solidFill>
                  <a:schemeClr val="accent6">
                    <a:lumMod val="50000"/>
                  </a:schemeClr>
                </a:solidFill>
              </a:rPr>
              <a:t>zm</a:t>
            </a:r>
            <a:r>
              <a:rPr lang="cs-CZ" dirty="0">
                <a:solidFill>
                  <a:schemeClr val="accent6">
                    <a:lumMod val="50000"/>
                  </a:schemeClr>
                </a:solidFill>
              </a:rPr>
              <a:t>-je</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Nadpis 1"/>
          <p:cNvSpPr>
            <a:spLocks noGrp="1"/>
          </p:cNvSpPr>
          <p:nvPr>
            <p:ph type="title"/>
          </p:nvPr>
        </p:nvSpPr>
        <p:spPr>
          <a:xfrm>
            <a:off x="457200" y="500063"/>
            <a:ext cx="8229600" cy="571500"/>
          </a:xfrm>
        </p:spPr>
        <p:txBody>
          <a:bodyPr/>
          <a:lstStyle/>
          <a:p>
            <a:pPr algn="l"/>
            <a:r>
              <a:rPr lang="cs-CZ" sz="1200" b="1" smtClean="0"/>
              <a:t>OSMISMĚRKA</a:t>
            </a:r>
            <a:r>
              <a:rPr lang="cs-CZ" sz="1200" smtClean="0"/>
              <a:t/>
            </a:r>
            <a:br>
              <a:rPr lang="cs-CZ" sz="1200" smtClean="0"/>
            </a:br>
            <a:r>
              <a:rPr lang="cs-CZ" sz="1200" smtClean="0"/>
              <a:t>Doplň chybějící písmena a slova vyškrtej v osmisměrce. Zbývající políčka s písmeny vybarvi, přečti po řádcích a tajenku napiš. </a:t>
            </a:r>
          </a:p>
        </p:txBody>
      </p:sp>
      <p:sp>
        <p:nvSpPr>
          <p:cNvPr id="126979" name="Zástupný symbol pro obsah 2"/>
          <p:cNvSpPr>
            <a:spLocks noGrp="1"/>
          </p:cNvSpPr>
          <p:nvPr>
            <p:ph idx="1"/>
          </p:nvPr>
        </p:nvSpPr>
        <p:spPr>
          <a:xfrm>
            <a:off x="457200" y="1143000"/>
            <a:ext cx="2900363" cy="4357688"/>
          </a:xfrm>
        </p:spPr>
        <p:txBody>
          <a:bodyPr/>
          <a:lstStyle/>
          <a:p>
            <a:pPr>
              <a:buFont typeface="Arial" charset="0"/>
              <a:buNone/>
            </a:pPr>
            <a:r>
              <a:rPr lang="cs-CZ" sz="1800" smtClean="0"/>
              <a:t>nas    cenný             zp    toval</a:t>
            </a:r>
          </a:p>
          <a:p>
            <a:pPr>
              <a:buFont typeface="Arial" charset="0"/>
              <a:buNone/>
            </a:pPr>
            <a:endParaRPr lang="cs-CZ" sz="1800" smtClean="0"/>
          </a:p>
          <a:p>
            <a:pPr>
              <a:buFont typeface="Arial" charset="0"/>
              <a:buNone/>
            </a:pPr>
            <a:r>
              <a:rPr lang="cs-CZ" sz="1800" smtClean="0"/>
              <a:t>s     lnice                   s     čí</a:t>
            </a:r>
          </a:p>
          <a:p>
            <a:pPr>
              <a:buFont typeface="Arial" charset="0"/>
              <a:buNone/>
            </a:pPr>
            <a:endParaRPr lang="cs-CZ" sz="1800" smtClean="0"/>
          </a:p>
          <a:p>
            <a:pPr>
              <a:buFont typeface="Arial" charset="0"/>
              <a:buNone/>
            </a:pPr>
            <a:r>
              <a:rPr lang="cs-CZ" sz="1800" smtClean="0"/>
              <a:t>s     kora                    les    ček</a:t>
            </a:r>
          </a:p>
          <a:p>
            <a:pPr>
              <a:buFont typeface="Arial" charset="0"/>
              <a:buNone/>
            </a:pPr>
            <a:endParaRPr lang="cs-CZ" sz="1800" smtClean="0"/>
          </a:p>
          <a:p>
            <a:pPr>
              <a:buFont typeface="Arial" charset="0"/>
              <a:buNone/>
            </a:pPr>
            <a:r>
              <a:rPr lang="cs-CZ" sz="1800" smtClean="0"/>
              <a:t>s     rový                    s    novo</a:t>
            </a:r>
          </a:p>
          <a:p>
            <a:pPr>
              <a:buFont typeface="Arial" charset="0"/>
              <a:buNone/>
            </a:pPr>
            <a:endParaRPr lang="cs-CZ" sz="1800" smtClean="0"/>
          </a:p>
          <a:p>
            <a:pPr>
              <a:buFont typeface="Arial" charset="0"/>
              <a:buNone/>
            </a:pPr>
            <a:r>
              <a:rPr lang="cs-CZ" sz="1800" smtClean="0"/>
              <a:t>zás     p                      p     la</a:t>
            </a:r>
          </a:p>
          <a:p>
            <a:pPr>
              <a:buFont typeface="Arial" charset="0"/>
              <a:buNone/>
            </a:pPr>
            <a:endParaRPr lang="cs-CZ" sz="1800" smtClean="0"/>
          </a:p>
          <a:p>
            <a:pPr>
              <a:buFont typeface="Arial" charset="0"/>
              <a:buNone/>
            </a:pPr>
            <a:r>
              <a:rPr lang="cs-CZ" sz="1800" smtClean="0"/>
              <a:t>s     tko                        l     d</a:t>
            </a:r>
          </a:p>
          <a:p>
            <a:pPr>
              <a:buFont typeface="Arial" charset="0"/>
              <a:buNone/>
            </a:pPr>
            <a:endParaRPr lang="cs-CZ" sz="1800" smtClean="0"/>
          </a:p>
          <a:p>
            <a:pPr>
              <a:buFont typeface="Arial" charset="0"/>
              <a:buNone/>
            </a:pPr>
            <a:r>
              <a:rPr lang="cs-CZ" sz="1800" smtClean="0"/>
              <a:t>s     ček</a:t>
            </a:r>
          </a:p>
        </p:txBody>
      </p:sp>
      <p:sp>
        <p:nvSpPr>
          <p:cNvPr id="4" name="TextovéPole 3"/>
          <p:cNvSpPr txBox="1"/>
          <p:nvPr/>
        </p:nvSpPr>
        <p:spPr>
          <a:xfrm>
            <a:off x="857250" y="1143000"/>
            <a:ext cx="214313"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5" name="TextovéPole 4"/>
          <p:cNvSpPr txBox="1"/>
          <p:nvPr/>
        </p:nvSpPr>
        <p:spPr>
          <a:xfrm>
            <a:off x="642938" y="1785938"/>
            <a:ext cx="214312" cy="369887"/>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6" name="TextovéPole 5"/>
          <p:cNvSpPr txBox="1"/>
          <p:nvPr/>
        </p:nvSpPr>
        <p:spPr>
          <a:xfrm>
            <a:off x="642938" y="2428875"/>
            <a:ext cx="214312"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7" name="TextovéPole 6"/>
          <p:cNvSpPr txBox="1"/>
          <p:nvPr/>
        </p:nvSpPr>
        <p:spPr>
          <a:xfrm>
            <a:off x="642938" y="3143250"/>
            <a:ext cx="214312"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8" name="TextovéPole 7"/>
          <p:cNvSpPr txBox="1"/>
          <p:nvPr/>
        </p:nvSpPr>
        <p:spPr>
          <a:xfrm>
            <a:off x="857250" y="3786188"/>
            <a:ext cx="214313" cy="369887"/>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9" name="TextovéPole 8"/>
          <p:cNvSpPr txBox="1"/>
          <p:nvPr/>
        </p:nvSpPr>
        <p:spPr>
          <a:xfrm>
            <a:off x="642938" y="4429125"/>
            <a:ext cx="214312"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0" name="TextovéPole 9"/>
          <p:cNvSpPr txBox="1"/>
          <p:nvPr/>
        </p:nvSpPr>
        <p:spPr>
          <a:xfrm>
            <a:off x="642938" y="5072063"/>
            <a:ext cx="214312" cy="369887"/>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1" name="TextovéPole 10"/>
          <p:cNvSpPr txBox="1"/>
          <p:nvPr/>
        </p:nvSpPr>
        <p:spPr>
          <a:xfrm>
            <a:off x="2500313" y="1143000"/>
            <a:ext cx="214312"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2" name="TextovéPole 11"/>
          <p:cNvSpPr txBox="1"/>
          <p:nvPr/>
        </p:nvSpPr>
        <p:spPr>
          <a:xfrm>
            <a:off x="2428875" y="1785938"/>
            <a:ext cx="214313" cy="369887"/>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3" name="TextovéPole 12"/>
          <p:cNvSpPr txBox="1"/>
          <p:nvPr/>
        </p:nvSpPr>
        <p:spPr>
          <a:xfrm>
            <a:off x="2571750" y="2428875"/>
            <a:ext cx="214313"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4" name="TextovéPole 13"/>
          <p:cNvSpPr txBox="1"/>
          <p:nvPr/>
        </p:nvSpPr>
        <p:spPr>
          <a:xfrm>
            <a:off x="2428875" y="3143250"/>
            <a:ext cx="214313"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5" name="TextovéPole 14"/>
          <p:cNvSpPr txBox="1"/>
          <p:nvPr/>
        </p:nvSpPr>
        <p:spPr>
          <a:xfrm>
            <a:off x="2500313" y="3786188"/>
            <a:ext cx="214312" cy="369887"/>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sp>
        <p:nvSpPr>
          <p:cNvPr id="16" name="TextovéPole 15"/>
          <p:cNvSpPr txBox="1"/>
          <p:nvPr/>
        </p:nvSpPr>
        <p:spPr>
          <a:xfrm>
            <a:off x="2500313" y="4429125"/>
            <a:ext cx="214312" cy="369888"/>
          </a:xfrm>
          <a:prstGeom prst="rect">
            <a:avLst/>
          </a:prstGeom>
          <a:solidFill>
            <a:schemeClr val="accent4">
              <a:lumMod val="20000"/>
              <a:lumOff val="80000"/>
            </a:schemeClr>
          </a:solidFill>
          <a:ln>
            <a:solidFill>
              <a:schemeClr val="accent4">
                <a:lumMod val="20000"/>
                <a:lumOff val="80000"/>
              </a:schemeClr>
            </a:solidFill>
          </a:ln>
        </p:spPr>
        <p:txBody>
          <a:bodyPr>
            <a:spAutoFit/>
          </a:bodyPr>
          <a:lstStyle/>
          <a:p>
            <a:pPr>
              <a:defRPr/>
            </a:pPr>
            <a:endParaRPr lang="cs-CZ" dirty="0"/>
          </a:p>
        </p:txBody>
      </p:sp>
      <p:graphicFrame>
        <p:nvGraphicFramePr>
          <p:cNvPr id="17" name="Tabulka 16"/>
          <p:cNvGraphicFramePr>
            <a:graphicFrameLocks noGrp="1"/>
          </p:cNvGraphicFramePr>
          <p:nvPr/>
        </p:nvGraphicFramePr>
        <p:xfrm>
          <a:off x="4357688" y="1214438"/>
          <a:ext cx="3786187" cy="3429000"/>
        </p:xfrm>
        <a:graphic>
          <a:graphicData uri="http://schemas.openxmlformats.org/drawingml/2006/table">
            <a:tbl>
              <a:tblPr/>
              <a:tblGrid>
                <a:gridCol w="473277"/>
                <a:gridCol w="473277"/>
                <a:gridCol w="473277"/>
                <a:gridCol w="473277"/>
                <a:gridCol w="473277"/>
                <a:gridCol w="473277"/>
                <a:gridCol w="473277"/>
                <a:gridCol w="473277"/>
              </a:tblGrid>
              <a:tr h="430210">
                <a:tc>
                  <a:txBody>
                    <a:bodyPr/>
                    <a:lstStyle/>
                    <a:p>
                      <a:pPr algn="ctr" fontAlgn="ctr"/>
                      <a:r>
                        <a:rPr lang="cs-CZ" sz="1800" b="0" i="0" u="none" strike="noStrike" dirty="0">
                          <a:solidFill>
                            <a:srgbClr val="000000"/>
                          </a:solidFill>
                          <a:latin typeface="Calibri"/>
                        </a:rPr>
                        <a:t>S</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Ý</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Č</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K</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Z</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N</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r>
              <a:tr h="430210">
                <a:tc>
                  <a:txBody>
                    <a:bodyPr/>
                    <a:lstStyle/>
                    <a:p>
                      <a:pPr algn="ctr" fontAlgn="ctr"/>
                      <a:r>
                        <a:rPr lang="cs-CZ" sz="1800" b="0" i="0" u="none" strike="noStrike" dirty="0">
                          <a:solidFill>
                            <a:srgbClr val="000000"/>
                          </a:solidFill>
                          <a:latin typeface="Calibri"/>
                        </a:rPr>
                        <a:t>Í</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Z</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Á</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P</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r>
              <a:tr h="430210">
                <a:tc>
                  <a:txBody>
                    <a:bodyPr/>
                    <a:lstStyle/>
                    <a:p>
                      <a:pPr algn="ctr" fontAlgn="ctr"/>
                      <a:r>
                        <a:rPr lang="cs-CZ" sz="1800" b="0" i="0" u="none" strike="noStrike">
                          <a:solidFill>
                            <a:srgbClr val="000000"/>
                          </a:solidFill>
                          <a:latin typeface="Calibri"/>
                        </a:rPr>
                        <a:t>T</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I</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Ý</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O</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R</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r>
              <a:tr h="430210">
                <a:tc>
                  <a:txBody>
                    <a:bodyPr/>
                    <a:lstStyle/>
                    <a:p>
                      <a:pPr algn="ctr" fontAlgn="ctr"/>
                      <a:r>
                        <a:rPr lang="cs-CZ" sz="1800" b="0" i="0" u="none" strike="noStrike">
                          <a:solidFill>
                            <a:srgbClr val="000000"/>
                          </a:solidFill>
                          <a:latin typeface="Calibri"/>
                        </a:rPr>
                        <a:t>K</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K</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P</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T</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r>
              <a:tr h="430210">
                <a:tc>
                  <a:txBody>
                    <a:bodyPr/>
                    <a:lstStyle/>
                    <a:p>
                      <a:pPr algn="ctr" fontAlgn="ctr"/>
                      <a:r>
                        <a:rPr lang="cs-CZ" sz="1800" b="0" i="0" u="none" strike="noStrike">
                          <a:solidFill>
                            <a:srgbClr val="000000"/>
                          </a:solidFill>
                          <a:latin typeface="Calibri"/>
                        </a:rPr>
                        <a:t>O</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N</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D</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O</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O</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C</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r>
              <a:tr h="430210">
                <a:tc>
                  <a:txBody>
                    <a:bodyPr/>
                    <a:lstStyle/>
                    <a:p>
                      <a:pPr algn="ctr" fontAlgn="ctr"/>
                      <a:r>
                        <a:rPr lang="cs-CZ" sz="1800" b="0" i="0" u="none" strike="noStrike">
                          <a:solidFill>
                            <a:srgbClr val="000000"/>
                          </a:solidFill>
                          <a:latin typeface="Calibri"/>
                        </a:rPr>
                        <a:t>P</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I</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N</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R</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r>
              <a:tr h="430210">
                <a:tc>
                  <a:txBody>
                    <a:bodyPr/>
                    <a:lstStyle/>
                    <a:p>
                      <a:pPr algn="ctr" fontAlgn="ctr"/>
                      <a:r>
                        <a:rPr lang="cs-CZ" sz="1800" b="0" i="0" u="none" strike="noStrike">
                          <a:solidFill>
                            <a:srgbClr val="000000"/>
                          </a:solidFill>
                          <a:latin typeface="Calibri"/>
                        </a:rPr>
                        <a:t>L</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C</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Í</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Č</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N</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r>
              <a:tr h="417556">
                <a:tc>
                  <a:txBody>
                    <a:bodyPr/>
                    <a:lstStyle/>
                    <a:p>
                      <a:pPr algn="ctr" fontAlgn="ctr"/>
                      <a:r>
                        <a:rPr lang="cs-CZ" sz="1800" b="0" i="0" u="none" strike="noStrike">
                          <a:solidFill>
                            <a:srgbClr val="000000"/>
                          </a:solidFill>
                          <a:latin typeface="Calibri"/>
                        </a:rPr>
                        <a:t>K</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Č</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Í</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c>
                  <a:txBody>
                    <a:bodyPr/>
                    <a:lstStyle/>
                    <a:p>
                      <a:pPr algn="ctr" fontAlgn="ctr"/>
                      <a:r>
                        <a:rPr lang="cs-CZ" sz="1800" b="0" i="0" u="none" strike="noStrike" dirty="0">
                          <a:solidFill>
                            <a:srgbClr val="000000"/>
                          </a:solidFill>
                          <a:latin typeface="Calibri"/>
                        </a:rPr>
                        <a:t>Ý</a:t>
                      </a:r>
                    </a:p>
                  </a:txBody>
                  <a:tcPr marL="9525" marR="9525" marT="9525" marB="0" anchor="ctr">
                    <a:lnL w="12700" cap="flat" cmpd="sng" algn="ctr">
                      <a:solidFill>
                        <a:srgbClr val="C2D69A"/>
                      </a:solidFill>
                      <a:prstDash val="solid"/>
                      <a:round/>
                      <a:headEnd type="none" w="med" len="med"/>
                      <a:tailEnd type="none" w="med" len="med"/>
                    </a:lnL>
                    <a:lnR w="12700" cap="flat" cmpd="sng" algn="ctr">
                      <a:solidFill>
                        <a:srgbClr val="C2D69A"/>
                      </a:solidFill>
                      <a:prstDash val="solid"/>
                      <a:round/>
                      <a:headEnd type="none" w="med" len="med"/>
                      <a:tailEnd type="none" w="med" len="med"/>
                    </a:lnR>
                    <a:lnT w="12700" cap="flat" cmpd="sng" algn="ctr">
                      <a:solidFill>
                        <a:srgbClr val="C2D69A"/>
                      </a:solidFill>
                      <a:prstDash val="solid"/>
                      <a:round/>
                      <a:headEnd type="none" w="med" len="med"/>
                      <a:tailEnd type="none" w="med" len="med"/>
                    </a:lnT>
                    <a:lnB w="12700" cap="flat" cmpd="sng" algn="ctr">
                      <a:solidFill>
                        <a:srgbClr val="C2D69A"/>
                      </a:solidFill>
                      <a:prstDash val="solid"/>
                      <a:round/>
                      <a:headEnd type="none" w="med" len="med"/>
                      <a:tailEnd type="none" w="med" len="med"/>
                    </a:lnB>
                  </a:tcPr>
                </a:tc>
              </a:tr>
            </a:tbl>
          </a:graphicData>
        </a:graphic>
      </p:graphicFrame>
      <p:graphicFrame>
        <p:nvGraphicFramePr>
          <p:cNvPr id="18" name="Tabulka 17"/>
          <p:cNvGraphicFramePr>
            <a:graphicFrameLocks noGrp="1"/>
          </p:cNvGraphicFramePr>
          <p:nvPr/>
        </p:nvGraphicFramePr>
        <p:xfrm>
          <a:off x="3357563" y="4857750"/>
          <a:ext cx="901700" cy="323850"/>
        </p:xfrm>
        <a:graphic>
          <a:graphicData uri="http://schemas.openxmlformats.org/drawingml/2006/table">
            <a:tbl>
              <a:tblPr/>
              <a:tblGrid>
                <a:gridCol w="901700"/>
              </a:tblGrid>
              <a:tr h="323850">
                <a:tc>
                  <a:txBody>
                    <a:bodyPr/>
                    <a:lstStyle/>
                    <a:p>
                      <a:pPr algn="l" fontAlgn="b"/>
                      <a:r>
                        <a:rPr lang="cs-CZ" sz="1800" b="0" i="0" u="none" strike="noStrike" dirty="0">
                          <a:solidFill>
                            <a:srgbClr val="000000"/>
                          </a:solidFill>
                          <a:latin typeface="Calibri"/>
                        </a:rPr>
                        <a:t>Tajenka:</a:t>
                      </a:r>
                    </a:p>
                  </a:txBody>
                  <a:tcPr marL="9525" marR="9525" marT="9525" marB="0" anchor="b">
                    <a:lnL>
                      <a:noFill/>
                    </a:lnL>
                    <a:lnR>
                      <a:noFill/>
                    </a:lnR>
                    <a:lnT>
                      <a:noFill/>
                    </a:lnT>
                    <a:lnB>
                      <a:noFill/>
                    </a:lnB>
                  </a:tcPr>
                </a:tc>
              </a:tr>
            </a:tbl>
          </a:graphicData>
        </a:graphic>
      </p:graphicFrame>
      <p:graphicFrame>
        <p:nvGraphicFramePr>
          <p:cNvPr id="19" name="Tabulka 18"/>
          <p:cNvGraphicFramePr>
            <a:graphicFrameLocks noGrp="1"/>
          </p:cNvGraphicFramePr>
          <p:nvPr/>
        </p:nvGraphicFramePr>
        <p:xfrm>
          <a:off x="4286250" y="4857750"/>
          <a:ext cx="1857375" cy="323850"/>
        </p:xfrm>
        <a:graphic>
          <a:graphicData uri="http://schemas.openxmlformats.org/drawingml/2006/table">
            <a:tbl>
              <a:tblPr/>
              <a:tblGrid>
                <a:gridCol w="1857388"/>
              </a:tblGrid>
              <a:tr h="323850">
                <a:tc>
                  <a:txBody>
                    <a:bodyPr/>
                    <a:lstStyle/>
                    <a:p>
                      <a:pPr algn="l" fontAlgn="b"/>
                      <a:r>
                        <a:rPr lang="cs-CZ" sz="1800" b="0" i="0" u="none" strike="noStrike" dirty="0">
                          <a:solidFill>
                            <a:srgbClr val="000000"/>
                          </a:solidFill>
                          <a:latin typeface="Calibri"/>
                        </a:rPr>
                        <a:t>Pepíček napsal:</a:t>
                      </a:r>
                    </a:p>
                  </a:txBody>
                  <a:tcPr marL="9525" marR="9525" marT="9525" marB="0" anchor="b">
                    <a:lnL>
                      <a:noFill/>
                    </a:lnL>
                    <a:lnR>
                      <a:noFill/>
                    </a:lnR>
                    <a:lnT>
                      <a:noFill/>
                    </a:lnT>
                    <a:lnB>
                      <a:noFill/>
                    </a:lnB>
                  </a:tcPr>
                </a:tc>
              </a:tr>
            </a:tbl>
          </a:graphicData>
        </a:graphic>
      </p:graphicFrame>
      <p:graphicFrame>
        <p:nvGraphicFramePr>
          <p:cNvPr id="20" name="Tabulka 19"/>
          <p:cNvGraphicFramePr>
            <a:graphicFrameLocks noGrp="1"/>
          </p:cNvGraphicFramePr>
          <p:nvPr/>
        </p:nvGraphicFramePr>
        <p:xfrm>
          <a:off x="4286250" y="5214938"/>
          <a:ext cx="3835400" cy="323850"/>
        </p:xfrm>
        <a:graphic>
          <a:graphicData uri="http://schemas.openxmlformats.org/drawingml/2006/table">
            <a:tbl>
              <a:tblPr/>
              <a:tblGrid>
                <a:gridCol w="3835400"/>
              </a:tblGrid>
              <a:tr h="323850">
                <a:tc>
                  <a:txBody>
                    <a:bodyPr/>
                    <a:lstStyle/>
                    <a:p>
                      <a:pPr algn="l" fontAlgn="b"/>
                      <a:r>
                        <a:rPr lang="cs-CZ" sz="1800" b="0" i="0" u="none" strike="noStrike" dirty="0">
                          <a:solidFill>
                            <a:srgbClr val="000000"/>
                          </a:solidFill>
                          <a:latin typeface="Calibri"/>
                        </a:rPr>
                        <a:t>,, Bolelo mě v krku, nemohl jsem mluvit, </a:t>
                      </a:r>
                    </a:p>
                  </a:txBody>
                  <a:tcPr marL="9525" marR="9525" marT="9525" marB="0" anchor="b">
                    <a:lnL>
                      <a:noFill/>
                    </a:lnL>
                    <a:lnR>
                      <a:noFill/>
                    </a:lnR>
                    <a:lnT>
                      <a:noFill/>
                    </a:lnT>
                    <a:lnB>
                      <a:noFill/>
                    </a:lnB>
                  </a:tcPr>
                </a:tc>
              </a:tr>
            </a:tbl>
          </a:graphicData>
        </a:graphic>
      </p:graphicFrame>
      <p:graphicFrame>
        <p:nvGraphicFramePr>
          <p:cNvPr id="21" name="Tabulka 20"/>
          <p:cNvGraphicFramePr>
            <a:graphicFrameLocks noGrp="1"/>
          </p:cNvGraphicFramePr>
          <p:nvPr/>
        </p:nvGraphicFramePr>
        <p:xfrm>
          <a:off x="4286250" y="5572125"/>
          <a:ext cx="1219200" cy="323850"/>
        </p:xfrm>
        <a:graphic>
          <a:graphicData uri="http://schemas.openxmlformats.org/drawingml/2006/table">
            <a:tbl>
              <a:tblPr/>
              <a:tblGrid>
                <a:gridCol w="1219200"/>
              </a:tblGrid>
              <a:tr h="323850">
                <a:tc>
                  <a:txBody>
                    <a:bodyPr/>
                    <a:lstStyle/>
                    <a:p>
                      <a:pPr algn="l" fontAlgn="b"/>
                      <a:r>
                        <a:rPr lang="cs-CZ" sz="1800" b="0" i="0" u="none" strike="noStrike" dirty="0">
                          <a:solidFill>
                            <a:srgbClr val="000000"/>
                          </a:solidFill>
                          <a:latin typeface="Calibri"/>
                        </a:rPr>
                        <a:t>pouze jsem</a:t>
                      </a:r>
                    </a:p>
                  </a:txBody>
                  <a:tcPr marL="9525" marR="9525" marT="9525" marB="0" anchor="b">
                    <a:lnL>
                      <a:noFill/>
                    </a:lnL>
                    <a:lnR>
                      <a:noFill/>
                    </a:lnR>
                    <a:lnT>
                      <a:noFill/>
                    </a:lnT>
                    <a:lnB>
                      <a:noFill/>
                    </a:lnB>
                  </a:tcPr>
                </a:tc>
              </a:tr>
            </a:tbl>
          </a:graphicData>
        </a:graphic>
      </p:graphicFrame>
      <p:graphicFrame>
        <p:nvGraphicFramePr>
          <p:cNvPr id="22" name="Tabulka 21"/>
          <p:cNvGraphicFramePr>
            <a:graphicFrameLocks noGrp="1"/>
          </p:cNvGraphicFramePr>
          <p:nvPr/>
        </p:nvGraphicFramePr>
        <p:xfrm>
          <a:off x="5429250" y="5572125"/>
          <a:ext cx="2286000" cy="323850"/>
        </p:xfrm>
        <a:graphic>
          <a:graphicData uri="http://schemas.openxmlformats.org/drawingml/2006/table">
            <a:tbl>
              <a:tblPr/>
              <a:tblGrid>
                <a:gridCol w="381000"/>
                <a:gridCol w="381000"/>
                <a:gridCol w="381000"/>
                <a:gridCol w="381000"/>
                <a:gridCol w="381000"/>
                <a:gridCol w="381000"/>
              </a:tblGrid>
              <a:tr h="323850">
                <a:tc>
                  <a:txBody>
                    <a:bodyPr/>
                    <a:lstStyle/>
                    <a:p>
                      <a:pPr algn="ctr" fontAlgn="ctr"/>
                      <a:r>
                        <a:rPr lang="cs-CZ" sz="1800" b="0" i="0" u="none" strike="noStrike" dirty="0">
                          <a:solidFill>
                            <a:srgbClr val="000000"/>
                          </a:solidFill>
                          <a:latin typeface="Calibri"/>
                        </a:rPr>
                        <a:t> </a:t>
                      </a:r>
                    </a:p>
                  </a:txBody>
                  <a:tcPr marL="9525" marR="9525" marT="9525" marB="0" anchor="ctr">
                    <a:lnL w="12700" cap="flat" cmpd="sng" algn="ctr">
                      <a:solidFill>
                        <a:srgbClr val="60497B"/>
                      </a:solidFill>
                      <a:prstDash val="solid"/>
                      <a:round/>
                      <a:headEnd type="none" w="med" len="med"/>
                      <a:tailEnd type="none" w="med" len="med"/>
                    </a:lnL>
                    <a:lnR w="12700" cap="flat" cmpd="sng" algn="ctr">
                      <a:solidFill>
                        <a:srgbClr val="60497B"/>
                      </a:solidFill>
                      <a:prstDash val="solid"/>
                      <a:round/>
                      <a:headEnd type="none" w="med" len="med"/>
                      <a:tailEnd type="none" w="med" len="med"/>
                    </a:lnR>
                    <a:lnT w="12700" cap="flat" cmpd="sng" algn="ctr">
                      <a:solidFill>
                        <a:srgbClr val="60497B"/>
                      </a:solidFill>
                      <a:prstDash val="solid"/>
                      <a:round/>
                      <a:headEnd type="none" w="med" len="med"/>
                      <a:tailEnd type="none" w="med" len="med"/>
                    </a:lnT>
                    <a:lnB w="12700" cap="flat" cmpd="sng" algn="ctr">
                      <a:solidFill>
                        <a:srgbClr val="60497B"/>
                      </a:solidFill>
                      <a:prstDash val="solid"/>
                      <a:round/>
                      <a:headEnd type="none" w="med" len="med"/>
                      <a:tailEnd type="none" w="med" len="med"/>
                    </a:lnB>
                    <a:solidFill>
                      <a:srgbClr val="CCC0DA"/>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60497B"/>
                      </a:solidFill>
                      <a:prstDash val="solid"/>
                      <a:round/>
                      <a:headEnd type="none" w="med" len="med"/>
                      <a:tailEnd type="none" w="med" len="med"/>
                    </a:lnL>
                    <a:lnR w="12700" cap="flat" cmpd="sng" algn="ctr">
                      <a:solidFill>
                        <a:srgbClr val="60497B"/>
                      </a:solidFill>
                      <a:prstDash val="solid"/>
                      <a:round/>
                      <a:headEnd type="none" w="med" len="med"/>
                      <a:tailEnd type="none" w="med" len="med"/>
                    </a:lnR>
                    <a:lnT w="12700" cap="flat" cmpd="sng" algn="ctr">
                      <a:solidFill>
                        <a:srgbClr val="60497B"/>
                      </a:solidFill>
                      <a:prstDash val="solid"/>
                      <a:round/>
                      <a:headEnd type="none" w="med" len="med"/>
                      <a:tailEnd type="none" w="med" len="med"/>
                    </a:lnT>
                    <a:lnB w="12700" cap="flat" cmpd="sng" algn="ctr">
                      <a:solidFill>
                        <a:srgbClr val="60497B"/>
                      </a:solidFill>
                      <a:prstDash val="solid"/>
                      <a:round/>
                      <a:headEnd type="none" w="med" len="med"/>
                      <a:tailEnd type="none" w="med" len="med"/>
                    </a:lnB>
                    <a:solidFill>
                      <a:srgbClr val="CCC0DA"/>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60497B"/>
                      </a:solidFill>
                      <a:prstDash val="solid"/>
                      <a:round/>
                      <a:headEnd type="none" w="med" len="med"/>
                      <a:tailEnd type="none" w="med" len="med"/>
                    </a:lnL>
                    <a:lnR w="12700" cap="flat" cmpd="sng" algn="ctr">
                      <a:solidFill>
                        <a:srgbClr val="60497B"/>
                      </a:solidFill>
                      <a:prstDash val="solid"/>
                      <a:round/>
                      <a:headEnd type="none" w="med" len="med"/>
                      <a:tailEnd type="none" w="med" len="med"/>
                    </a:lnR>
                    <a:lnT w="12700" cap="flat" cmpd="sng" algn="ctr">
                      <a:solidFill>
                        <a:srgbClr val="60497B"/>
                      </a:solidFill>
                      <a:prstDash val="solid"/>
                      <a:round/>
                      <a:headEnd type="none" w="med" len="med"/>
                      <a:tailEnd type="none" w="med" len="med"/>
                    </a:lnT>
                    <a:lnB w="12700" cap="flat" cmpd="sng" algn="ctr">
                      <a:solidFill>
                        <a:srgbClr val="60497B"/>
                      </a:solidFill>
                      <a:prstDash val="solid"/>
                      <a:round/>
                      <a:headEnd type="none" w="med" len="med"/>
                      <a:tailEnd type="none" w="med" len="med"/>
                    </a:lnB>
                    <a:solidFill>
                      <a:srgbClr val="CCC0DA"/>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60497B"/>
                      </a:solidFill>
                      <a:prstDash val="solid"/>
                      <a:round/>
                      <a:headEnd type="none" w="med" len="med"/>
                      <a:tailEnd type="none" w="med" len="med"/>
                    </a:lnL>
                    <a:lnR w="12700" cap="flat" cmpd="sng" algn="ctr">
                      <a:solidFill>
                        <a:srgbClr val="60497B"/>
                      </a:solidFill>
                      <a:prstDash val="solid"/>
                      <a:round/>
                      <a:headEnd type="none" w="med" len="med"/>
                      <a:tailEnd type="none" w="med" len="med"/>
                    </a:lnR>
                    <a:lnT w="12700" cap="flat" cmpd="sng" algn="ctr">
                      <a:solidFill>
                        <a:srgbClr val="60497B"/>
                      </a:solidFill>
                      <a:prstDash val="solid"/>
                      <a:round/>
                      <a:headEnd type="none" w="med" len="med"/>
                      <a:tailEnd type="none" w="med" len="med"/>
                    </a:lnT>
                    <a:lnB w="12700" cap="flat" cmpd="sng" algn="ctr">
                      <a:solidFill>
                        <a:srgbClr val="60497B"/>
                      </a:solidFill>
                      <a:prstDash val="solid"/>
                      <a:round/>
                      <a:headEnd type="none" w="med" len="med"/>
                      <a:tailEnd type="none" w="med" len="med"/>
                    </a:lnB>
                    <a:solidFill>
                      <a:srgbClr val="CCC0DA"/>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60497B"/>
                      </a:solidFill>
                      <a:prstDash val="solid"/>
                      <a:round/>
                      <a:headEnd type="none" w="med" len="med"/>
                      <a:tailEnd type="none" w="med" len="med"/>
                    </a:lnL>
                    <a:lnR w="12700" cap="flat" cmpd="sng" algn="ctr">
                      <a:solidFill>
                        <a:srgbClr val="60497B"/>
                      </a:solidFill>
                      <a:prstDash val="solid"/>
                      <a:round/>
                      <a:headEnd type="none" w="med" len="med"/>
                      <a:tailEnd type="none" w="med" len="med"/>
                    </a:lnR>
                    <a:lnT w="12700" cap="flat" cmpd="sng" algn="ctr">
                      <a:solidFill>
                        <a:srgbClr val="60497B"/>
                      </a:solidFill>
                      <a:prstDash val="solid"/>
                      <a:round/>
                      <a:headEnd type="none" w="med" len="med"/>
                      <a:tailEnd type="none" w="med" len="med"/>
                    </a:lnT>
                    <a:lnB w="12700" cap="flat" cmpd="sng" algn="ctr">
                      <a:solidFill>
                        <a:srgbClr val="60497B"/>
                      </a:solidFill>
                      <a:prstDash val="solid"/>
                      <a:round/>
                      <a:headEnd type="none" w="med" len="med"/>
                      <a:tailEnd type="none" w="med" len="med"/>
                    </a:lnB>
                    <a:solidFill>
                      <a:srgbClr val="CCC0DA"/>
                    </a:solidFill>
                  </a:tcPr>
                </a:tc>
                <a:tc>
                  <a:txBody>
                    <a:bodyPr/>
                    <a:lstStyle/>
                    <a:p>
                      <a:pPr algn="l" fontAlgn="ctr"/>
                      <a:r>
                        <a:rPr lang="cs-CZ" sz="1800" b="0" i="0" u="none" strike="noStrike" dirty="0">
                          <a:solidFill>
                            <a:srgbClr val="000000"/>
                          </a:solidFill>
                          <a:latin typeface="Calibri"/>
                        </a:rPr>
                        <a:t>."</a:t>
                      </a:r>
                    </a:p>
                  </a:txBody>
                  <a:tcPr marL="9525" marR="9525" marT="9525" marB="0" anchor="ctr">
                    <a:lnL w="12700" cap="flat" cmpd="sng" algn="ctr">
                      <a:solidFill>
                        <a:srgbClr val="60497B"/>
                      </a:solidFill>
                      <a:prstDash val="solid"/>
                      <a:round/>
                      <a:headEnd type="none" w="med" len="med"/>
                      <a:tailEnd type="none" w="med" len="med"/>
                    </a:lnL>
                    <a:lnR>
                      <a:noFill/>
                    </a:lnR>
                    <a:lnT>
                      <a:noFill/>
                    </a:lnT>
                    <a:lnB>
                      <a:noFill/>
                    </a:lnB>
                  </a:tcPr>
                </a:tc>
              </a:tr>
            </a:tbl>
          </a:graphicData>
        </a:graphic>
      </p:graphicFrame>
      <p:sp>
        <p:nvSpPr>
          <p:cNvPr id="23" name="Obdélník 22"/>
          <p:cNvSpPr/>
          <p:nvPr/>
        </p:nvSpPr>
        <p:spPr>
          <a:xfrm>
            <a:off x="3286125" y="6000750"/>
            <a:ext cx="3786188" cy="369888"/>
          </a:xfrm>
          <a:prstGeom prst="rect">
            <a:avLst/>
          </a:prstGeom>
        </p:spPr>
        <p:txBody>
          <a:bodyPr>
            <a:spAutoFit/>
          </a:bodyPr>
          <a:lstStyle/>
          <a:p>
            <a:pPr>
              <a:defRPr/>
            </a:pPr>
            <a:r>
              <a:rPr lang="pl-PL" dirty="0">
                <a:latin typeface="+mj-lt"/>
              </a:rPr>
              <a:t>Oprav chybu, kterou Pepíček napsal.</a:t>
            </a:r>
            <a:endParaRPr lang="cs-CZ" dirty="0">
              <a:latin typeface="+mj-lt"/>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Zaoblený obdélník 16"/>
          <p:cNvSpPr/>
          <p:nvPr/>
        </p:nvSpPr>
        <p:spPr>
          <a:xfrm>
            <a:off x="6715125" y="5357813"/>
            <a:ext cx="1928813" cy="700087"/>
          </a:xfrm>
          <a:prstGeom prst="roundRect">
            <a:avLst/>
          </a:prstGeom>
          <a:no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6" name="Zaoblený obdélník 15"/>
          <p:cNvSpPr/>
          <p:nvPr/>
        </p:nvSpPr>
        <p:spPr>
          <a:xfrm>
            <a:off x="3643313" y="5357813"/>
            <a:ext cx="1928812" cy="700087"/>
          </a:xfrm>
          <a:prstGeom prst="roundRect">
            <a:avLst/>
          </a:prstGeom>
          <a:no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5" name="Zaoblený obdélník 14"/>
          <p:cNvSpPr/>
          <p:nvPr/>
        </p:nvSpPr>
        <p:spPr>
          <a:xfrm>
            <a:off x="571500" y="5357813"/>
            <a:ext cx="1928813" cy="700087"/>
          </a:xfrm>
          <a:prstGeom prst="roundRect">
            <a:avLst/>
          </a:prstGeom>
          <a:no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4" name="Zaoblený obdélník 13"/>
          <p:cNvSpPr/>
          <p:nvPr/>
        </p:nvSpPr>
        <p:spPr>
          <a:xfrm>
            <a:off x="6715125" y="4429125"/>
            <a:ext cx="1928813" cy="700088"/>
          </a:xfrm>
          <a:prstGeom prst="roundRect">
            <a:avLst/>
          </a:prstGeom>
          <a:no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3" name="Zaoblený obdélník 12"/>
          <p:cNvSpPr/>
          <p:nvPr/>
        </p:nvSpPr>
        <p:spPr>
          <a:xfrm>
            <a:off x="3643313" y="4429125"/>
            <a:ext cx="1928812" cy="700088"/>
          </a:xfrm>
          <a:prstGeom prst="roundRect">
            <a:avLst/>
          </a:prstGeom>
          <a:no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2" name="Zaoblený obdélník 11"/>
          <p:cNvSpPr/>
          <p:nvPr/>
        </p:nvSpPr>
        <p:spPr>
          <a:xfrm>
            <a:off x="571500" y="4429125"/>
            <a:ext cx="1928813" cy="700088"/>
          </a:xfrm>
          <a:prstGeom prst="roundRect">
            <a:avLst/>
          </a:prstGeom>
          <a:no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1" name="Zaoblený obdélník 10"/>
          <p:cNvSpPr/>
          <p:nvPr/>
        </p:nvSpPr>
        <p:spPr>
          <a:xfrm>
            <a:off x="6715125" y="3500438"/>
            <a:ext cx="1928813" cy="700087"/>
          </a:xfrm>
          <a:prstGeom prst="roundRect">
            <a:avLst/>
          </a:prstGeom>
          <a:no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0" name="Zaoblený obdélník 9"/>
          <p:cNvSpPr/>
          <p:nvPr/>
        </p:nvSpPr>
        <p:spPr>
          <a:xfrm>
            <a:off x="3643313" y="3500438"/>
            <a:ext cx="1928812" cy="700087"/>
          </a:xfrm>
          <a:prstGeom prst="roundRect">
            <a:avLst/>
          </a:prstGeom>
          <a:no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9" name="Zaoblený obdélník 8"/>
          <p:cNvSpPr/>
          <p:nvPr/>
        </p:nvSpPr>
        <p:spPr>
          <a:xfrm>
            <a:off x="571500" y="3500438"/>
            <a:ext cx="1928813" cy="700087"/>
          </a:xfrm>
          <a:prstGeom prst="roundRect">
            <a:avLst/>
          </a:prstGeom>
          <a:no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28011" name="Nadpis 1"/>
          <p:cNvSpPr>
            <a:spLocks noGrp="1"/>
          </p:cNvSpPr>
          <p:nvPr>
            <p:ph type="title"/>
          </p:nvPr>
        </p:nvSpPr>
        <p:spPr>
          <a:xfrm>
            <a:off x="457200" y="274638"/>
            <a:ext cx="8229600" cy="582612"/>
          </a:xfrm>
        </p:spPr>
        <p:txBody>
          <a:bodyPr/>
          <a:lstStyle/>
          <a:p>
            <a:pPr algn="l"/>
            <a:r>
              <a:rPr lang="cs-CZ" sz="1200" smtClean="0"/>
              <a:t>Seřaď tato vyjmenovaná slova podle abecedy:</a:t>
            </a:r>
          </a:p>
        </p:txBody>
      </p:sp>
      <p:cxnSp>
        <p:nvCxnSpPr>
          <p:cNvPr id="5" name="Přímá spojovací čára 4"/>
          <p:cNvCxnSpPr/>
          <p:nvPr/>
        </p:nvCxnSpPr>
        <p:spPr>
          <a:xfrm>
            <a:off x="500063" y="3286125"/>
            <a:ext cx="8215312" cy="1588"/>
          </a:xfrm>
          <a:prstGeom prst="line">
            <a:avLst/>
          </a:prstGeom>
          <a:ln>
            <a:solidFill>
              <a:schemeClr val="accent5">
                <a:lumMod val="75000"/>
              </a:schemeClr>
            </a:solidFill>
          </a:ln>
        </p:spPr>
        <p:style>
          <a:lnRef idx="3">
            <a:schemeClr val="accent6"/>
          </a:lnRef>
          <a:fillRef idx="0">
            <a:schemeClr val="accent6"/>
          </a:fillRef>
          <a:effectRef idx="2">
            <a:schemeClr val="accent6"/>
          </a:effectRef>
          <a:fontRef idx="minor">
            <a:schemeClr val="tx1"/>
          </a:fontRef>
        </p:style>
      </p:cxnSp>
      <p:cxnSp>
        <p:nvCxnSpPr>
          <p:cNvPr id="6" name="Přímá spojovací čára 5"/>
          <p:cNvCxnSpPr/>
          <p:nvPr/>
        </p:nvCxnSpPr>
        <p:spPr>
          <a:xfrm>
            <a:off x="571500" y="4286250"/>
            <a:ext cx="8143875" cy="1588"/>
          </a:xfrm>
          <a:prstGeom prst="line">
            <a:avLst/>
          </a:prstGeom>
          <a:ln>
            <a:solidFill>
              <a:schemeClr val="accent5">
                <a:lumMod val="75000"/>
              </a:schemeClr>
            </a:solidFill>
          </a:ln>
        </p:spPr>
        <p:style>
          <a:lnRef idx="2">
            <a:schemeClr val="accent6"/>
          </a:lnRef>
          <a:fillRef idx="0">
            <a:schemeClr val="accent6"/>
          </a:fillRef>
          <a:effectRef idx="1">
            <a:schemeClr val="accent6"/>
          </a:effectRef>
          <a:fontRef idx="minor">
            <a:schemeClr val="tx1"/>
          </a:fontRef>
        </p:style>
      </p:cxnSp>
      <p:cxnSp>
        <p:nvCxnSpPr>
          <p:cNvPr id="7" name="Přímá spojovací čára 6"/>
          <p:cNvCxnSpPr/>
          <p:nvPr/>
        </p:nvCxnSpPr>
        <p:spPr>
          <a:xfrm>
            <a:off x="571500" y="5214938"/>
            <a:ext cx="8143875" cy="1587"/>
          </a:xfrm>
          <a:prstGeom prst="line">
            <a:avLst/>
          </a:prstGeom>
          <a:ln>
            <a:solidFill>
              <a:schemeClr val="accent5">
                <a:lumMod val="75000"/>
              </a:schemeClr>
            </a:solidFill>
          </a:ln>
        </p:spPr>
        <p:style>
          <a:lnRef idx="2">
            <a:schemeClr val="accent6"/>
          </a:lnRef>
          <a:fillRef idx="0">
            <a:schemeClr val="accent6"/>
          </a:fillRef>
          <a:effectRef idx="1">
            <a:schemeClr val="accent6"/>
          </a:effectRef>
          <a:fontRef idx="minor">
            <a:schemeClr val="tx1"/>
          </a:fontRef>
        </p:style>
      </p:cxnSp>
      <p:cxnSp>
        <p:nvCxnSpPr>
          <p:cNvPr id="8" name="Přímá spojovací čára 7"/>
          <p:cNvCxnSpPr/>
          <p:nvPr/>
        </p:nvCxnSpPr>
        <p:spPr>
          <a:xfrm>
            <a:off x="571500" y="6143625"/>
            <a:ext cx="8143875" cy="1588"/>
          </a:xfrm>
          <a:prstGeom prst="line">
            <a:avLst/>
          </a:prstGeom>
          <a:ln>
            <a:solidFill>
              <a:schemeClr val="accent5">
                <a:lumMod val="75000"/>
              </a:schemeClr>
            </a:solidFill>
          </a:ln>
        </p:spPr>
        <p:style>
          <a:lnRef idx="2">
            <a:schemeClr val="accent6"/>
          </a:lnRef>
          <a:fillRef idx="0">
            <a:schemeClr val="accent6"/>
          </a:fillRef>
          <a:effectRef idx="1">
            <a:schemeClr val="accent6"/>
          </a:effectRef>
          <a:fontRef idx="minor">
            <a:schemeClr val="tx1"/>
          </a:fontRef>
        </p:style>
      </p:cxnSp>
      <p:sp>
        <p:nvSpPr>
          <p:cNvPr id="4" name="Zaoblený obdélník 3"/>
          <p:cNvSpPr/>
          <p:nvPr/>
        </p:nvSpPr>
        <p:spPr>
          <a:xfrm>
            <a:off x="571500" y="1000125"/>
            <a:ext cx="1714500" cy="557213"/>
          </a:xfrm>
          <a:prstGeom prst="roundRect">
            <a:avLst/>
          </a:prstGeom>
          <a:solidFill>
            <a:schemeClr val="accent6">
              <a:lumMod val="50000"/>
            </a:schemeClr>
          </a:solid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sysel</a:t>
            </a:r>
          </a:p>
        </p:txBody>
      </p:sp>
      <p:sp>
        <p:nvSpPr>
          <p:cNvPr id="18" name="Zaoblený obdélník 17"/>
          <p:cNvSpPr/>
          <p:nvPr/>
        </p:nvSpPr>
        <p:spPr>
          <a:xfrm>
            <a:off x="3071813" y="928688"/>
            <a:ext cx="1714500" cy="557212"/>
          </a:xfrm>
          <a:prstGeom prst="roundRect">
            <a:avLst/>
          </a:prstGeom>
          <a:solidFill>
            <a:schemeClr val="accent6">
              <a:lumMod val="50000"/>
            </a:schemeClr>
          </a:solid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syn</a:t>
            </a:r>
          </a:p>
        </p:txBody>
      </p:sp>
      <p:sp>
        <p:nvSpPr>
          <p:cNvPr id="23" name="Zaoblený obdélník 22"/>
          <p:cNvSpPr/>
          <p:nvPr/>
        </p:nvSpPr>
        <p:spPr>
          <a:xfrm>
            <a:off x="5929313" y="928688"/>
            <a:ext cx="1714500" cy="557212"/>
          </a:xfrm>
          <a:prstGeom prst="roundRect">
            <a:avLst/>
          </a:prstGeom>
          <a:solidFill>
            <a:schemeClr val="accent6">
              <a:lumMod val="50000"/>
            </a:schemeClr>
          </a:solid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sýr</a:t>
            </a:r>
          </a:p>
        </p:txBody>
      </p:sp>
      <p:sp>
        <p:nvSpPr>
          <p:cNvPr id="24" name="Zaoblený obdélník 23"/>
          <p:cNvSpPr/>
          <p:nvPr/>
        </p:nvSpPr>
        <p:spPr>
          <a:xfrm>
            <a:off x="7000875" y="1571625"/>
            <a:ext cx="1714500" cy="557213"/>
          </a:xfrm>
          <a:prstGeom prst="roundRect">
            <a:avLst/>
          </a:prstGeom>
          <a:solidFill>
            <a:schemeClr val="accent6">
              <a:lumMod val="50000"/>
            </a:schemeClr>
          </a:solid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sypat</a:t>
            </a:r>
          </a:p>
        </p:txBody>
      </p:sp>
      <p:sp>
        <p:nvSpPr>
          <p:cNvPr id="22" name="Zaoblený obdélník 21"/>
          <p:cNvSpPr/>
          <p:nvPr/>
        </p:nvSpPr>
        <p:spPr>
          <a:xfrm>
            <a:off x="4786313" y="1785938"/>
            <a:ext cx="1714500" cy="557212"/>
          </a:xfrm>
          <a:prstGeom prst="roundRect">
            <a:avLst/>
          </a:prstGeom>
          <a:solidFill>
            <a:schemeClr val="accent6">
              <a:lumMod val="50000"/>
            </a:schemeClr>
          </a:solid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sýček</a:t>
            </a:r>
          </a:p>
        </p:txBody>
      </p:sp>
      <p:sp>
        <p:nvSpPr>
          <p:cNvPr id="19" name="Zaoblený obdélník 18"/>
          <p:cNvSpPr/>
          <p:nvPr/>
        </p:nvSpPr>
        <p:spPr>
          <a:xfrm>
            <a:off x="2000250" y="1643063"/>
            <a:ext cx="1714500" cy="557212"/>
          </a:xfrm>
          <a:prstGeom prst="roundRect">
            <a:avLst/>
          </a:prstGeom>
          <a:solidFill>
            <a:schemeClr val="accent6">
              <a:lumMod val="50000"/>
            </a:schemeClr>
          </a:solid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sýkora</a:t>
            </a:r>
          </a:p>
        </p:txBody>
      </p:sp>
      <p:sp>
        <p:nvSpPr>
          <p:cNvPr id="20" name="Zaoblený obdélník 19"/>
          <p:cNvSpPr/>
          <p:nvPr/>
        </p:nvSpPr>
        <p:spPr>
          <a:xfrm>
            <a:off x="714375" y="2428875"/>
            <a:ext cx="1714500" cy="557213"/>
          </a:xfrm>
          <a:prstGeom prst="roundRect">
            <a:avLst/>
          </a:prstGeom>
          <a:solidFill>
            <a:schemeClr val="accent6">
              <a:lumMod val="50000"/>
            </a:schemeClr>
          </a:solid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usychat</a:t>
            </a:r>
          </a:p>
        </p:txBody>
      </p:sp>
      <p:sp>
        <p:nvSpPr>
          <p:cNvPr id="21" name="Zaoblený obdélník 20"/>
          <p:cNvSpPr/>
          <p:nvPr/>
        </p:nvSpPr>
        <p:spPr>
          <a:xfrm>
            <a:off x="3571875" y="2428875"/>
            <a:ext cx="1714500" cy="557213"/>
          </a:xfrm>
          <a:prstGeom prst="roundRect">
            <a:avLst/>
          </a:prstGeom>
          <a:solidFill>
            <a:schemeClr val="accent6">
              <a:lumMod val="50000"/>
            </a:schemeClr>
          </a:solid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sychravý</a:t>
            </a:r>
          </a:p>
        </p:txBody>
      </p:sp>
      <p:sp>
        <p:nvSpPr>
          <p:cNvPr id="25" name="Zaoblený obdélník 24"/>
          <p:cNvSpPr/>
          <p:nvPr/>
        </p:nvSpPr>
        <p:spPr>
          <a:xfrm>
            <a:off x="5786438" y="2571750"/>
            <a:ext cx="1714500" cy="557213"/>
          </a:xfrm>
          <a:prstGeom prst="roundRect">
            <a:avLst/>
          </a:prstGeom>
          <a:solidFill>
            <a:schemeClr val="accent6">
              <a:lumMod val="50000"/>
            </a:schemeClr>
          </a:solidFill>
          <a:ln>
            <a:solidFill>
              <a:schemeClr val="accent6">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sytý</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Nadpis 1"/>
          <p:cNvSpPr>
            <a:spLocks noGrp="1"/>
          </p:cNvSpPr>
          <p:nvPr>
            <p:ph type="title"/>
          </p:nvPr>
        </p:nvSpPr>
        <p:spPr>
          <a:xfrm>
            <a:off x="457200" y="274638"/>
            <a:ext cx="8229600" cy="868362"/>
          </a:xfrm>
        </p:spPr>
        <p:txBody>
          <a:bodyPr/>
          <a:lstStyle/>
          <a:p>
            <a:pPr algn="l"/>
            <a:r>
              <a:rPr lang="cs-CZ" sz="1200" smtClean="0"/>
              <a:t>Dopiš chybějící vyjmenovaná slova po ,,S“</a:t>
            </a:r>
          </a:p>
        </p:txBody>
      </p:sp>
      <p:sp>
        <p:nvSpPr>
          <p:cNvPr id="129027" name="Zástupný symbol pro obsah 2"/>
          <p:cNvSpPr>
            <a:spLocks noGrp="1"/>
          </p:cNvSpPr>
          <p:nvPr>
            <p:ph idx="1"/>
          </p:nvPr>
        </p:nvSpPr>
        <p:spPr>
          <a:xfrm>
            <a:off x="457200" y="1214438"/>
            <a:ext cx="8229600" cy="4911725"/>
          </a:xfrm>
        </p:spPr>
        <p:txBody>
          <a:bodyPr/>
          <a:lstStyle/>
          <a:p>
            <a:pPr>
              <a:buFont typeface="Arial" charset="0"/>
              <a:buNone/>
            </a:pPr>
            <a:r>
              <a:rPr lang="cs-CZ" smtClean="0"/>
              <a:t>syn,                     , sýr,</a:t>
            </a:r>
          </a:p>
          <a:p>
            <a:pPr>
              <a:buFont typeface="Arial" charset="0"/>
              <a:buNone/>
            </a:pPr>
            <a:endParaRPr lang="cs-CZ" smtClean="0"/>
          </a:p>
          <a:p>
            <a:pPr>
              <a:buFont typeface="Arial" charset="0"/>
              <a:buNone/>
            </a:pPr>
            <a:r>
              <a:rPr lang="cs-CZ" smtClean="0"/>
              <a:t>                     , sychravý,                     ,</a:t>
            </a:r>
          </a:p>
          <a:p>
            <a:pPr>
              <a:buFont typeface="Arial" charset="0"/>
              <a:buNone/>
            </a:pPr>
            <a:endParaRPr lang="cs-CZ" smtClean="0"/>
          </a:p>
          <a:p>
            <a:pPr>
              <a:buFont typeface="Arial" charset="0"/>
              <a:buNone/>
            </a:pPr>
            <a:r>
              <a:rPr lang="cs-CZ" smtClean="0"/>
              <a:t>sýkora,                     ,                    ,</a:t>
            </a:r>
          </a:p>
          <a:p>
            <a:pPr>
              <a:buFont typeface="Arial" charset="0"/>
              <a:buNone/>
            </a:pPr>
            <a:endParaRPr lang="cs-CZ" smtClean="0"/>
          </a:p>
          <a:p>
            <a:pPr>
              <a:buFont typeface="Arial" charset="0"/>
              <a:buNone/>
            </a:pPr>
            <a:r>
              <a:rPr lang="cs-CZ" smtClean="0"/>
              <a:t>syčet, </a:t>
            </a:r>
          </a:p>
        </p:txBody>
      </p:sp>
      <p:sp>
        <p:nvSpPr>
          <p:cNvPr id="4" name="Zaoblený obdélník 3"/>
          <p:cNvSpPr/>
          <p:nvPr/>
        </p:nvSpPr>
        <p:spPr>
          <a:xfrm>
            <a:off x="1571625" y="4643438"/>
            <a:ext cx="1785938" cy="714375"/>
          </a:xfrm>
          <a:prstGeom prst="roundRect">
            <a:avLst/>
          </a:prstGeom>
          <a:solidFill>
            <a:schemeClr val="tx2">
              <a:lumMod val="75000"/>
            </a:schemeClr>
          </a:solidFill>
          <a:ln>
            <a:solidFill>
              <a:srgbClr val="00B0F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rgbClr val="00B0F0"/>
              </a:solidFill>
            </a:endParaRPr>
          </a:p>
        </p:txBody>
      </p:sp>
      <p:sp>
        <p:nvSpPr>
          <p:cNvPr id="6" name="Zaoblený obdélník 5"/>
          <p:cNvSpPr/>
          <p:nvPr/>
        </p:nvSpPr>
        <p:spPr>
          <a:xfrm>
            <a:off x="1285875" y="1143000"/>
            <a:ext cx="1785938" cy="714375"/>
          </a:xfrm>
          <a:prstGeom prst="roundRect">
            <a:avLst/>
          </a:prstGeom>
          <a:solidFill>
            <a:schemeClr val="tx2">
              <a:lumMod val="75000"/>
            </a:schemeClr>
          </a:solidFill>
          <a:ln>
            <a:solidFill>
              <a:srgbClr val="00B0F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rgbClr val="00B0F0"/>
              </a:solidFill>
            </a:endParaRPr>
          </a:p>
        </p:txBody>
      </p:sp>
      <p:sp>
        <p:nvSpPr>
          <p:cNvPr id="7" name="Zaoblený obdélník 6"/>
          <p:cNvSpPr/>
          <p:nvPr/>
        </p:nvSpPr>
        <p:spPr>
          <a:xfrm>
            <a:off x="642938" y="2286000"/>
            <a:ext cx="1785937" cy="714375"/>
          </a:xfrm>
          <a:prstGeom prst="roundRect">
            <a:avLst/>
          </a:prstGeom>
          <a:solidFill>
            <a:schemeClr val="tx2">
              <a:lumMod val="75000"/>
            </a:schemeClr>
          </a:solidFill>
          <a:ln>
            <a:solidFill>
              <a:srgbClr val="00B0F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rgbClr val="00B0F0"/>
              </a:solidFill>
            </a:endParaRPr>
          </a:p>
        </p:txBody>
      </p:sp>
      <p:sp>
        <p:nvSpPr>
          <p:cNvPr id="8" name="Zaoblený obdélník 7"/>
          <p:cNvSpPr/>
          <p:nvPr/>
        </p:nvSpPr>
        <p:spPr>
          <a:xfrm>
            <a:off x="4286250" y="2357438"/>
            <a:ext cx="1785938" cy="714375"/>
          </a:xfrm>
          <a:prstGeom prst="roundRect">
            <a:avLst/>
          </a:prstGeom>
          <a:solidFill>
            <a:schemeClr val="tx2">
              <a:lumMod val="75000"/>
            </a:schemeClr>
          </a:solidFill>
          <a:ln>
            <a:solidFill>
              <a:srgbClr val="00B0F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rgbClr val="00B0F0"/>
              </a:solidFill>
            </a:endParaRPr>
          </a:p>
        </p:txBody>
      </p:sp>
      <p:sp>
        <p:nvSpPr>
          <p:cNvPr id="9" name="Zaoblený obdélník 8"/>
          <p:cNvSpPr/>
          <p:nvPr/>
        </p:nvSpPr>
        <p:spPr>
          <a:xfrm>
            <a:off x="1785938" y="3500438"/>
            <a:ext cx="1785937" cy="714375"/>
          </a:xfrm>
          <a:prstGeom prst="roundRect">
            <a:avLst/>
          </a:prstGeom>
          <a:solidFill>
            <a:schemeClr val="tx2">
              <a:lumMod val="75000"/>
            </a:schemeClr>
          </a:solidFill>
          <a:ln>
            <a:solidFill>
              <a:srgbClr val="00B0F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rgbClr val="00B0F0"/>
              </a:solidFill>
            </a:endParaRPr>
          </a:p>
        </p:txBody>
      </p:sp>
      <p:sp>
        <p:nvSpPr>
          <p:cNvPr id="10" name="Zaoblený obdélník 9"/>
          <p:cNvSpPr/>
          <p:nvPr/>
        </p:nvSpPr>
        <p:spPr>
          <a:xfrm>
            <a:off x="3786188" y="3500438"/>
            <a:ext cx="1785937" cy="714375"/>
          </a:xfrm>
          <a:prstGeom prst="roundRect">
            <a:avLst/>
          </a:prstGeom>
          <a:solidFill>
            <a:schemeClr val="tx2">
              <a:lumMod val="75000"/>
            </a:schemeClr>
          </a:solidFill>
          <a:ln>
            <a:solidFill>
              <a:srgbClr val="00B0F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rgbClr val="00B0F0"/>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Nadpis 1"/>
          <p:cNvSpPr>
            <a:spLocks noGrp="1"/>
          </p:cNvSpPr>
          <p:nvPr>
            <p:ph type="title"/>
          </p:nvPr>
        </p:nvSpPr>
        <p:spPr/>
        <p:txBody>
          <a:bodyPr/>
          <a:lstStyle/>
          <a:p>
            <a:r>
              <a:rPr lang="cs-CZ" smtClean="0"/>
              <a:t>Popis</a:t>
            </a:r>
          </a:p>
        </p:txBody>
      </p:sp>
      <p:sp>
        <p:nvSpPr>
          <p:cNvPr id="130051" name="Zástupný symbol pro obsah 2"/>
          <p:cNvSpPr>
            <a:spLocks noGrp="1"/>
          </p:cNvSpPr>
          <p:nvPr>
            <p:ph idx="1"/>
          </p:nvPr>
        </p:nvSpPr>
        <p:spPr>
          <a:xfrm>
            <a:off x="457200" y="1643063"/>
            <a:ext cx="8229600" cy="4483100"/>
          </a:xfrm>
        </p:spPr>
        <p:txBody>
          <a:bodyPr/>
          <a:lstStyle/>
          <a:p>
            <a:pPr>
              <a:buFont typeface="Arial" charset="0"/>
              <a:buNone/>
            </a:pPr>
            <a:r>
              <a:rPr lang="cs-CZ" sz="1600" smtClean="0"/>
              <a:t>Prezentace je určená k procvičení vyjmenovaných slov po ,,S“.</a:t>
            </a:r>
          </a:p>
          <a:p>
            <a:pPr>
              <a:buFont typeface="Wingdings" pitchFamily="2" charset="2"/>
              <a:buChar char="v"/>
            </a:pPr>
            <a:r>
              <a:rPr lang="cs-CZ" sz="1600" smtClean="0"/>
              <a:t>První cvičení – křížovka a páté cvičení – doplňování chybějících vyjmenovaných slov. Doplňování chybějících písmen či slov se provádí kliknutím levým tlačítkem myši na rámeček a doplněním chybějícího písmene pomocí klávesnice.</a:t>
            </a:r>
          </a:p>
          <a:p>
            <a:pPr>
              <a:buFont typeface="Wingdings" pitchFamily="2" charset="2"/>
              <a:buChar char="v"/>
            </a:pPr>
            <a:r>
              <a:rPr lang="cs-CZ" sz="1600" smtClean="0"/>
              <a:t>Druhé a čtvrté cvičení – přemisťování cedulek. Přesun ,,cedulek“ se provádí kliknutím levým tlačítkem myši do rohu kartičky a následně posunem myši se současným držením levého tlačítka.</a:t>
            </a:r>
          </a:p>
          <a:p>
            <a:pPr>
              <a:buFont typeface="Wingdings" pitchFamily="2" charset="2"/>
              <a:buChar char="v"/>
            </a:pPr>
            <a:r>
              <a:rPr lang="cs-CZ" sz="1600" smtClean="0"/>
              <a:t>Třetí cvičení- osmisměrka. Nejprve dopsat i – y, í – ý do rámečků ve slovech kliknutím levým tlačítkem myši na rámeček a doplněním chybějícího písmene pomocí klávesnice. Vyhledávat slova uvedená vpravo v sloupcích v tabulce s písmeny, slova jsou v tabulce napsaná vodorov- ně, svisle či šikmo v obou směrech. Slova se v tabulce škrtají tak, že se na liště kreslení klikne levý tlačítkem myši na úsečku, následně na první písmeno vyhledaného slova a úsečka s drže- ním levého tlačítka se natáhne ve směru čtení přes celé slovo. Po vyškrtání všech slov se L (levým) tlačítkem myši klikne na nepřeškrtnuté písmeno a v nástroji kreslení se klikne na výplň tvarů, kde se zvolí světlejší barva. Takto se vyznačí všechna nepřeškrtnutá písmena, při jejichž přečtení zleva ve směru čtení získáme tajenku, kterou přepíšeme do rámečku. (klik L tlačítkem, písmeno klávesnicí)</a:t>
            </a:r>
          </a:p>
          <a:p>
            <a:endParaRPr lang="cs-CZ" smtClean="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Nadpis 1"/>
          <p:cNvSpPr>
            <a:spLocks noGrp="1"/>
          </p:cNvSpPr>
          <p:nvPr>
            <p:ph type="title"/>
          </p:nvPr>
        </p:nvSpPr>
        <p:spPr/>
        <p:txBody>
          <a:bodyPr/>
          <a:lstStyle/>
          <a:p>
            <a:r>
              <a:rPr lang="cs-CZ" smtClean="0"/>
              <a:t>Zdroje</a:t>
            </a:r>
          </a:p>
        </p:txBody>
      </p:sp>
      <p:sp>
        <p:nvSpPr>
          <p:cNvPr id="10243" name="Zástupný symbol pro obsah 2"/>
          <p:cNvSpPr>
            <a:spLocks noGrp="1"/>
          </p:cNvSpPr>
          <p:nvPr>
            <p:ph idx="1"/>
          </p:nvPr>
        </p:nvSpPr>
        <p:spPr>
          <a:xfrm>
            <a:off x="785813" y="1428750"/>
            <a:ext cx="7643812" cy="3214688"/>
          </a:xfrm>
        </p:spPr>
        <p:txBody>
          <a:bodyPr/>
          <a:lstStyle/>
          <a:p>
            <a:pPr>
              <a:buFont typeface="Arial" charset="0"/>
              <a:buNone/>
              <a:defRPr/>
            </a:pPr>
            <a:r>
              <a:rPr lang="cs-CZ" dirty="0" smtClean="0"/>
              <a:t> </a:t>
            </a:r>
            <a:r>
              <a:rPr lang="cs-CZ" sz="1200" dirty="0" smtClean="0"/>
              <a:t>Myšlenková mapa – dle návrhu autorky</a:t>
            </a:r>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r>
              <a:rPr lang="cs-CZ" sz="1800" dirty="0" smtClean="0"/>
              <a:t>Autorem materiálu a všech jeho částí, není-li uvedeno jinak, je Mgr. Jitka Vlková.</a:t>
            </a:r>
          </a:p>
          <a:p>
            <a:pPr>
              <a:buFont typeface="Arial" charset="0"/>
              <a:buNone/>
              <a:defRPr/>
            </a:pPr>
            <a:endParaRPr lang="cs-CZ" sz="1200" i="1" dirty="0" smtClean="0">
              <a:latin typeface="+mj-lt"/>
            </a:endParaRPr>
          </a:p>
          <a:p>
            <a:pPr>
              <a:buFont typeface="Arial" charset="0"/>
              <a:buNone/>
              <a:defRPr/>
            </a:pPr>
            <a:endParaRPr lang="cs-CZ" sz="1200" i="1" dirty="0" smtClean="0">
              <a:latin typeface="+mj-lt"/>
            </a:endParaRPr>
          </a:p>
          <a:p>
            <a:pPr>
              <a:buFont typeface="Arial" charset="0"/>
              <a:buNone/>
              <a:defRPr/>
            </a:pPr>
            <a:endParaRPr lang="cs-CZ" sz="1200" i="1" dirty="0" smtClean="0">
              <a:latin typeface="+mj-lt"/>
            </a:endParaRPr>
          </a:p>
          <a:p>
            <a:pPr>
              <a:buFont typeface="Arial" charset="0"/>
              <a:buNone/>
              <a:defRPr/>
            </a:pPr>
            <a:endParaRPr lang="cs-CZ" dirty="0" smtClean="0"/>
          </a:p>
        </p:txBody>
      </p:sp>
      <p:pic>
        <p:nvPicPr>
          <p:cNvPr id="131076" name="Picture 4"/>
          <p:cNvPicPr>
            <a:picLocks noChangeAspect="1" noChangeArrowheads="1"/>
          </p:cNvPicPr>
          <p:nvPr/>
        </p:nvPicPr>
        <p:blipFill>
          <a:blip r:embed="rId2" cstate="print"/>
          <a:srcRect/>
          <a:stretch>
            <a:fillRect/>
          </a:stretch>
        </p:blipFill>
        <p:spPr bwMode="auto">
          <a:xfrm>
            <a:off x="1785938" y="4857750"/>
            <a:ext cx="5976937" cy="990600"/>
          </a:xfrm>
          <a:prstGeom prst="rect">
            <a:avLst/>
          </a:prstGeom>
          <a:noFill/>
          <a:ln w="9525">
            <a:noFill/>
            <a:miter lim="800000"/>
            <a:headEnd/>
            <a:tailEnd/>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28688"/>
            <a:ext cx="7772400" cy="2143125"/>
          </a:xfrm>
        </p:spPr>
        <p:txBody>
          <a:bodyPr rtlCol="0">
            <a:normAutofit/>
          </a:bodyPr>
          <a:lstStyle/>
          <a:p>
            <a:pPr eaLnBrk="1" fontAlgn="auto" hangingPunct="1">
              <a:spcAft>
                <a:spcPts val="0"/>
              </a:spcAft>
              <a:defRPr/>
            </a:pPr>
            <a:r>
              <a:rPr lang="cs-CZ" b="1" dirty="0" smtClean="0">
                <a:solidFill>
                  <a:schemeClr val="accent2">
                    <a:lumMod val="75000"/>
                  </a:schemeClr>
                </a:solidFill>
              </a:rPr>
              <a:t>VYJMENOVANÁ  SLOVA</a:t>
            </a:r>
          </a:p>
        </p:txBody>
      </p:sp>
      <p:sp>
        <p:nvSpPr>
          <p:cNvPr id="3" name="Podnadpis 2"/>
          <p:cNvSpPr>
            <a:spLocks noGrp="1"/>
          </p:cNvSpPr>
          <p:nvPr>
            <p:ph type="subTitle" idx="1"/>
          </p:nvPr>
        </p:nvSpPr>
        <p:spPr>
          <a:xfrm>
            <a:off x="1428750" y="3571875"/>
            <a:ext cx="6400800" cy="1995488"/>
          </a:xfrm>
        </p:spPr>
        <p:txBody>
          <a:bodyPr rtlCol="0">
            <a:normAutofit/>
          </a:bodyPr>
          <a:lstStyle/>
          <a:p>
            <a:pPr eaLnBrk="1" fontAlgn="auto" hangingPunct="1">
              <a:spcAft>
                <a:spcPts val="0"/>
              </a:spcAft>
              <a:buFont typeface="Arial" pitchFamily="34" charset="0"/>
              <a:buNone/>
              <a:defRPr/>
            </a:pPr>
            <a:endParaRPr lang="cs-CZ" dirty="0" smtClean="0"/>
          </a:p>
          <a:p>
            <a:pPr eaLnBrk="1" fontAlgn="auto" hangingPunct="1">
              <a:spcAft>
                <a:spcPts val="0"/>
              </a:spcAft>
              <a:buFont typeface="Arial" pitchFamily="34" charset="0"/>
              <a:buNone/>
              <a:defRPr/>
            </a:pPr>
            <a:r>
              <a:rPr lang="cs-CZ" dirty="0" smtClean="0"/>
              <a:t>Mgr. Jitka Vlková</a:t>
            </a:r>
          </a:p>
          <a:p>
            <a:pPr eaLnBrk="1" fontAlgn="auto" hangingPunct="1">
              <a:spcAft>
                <a:spcPts val="0"/>
              </a:spcAft>
              <a:buFont typeface="Arial" pitchFamily="34" charset="0"/>
              <a:buNone/>
              <a:defRPr/>
            </a:pPr>
            <a:r>
              <a:rPr lang="cs-CZ" sz="1900" dirty="0" smtClean="0"/>
              <a:t>VY_32_INOVACE_12_17_vyjmenovaná slova</a:t>
            </a:r>
          </a:p>
          <a:p>
            <a:pPr eaLnBrk="1" fontAlgn="auto" hangingPunct="1">
              <a:spcAft>
                <a:spcPts val="0"/>
              </a:spcAft>
              <a:buFont typeface="Arial" pitchFamily="34" charset="0"/>
              <a:buNone/>
              <a:defRPr/>
            </a:pPr>
            <a:endParaRPr lang="cs-CZ" dirty="0" smtClean="0"/>
          </a:p>
        </p:txBody>
      </p:sp>
      <p:pic>
        <p:nvPicPr>
          <p:cNvPr id="132100" name="Picture 4"/>
          <p:cNvPicPr>
            <a:picLocks noChangeAspect="1" noChangeArrowheads="1"/>
          </p:cNvPicPr>
          <p:nvPr/>
        </p:nvPicPr>
        <p:blipFill>
          <a:blip r:embed="rId2" cstate="print"/>
          <a:srcRect/>
          <a:stretch>
            <a:fillRect/>
          </a:stretch>
        </p:blipFill>
        <p:spPr bwMode="auto">
          <a:xfrm>
            <a:off x="1500188" y="3000375"/>
            <a:ext cx="5976937" cy="990600"/>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Nadpis 1"/>
          <p:cNvSpPr>
            <a:spLocks noGrp="1"/>
          </p:cNvSpPr>
          <p:nvPr>
            <p:ph type="title"/>
          </p:nvPr>
        </p:nvSpPr>
        <p:spPr>
          <a:xfrm>
            <a:off x="457200" y="274638"/>
            <a:ext cx="8229600" cy="1011237"/>
          </a:xfrm>
        </p:spPr>
        <p:txBody>
          <a:bodyPr/>
          <a:lstStyle/>
          <a:p>
            <a:r>
              <a:rPr lang="cs-CZ" sz="2400" b="1" u="sng" smtClean="0"/>
              <a:t>VY, VYSOKÝ, VÝT</a:t>
            </a:r>
          </a:p>
        </p:txBody>
      </p:sp>
      <p:sp>
        <p:nvSpPr>
          <p:cNvPr id="133123" name="Zástupný symbol pro obsah 2"/>
          <p:cNvSpPr>
            <a:spLocks noGrp="1"/>
          </p:cNvSpPr>
          <p:nvPr>
            <p:ph idx="1"/>
          </p:nvPr>
        </p:nvSpPr>
        <p:spPr>
          <a:xfrm>
            <a:off x="457200" y="1214438"/>
            <a:ext cx="8229600" cy="4911725"/>
          </a:xfrm>
        </p:spPr>
        <p:txBody>
          <a:bodyPr/>
          <a:lstStyle/>
          <a:p>
            <a:pPr>
              <a:buFont typeface="Arial" charset="0"/>
              <a:buNone/>
            </a:pPr>
            <a:r>
              <a:rPr lang="cs-CZ" sz="1200" smtClean="0"/>
              <a:t>Doplň správná i –y, í –ý:</a:t>
            </a:r>
          </a:p>
          <a:p>
            <a:pPr>
              <a:buFont typeface="Arial" charset="0"/>
              <a:buNone/>
            </a:pPr>
            <a:r>
              <a:rPr lang="cs-CZ" sz="1800" smtClean="0"/>
              <a:t>	V     soko na nebi sv     til měs    c. Psi na měs     c často v    jí. M      jsme v     tí vlků </a:t>
            </a:r>
          </a:p>
          <a:p>
            <a:pPr>
              <a:buFont typeface="Arial" charset="0"/>
              <a:buNone/>
            </a:pPr>
            <a:endParaRPr lang="cs-CZ" sz="1800" smtClean="0"/>
          </a:p>
          <a:p>
            <a:pPr>
              <a:buFont typeface="Arial" charset="0"/>
              <a:buNone/>
            </a:pPr>
            <a:r>
              <a:rPr lang="cs-CZ" sz="1800" smtClean="0"/>
              <a:t>nikdy nesl     šeli, ale prý nahání hrůzu. V      jste je někdy sl     šeli? Některá zv    řata </a:t>
            </a:r>
          </a:p>
          <a:p>
            <a:pPr>
              <a:buFont typeface="Arial" charset="0"/>
              <a:buNone/>
            </a:pPr>
            <a:endParaRPr lang="cs-CZ" sz="1800" smtClean="0"/>
          </a:p>
          <a:p>
            <a:pPr>
              <a:buFont typeface="Arial" charset="0"/>
              <a:buNone/>
            </a:pPr>
            <a:r>
              <a:rPr lang="cs-CZ" sz="1800" smtClean="0"/>
              <a:t>v noci loví a k ránu us     nají. V      jste někdy pozorovali noční život zv    řat? V     soko</a:t>
            </a:r>
          </a:p>
          <a:p>
            <a:pPr>
              <a:buFont typeface="Arial" charset="0"/>
              <a:buNone/>
            </a:pPr>
            <a:endParaRPr lang="cs-CZ" sz="1800" smtClean="0"/>
          </a:p>
          <a:p>
            <a:pPr>
              <a:buFont typeface="Arial" charset="0"/>
              <a:buNone/>
            </a:pPr>
            <a:r>
              <a:rPr lang="cs-CZ" sz="1800" smtClean="0"/>
              <a:t>Ve větv    ch v    sely zralé v     šně. Za sv     tání slav     k vzlétl v     soko do mraků a tam</a:t>
            </a:r>
          </a:p>
          <a:p>
            <a:pPr>
              <a:buFont typeface="Arial" charset="0"/>
              <a:buNone/>
            </a:pPr>
            <a:endParaRPr lang="cs-CZ" sz="1800" smtClean="0"/>
          </a:p>
          <a:p>
            <a:pPr>
              <a:buFont typeface="Arial" charset="0"/>
              <a:buNone/>
            </a:pPr>
            <a:r>
              <a:rPr lang="cs-CZ" sz="1800" smtClean="0"/>
              <a:t>zazp     val. V       nev     te, jak v     padá slav     ček?</a:t>
            </a:r>
          </a:p>
          <a:p>
            <a:pPr>
              <a:buFont typeface="Arial" charset="0"/>
              <a:buNone/>
            </a:pPr>
            <a:endParaRPr lang="cs-CZ" sz="1800" smtClean="0"/>
          </a:p>
          <a:p>
            <a:pPr>
              <a:buFont typeface="Arial" charset="0"/>
              <a:buNone/>
            </a:pPr>
            <a:r>
              <a:rPr lang="cs-CZ" sz="1800" smtClean="0"/>
              <a:t>	 V       jste se nikdy nezm     lil? To v      nemůžete znát. U koho v     , bab     čko,</a:t>
            </a:r>
          </a:p>
          <a:p>
            <a:pPr>
              <a:buFont typeface="Arial" charset="0"/>
              <a:buNone/>
            </a:pPr>
            <a:endParaRPr lang="cs-CZ" sz="1800" smtClean="0"/>
          </a:p>
          <a:p>
            <a:pPr>
              <a:buFont typeface="Arial" charset="0"/>
              <a:buNone/>
            </a:pPr>
            <a:r>
              <a:rPr lang="cs-CZ" sz="1800" smtClean="0"/>
              <a:t>b     dlíte? V     se nebojíte tmy? V       znáte tuto pov     dku? V    , pane, zůstaňte sedět.     </a:t>
            </a:r>
          </a:p>
          <a:p>
            <a:endParaRPr lang="cs-CZ" smtClean="0"/>
          </a:p>
        </p:txBody>
      </p:sp>
      <p:sp>
        <p:nvSpPr>
          <p:cNvPr id="4" name="TextovéPole 3"/>
          <p:cNvSpPr txBox="1"/>
          <p:nvPr/>
        </p:nvSpPr>
        <p:spPr>
          <a:xfrm>
            <a:off x="1071563" y="1428750"/>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5" name="TextovéPole 4"/>
          <p:cNvSpPr txBox="1"/>
          <p:nvPr/>
        </p:nvSpPr>
        <p:spPr>
          <a:xfrm>
            <a:off x="2714625" y="1428750"/>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6" name="TextovéPole 5"/>
          <p:cNvSpPr txBox="1"/>
          <p:nvPr/>
        </p:nvSpPr>
        <p:spPr>
          <a:xfrm>
            <a:off x="3571875" y="1428750"/>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7" name="TextovéPole 6"/>
          <p:cNvSpPr txBox="1"/>
          <p:nvPr/>
        </p:nvSpPr>
        <p:spPr>
          <a:xfrm>
            <a:off x="5000625" y="1428750"/>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8" name="TextovéPole 7"/>
          <p:cNvSpPr txBox="1"/>
          <p:nvPr/>
        </p:nvSpPr>
        <p:spPr>
          <a:xfrm>
            <a:off x="6000750" y="1428750"/>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9" name="TextovéPole 8"/>
          <p:cNvSpPr txBox="1"/>
          <p:nvPr/>
        </p:nvSpPr>
        <p:spPr>
          <a:xfrm>
            <a:off x="6643688" y="1428750"/>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0" name="TextovéPole 9"/>
          <p:cNvSpPr txBox="1"/>
          <p:nvPr/>
        </p:nvSpPr>
        <p:spPr>
          <a:xfrm>
            <a:off x="7572375" y="1428750"/>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1" name="TextovéPole 10"/>
          <p:cNvSpPr txBox="1"/>
          <p:nvPr/>
        </p:nvSpPr>
        <p:spPr>
          <a:xfrm>
            <a:off x="1500188" y="2071688"/>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2" name="TextovéPole 11"/>
          <p:cNvSpPr txBox="1"/>
          <p:nvPr/>
        </p:nvSpPr>
        <p:spPr>
          <a:xfrm>
            <a:off x="4286250" y="2071688"/>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3" name="TextovéPole 12"/>
          <p:cNvSpPr txBox="1"/>
          <p:nvPr/>
        </p:nvSpPr>
        <p:spPr>
          <a:xfrm>
            <a:off x="6000750" y="2071688"/>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4" name="TextovéPole 13"/>
          <p:cNvSpPr txBox="1"/>
          <p:nvPr/>
        </p:nvSpPr>
        <p:spPr>
          <a:xfrm>
            <a:off x="7643813" y="2071688"/>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5" name="TextovéPole 14"/>
          <p:cNvSpPr txBox="1"/>
          <p:nvPr/>
        </p:nvSpPr>
        <p:spPr>
          <a:xfrm>
            <a:off x="2571750" y="2786063"/>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6" name="TextovéPole 15"/>
          <p:cNvSpPr txBox="1"/>
          <p:nvPr/>
        </p:nvSpPr>
        <p:spPr>
          <a:xfrm>
            <a:off x="3357563" y="2786063"/>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7" name="TextovéPole 16"/>
          <p:cNvSpPr txBox="1"/>
          <p:nvPr/>
        </p:nvSpPr>
        <p:spPr>
          <a:xfrm>
            <a:off x="6929438" y="2786063"/>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8" name="TextovéPole 17"/>
          <p:cNvSpPr txBox="1"/>
          <p:nvPr/>
        </p:nvSpPr>
        <p:spPr>
          <a:xfrm>
            <a:off x="7715250" y="2786063"/>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19" name="TextovéPole 18"/>
          <p:cNvSpPr txBox="1"/>
          <p:nvPr/>
        </p:nvSpPr>
        <p:spPr>
          <a:xfrm>
            <a:off x="1214438" y="3429000"/>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0" name="TextovéPole 19"/>
          <p:cNvSpPr txBox="1"/>
          <p:nvPr/>
        </p:nvSpPr>
        <p:spPr>
          <a:xfrm>
            <a:off x="1785938" y="3429000"/>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1" name="TextovéPole 20"/>
          <p:cNvSpPr txBox="1"/>
          <p:nvPr/>
        </p:nvSpPr>
        <p:spPr>
          <a:xfrm>
            <a:off x="3071813" y="3429000"/>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2" name="TextovéPole 21"/>
          <p:cNvSpPr txBox="1"/>
          <p:nvPr/>
        </p:nvSpPr>
        <p:spPr>
          <a:xfrm>
            <a:off x="4214813" y="3429000"/>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3" name="TextovéPole 22"/>
          <p:cNvSpPr txBox="1"/>
          <p:nvPr/>
        </p:nvSpPr>
        <p:spPr>
          <a:xfrm>
            <a:off x="5214938" y="3429000"/>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4" name="TextovéPole 23"/>
          <p:cNvSpPr txBox="1"/>
          <p:nvPr/>
        </p:nvSpPr>
        <p:spPr>
          <a:xfrm>
            <a:off x="6286500" y="3429000"/>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5" name="TextovéPole 24"/>
          <p:cNvSpPr txBox="1"/>
          <p:nvPr/>
        </p:nvSpPr>
        <p:spPr>
          <a:xfrm>
            <a:off x="1000125" y="4071938"/>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6" name="TextovéPole 25"/>
          <p:cNvSpPr txBox="1"/>
          <p:nvPr/>
        </p:nvSpPr>
        <p:spPr>
          <a:xfrm>
            <a:off x="1714500" y="4071938"/>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7" name="TextovéPole 26"/>
          <p:cNvSpPr txBox="1"/>
          <p:nvPr/>
        </p:nvSpPr>
        <p:spPr>
          <a:xfrm>
            <a:off x="2428875" y="4071938"/>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8" name="TextovéPole 27"/>
          <p:cNvSpPr txBox="1"/>
          <p:nvPr/>
        </p:nvSpPr>
        <p:spPr>
          <a:xfrm>
            <a:off x="3429000" y="4071938"/>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29" name="TextovéPole 28"/>
          <p:cNvSpPr txBox="1"/>
          <p:nvPr/>
        </p:nvSpPr>
        <p:spPr>
          <a:xfrm>
            <a:off x="4572000" y="4071938"/>
            <a:ext cx="214313"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30" name="TextovéPole 29"/>
          <p:cNvSpPr txBox="1"/>
          <p:nvPr/>
        </p:nvSpPr>
        <p:spPr>
          <a:xfrm>
            <a:off x="1071563" y="4786313"/>
            <a:ext cx="214312" cy="369887"/>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31" name="TextovéPole 30"/>
          <p:cNvSpPr txBox="1"/>
          <p:nvPr/>
        </p:nvSpPr>
        <p:spPr>
          <a:xfrm>
            <a:off x="3143250" y="4714875"/>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32" name="TextovéPole 31"/>
          <p:cNvSpPr txBox="1"/>
          <p:nvPr/>
        </p:nvSpPr>
        <p:spPr>
          <a:xfrm>
            <a:off x="4071938" y="4714875"/>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33" name="TextovéPole 32"/>
          <p:cNvSpPr txBox="1"/>
          <p:nvPr/>
        </p:nvSpPr>
        <p:spPr>
          <a:xfrm>
            <a:off x="6715125" y="4714875"/>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34" name="TextovéPole 33"/>
          <p:cNvSpPr txBox="1"/>
          <p:nvPr/>
        </p:nvSpPr>
        <p:spPr>
          <a:xfrm>
            <a:off x="7429500" y="4714875"/>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35" name="TextovéPole 34"/>
          <p:cNvSpPr txBox="1"/>
          <p:nvPr/>
        </p:nvSpPr>
        <p:spPr>
          <a:xfrm>
            <a:off x="714375" y="5429250"/>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36" name="TextovéPole 35"/>
          <p:cNvSpPr txBox="1"/>
          <p:nvPr/>
        </p:nvSpPr>
        <p:spPr>
          <a:xfrm>
            <a:off x="1643063" y="5429250"/>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37" name="TextovéPole 36"/>
          <p:cNvSpPr txBox="1"/>
          <p:nvPr/>
        </p:nvSpPr>
        <p:spPr>
          <a:xfrm>
            <a:off x="3643313" y="5429250"/>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38" name="TextovéPole 37"/>
          <p:cNvSpPr txBox="1"/>
          <p:nvPr/>
        </p:nvSpPr>
        <p:spPr>
          <a:xfrm>
            <a:off x="5357813" y="5429250"/>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39" name="TextovéPole 38"/>
          <p:cNvSpPr txBox="1"/>
          <p:nvPr/>
        </p:nvSpPr>
        <p:spPr>
          <a:xfrm>
            <a:off x="6215063" y="5429250"/>
            <a:ext cx="214312"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Nadpis 1"/>
          <p:cNvSpPr>
            <a:spLocks noGrp="1"/>
          </p:cNvSpPr>
          <p:nvPr>
            <p:ph type="title"/>
          </p:nvPr>
        </p:nvSpPr>
        <p:spPr>
          <a:xfrm>
            <a:off x="457200" y="274638"/>
            <a:ext cx="8229600" cy="725487"/>
          </a:xfrm>
        </p:spPr>
        <p:txBody>
          <a:bodyPr/>
          <a:lstStyle/>
          <a:p>
            <a:pPr algn="l"/>
            <a:r>
              <a:rPr lang="cs-CZ" sz="1200" smtClean="0"/>
              <a:t>K obrázkům dopiš slova V-T, V-LA se správným i – y, í – ý:</a:t>
            </a:r>
          </a:p>
        </p:txBody>
      </p:sp>
      <p:pic>
        <p:nvPicPr>
          <p:cNvPr id="134147" name="Picture 2" descr="3703AF7A"/>
          <p:cNvPicPr>
            <a:picLocks noChangeAspect="1" noChangeArrowheads="1"/>
          </p:cNvPicPr>
          <p:nvPr/>
        </p:nvPicPr>
        <p:blipFill>
          <a:blip r:embed="rId2" cstate="print"/>
          <a:srcRect/>
          <a:stretch>
            <a:fillRect/>
          </a:stretch>
        </p:blipFill>
        <p:spPr bwMode="auto">
          <a:xfrm>
            <a:off x="428625" y="1143000"/>
            <a:ext cx="2143125" cy="2252663"/>
          </a:xfrm>
          <a:prstGeom prst="rect">
            <a:avLst/>
          </a:prstGeom>
          <a:noFill/>
          <a:ln w="9525">
            <a:noFill/>
            <a:miter lim="800000"/>
            <a:headEnd/>
            <a:tailEnd/>
          </a:ln>
        </p:spPr>
      </p:pic>
      <p:pic>
        <p:nvPicPr>
          <p:cNvPr id="134148" name="Picture 3" descr="C160EFB3"/>
          <p:cNvPicPr>
            <a:picLocks noChangeAspect="1" noChangeArrowheads="1"/>
          </p:cNvPicPr>
          <p:nvPr/>
        </p:nvPicPr>
        <p:blipFill>
          <a:blip r:embed="rId3" cstate="print"/>
          <a:srcRect/>
          <a:stretch>
            <a:fillRect/>
          </a:stretch>
        </p:blipFill>
        <p:spPr bwMode="auto">
          <a:xfrm>
            <a:off x="500063" y="3714750"/>
            <a:ext cx="2149475" cy="2428875"/>
          </a:xfrm>
          <a:prstGeom prst="rect">
            <a:avLst/>
          </a:prstGeom>
          <a:noFill/>
          <a:ln w="9525">
            <a:noFill/>
            <a:miter lim="800000"/>
            <a:headEnd/>
            <a:tailEnd/>
          </a:ln>
        </p:spPr>
      </p:pic>
      <p:pic>
        <p:nvPicPr>
          <p:cNvPr id="134149" name="Picture 4" descr="C69BF6CB"/>
          <p:cNvPicPr>
            <a:picLocks noChangeAspect="1" noChangeArrowheads="1"/>
          </p:cNvPicPr>
          <p:nvPr/>
        </p:nvPicPr>
        <p:blipFill>
          <a:blip r:embed="rId4" cstate="print"/>
          <a:srcRect/>
          <a:stretch>
            <a:fillRect/>
          </a:stretch>
        </p:blipFill>
        <p:spPr bwMode="auto">
          <a:xfrm>
            <a:off x="4500563" y="1143000"/>
            <a:ext cx="2147887" cy="2293938"/>
          </a:xfrm>
          <a:prstGeom prst="rect">
            <a:avLst/>
          </a:prstGeom>
          <a:noFill/>
          <a:ln w="9525">
            <a:noFill/>
            <a:miter lim="800000"/>
            <a:headEnd/>
            <a:tailEnd/>
          </a:ln>
        </p:spPr>
      </p:pic>
      <p:pic>
        <p:nvPicPr>
          <p:cNvPr id="134150" name="Picture 5" descr="2476DB1F"/>
          <p:cNvPicPr>
            <a:picLocks noChangeAspect="1" noChangeArrowheads="1"/>
          </p:cNvPicPr>
          <p:nvPr/>
        </p:nvPicPr>
        <p:blipFill>
          <a:blip r:embed="rId5" cstate="print"/>
          <a:srcRect/>
          <a:stretch>
            <a:fillRect/>
          </a:stretch>
        </p:blipFill>
        <p:spPr bwMode="auto">
          <a:xfrm>
            <a:off x="4500563" y="3714750"/>
            <a:ext cx="2146300" cy="2428875"/>
          </a:xfrm>
          <a:prstGeom prst="rect">
            <a:avLst/>
          </a:prstGeom>
          <a:noFill/>
          <a:ln w="9525">
            <a:noFill/>
            <a:miter lim="800000"/>
            <a:headEnd/>
            <a:tailEnd/>
          </a:ln>
        </p:spPr>
      </p:pic>
      <p:cxnSp>
        <p:nvCxnSpPr>
          <p:cNvPr id="9" name="Přímá spojovací čára 8"/>
          <p:cNvCxnSpPr/>
          <p:nvPr/>
        </p:nvCxnSpPr>
        <p:spPr>
          <a:xfrm>
            <a:off x="428625" y="3571875"/>
            <a:ext cx="828675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Přímá spojovací čára 10"/>
          <p:cNvCxnSpPr/>
          <p:nvPr/>
        </p:nvCxnSpPr>
        <p:spPr>
          <a:xfrm rot="5400000">
            <a:off x="1855787" y="3643313"/>
            <a:ext cx="5002213" cy="1588"/>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12" name="Tabulka 11"/>
          <p:cNvGraphicFramePr>
            <a:graphicFrameLocks noGrp="1"/>
          </p:cNvGraphicFramePr>
          <p:nvPr/>
        </p:nvGraphicFramePr>
        <p:xfrm>
          <a:off x="2643188" y="2928938"/>
          <a:ext cx="1285875" cy="452437"/>
        </p:xfrm>
        <a:graphic>
          <a:graphicData uri="http://schemas.openxmlformats.org/drawingml/2006/table">
            <a:tbl>
              <a:tblPr/>
              <a:tblGrid>
                <a:gridCol w="428628"/>
                <a:gridCol w="428628"/>
                <a:gridCol w="428628"/>
              </a:tblGrid>
              <a:tr h="452438">
                <a:tc>
                  <a:txBody>
                    <a:bodyPr/>
                    <a:lstStyle/>
                    <a:p>
                      <a:pPr algn="ctr" fontAlgn="ctr"/>
                      <a:r>
                        <a:rPr lang="cs-CZ" sz="2000" b="0" i="0" u="none" strike="noStrike">
                          <a:solidFill>
                            <a:srgbClr val="000000"/>
                          </a:solidFill>
                          <a:latin typeface="Calibri"/>
                        </a:rPr>
                        <a:t> </a:t>
                      </a:r>
                    </a:p>
                  </a:txBody>
                  <a:tcPr marL="9525" marR="9525" marT="9525" marB="0" anchor="ctr">
                    <a:lnL w="12700" cap="flat" cmpd="sng" algn="ctr">
                      <a:solidFill>
                        <a:srgbClr val="17375D"/>
                      </a:solidFill>
                      <a:prstDash val="solid"/>
                      <a:round/>
                      <a:headEnd type="none" w="med" len="med"/>
                      <a:tailEnd type="none" w="med" len="med"/>
                    </a:lnL>
                    <a:lnR w="6350" cap="flat" cmpd="sng" algn="ctr">
                      <a:solidFill>
                        <a:srgbClr val="17375D"/>
                      </a:solidFill>
                      <a:prstDash val="solid"/>
                      <a:round/>
                      <a:headEnd type="none" w="med" len="med"/>
                      <a:tailEnd type="none" w="med" len="med"/>
                    </a:lnR>
                    <a:lnT w="12700" cap="flat" cmpd="sng" algn="ctr">
                      <a:solidFill>
                        <a:srgbClr val="17375D"/>
                      </a:solidFill>
                      <a:prstDash val="solid"/>
                      <a:round/>
                      <a:headEnd type="none" w="med" len="med"/>
                      <a:tailEnd type="none" w="med" len="med"/>
                    </a:lnT>
                    <a:lnB w="12700" cap="flat" cmpd="sng" algn="ctr">
                      <a:solidFill>
                        <a:srgbClr val="17375D"/>
                      </a:solidFill>
                      <a:prstDash val="solid"/>
                      <a:round/>
                      <a:headEnd type="none" w="med" len="med"/>
                      <a:tailEnd type="none" w="med" len="med"/>
                    </a:lnB>
                    <a:solidFill>
                      <a:srgbClr val="FFFFFF"/>
                    </a:solidFill>
                  </a:tcPr>
                </a:tc>
                <a:tc>
                  <a:txBody>
                    <a:bodyPr/>
                    <a:lstStyle/>
                    <a:p>
                      <a:pPr algn="ctr" fontAlgn="ctr"/>
                      <a:r>
                        <a:rPr lang="cs-CZ" sz="2000" b="0" i="0" u="none" strike="noStrike">
                          <a:solidFill>
                            <a:srgbClr val="000000"/>
                          </a:solidFill>
                          <a:latin typeface="Calibri"/>
                        </a:rPr>
                        <a:t> </a:t>
                      </a:r>
                    </a:p>
                  </a:txBody>
                  <a:tcPr marL="9525" marR="9525" marT="9525" marB="0" anchor="ctr">
                    <a:lnL w="6350" cap="flat" cmpd="sng" algn="ctr">
                      <a:solidFill>
                        <a:srgbClr val="17375D"/>
                      </a:solidFill>
                      <a:prstDash val="solid"/>
                      <a:round/>
                      <a:headEnd type="none" w="med" len="med"/>
                      <a:tailEnd type="none" w="med" len="med"/>
                    </a:lnL>
                    <a:lnR w="6350" cap="flat" cmpd="sng" algn="ctr">
                      <a:solidFill>
                        <a:srgbClr val="17375D"/>
                      </a:solidFill>
                      <a:prstDash val="solid"/>
                      <a:round/>
                      <a:headEnd type="none" w="med" len="med"/>
                      <a:tailEnd type="none" w="med" len="med"/>
                    </a:lnR>
                    <a:lnT w="12700" cap="flat" cmpd="sng" algn="ctr">
                      <a:solidFill>
                        <a:srgbClr val="17375D"/>
                      </a:solidFill>
                      <a:prstDash val="solid"/>
                      <a:round/>
                      <a:headEnd type="none" w="med" len="med"/>
                      <a:tailEnd type="none" w="med" len="med"/>
                    </a:lnT>
                    <a:lnB w="12700" cap="flat" cmpd="sng" algn="ctr">
                      <a:solidFill>
                        <a:srgbClr val="17375D"/>
                      </a:solidFill>
                      <a:prstDash val="solid"/>
                      <a:round/>
                      <a:headEnd type="none" w="med" len="med"/>
                      <a:tailEnd type="none" w="med" len="med"/>
                    </a:lnB>
                    <a:solidFill>
                      <a:srgbClr val="FFFFFF"/>
                    </a:solidFill>
                  </a:tcPr>
                </a:tc>
                <a:tc>
                  <a:txBody>
                    <a:bodyPr/>
                    <a:lstStyle/>
                    <a:p>
                      <a:pPr algn="ctr" fontAlgn="ctr"/>
                      <a:r>
                        <a:rPr lang="cs-CZ" sz="2000" b="0" i="0" u="none" strike="noStrike" dirty="0">
                          <a:solidFill>
                            <a:srgbClr val="000000"/>
                          </a:solidFill>
                          <a:latin typeface="Calibri"/>
                        </a:rPr>
                        <a:t> </a:t>
                      </a:r>
                    </a:p>
                  </a:txBody>
                  <a:tcPr marL="9525" marR="9525" marT="9525" marB="0" anchor="ctr">
                    <a:lnL w="6350" cap="flat" cmpd="sng" algn="ctr">
                      <a:solidFill>
                        <a:srgbClr val="17375D"/>
                      </a:solidFill>
                      <a:prstDash val="solid"/>
                      <a:round/>
                      <a:headEnd type="none" w="med" len="med"/>
                      <a:tailEnd type="none" w="med" len="med"/>
                    </a:lnL>
                    <a:lnR w="12700" cap="flat" cmpd="sng" algn="ctr">
                      <a:solidFill>
                        <a:srgbClr val="17375D"/>
                      </a:solidFill>
                      <a:prstDash val="solid"/>
                      <a:round/>
                      <a:headEnd type="none" w="med" len="med"/>
                      <a:tailEnd type="none" w="med" len="med"/>
                    </a:lnR>
                    <a:lnT w="12700" cap="flat" cmpd="sng" algn="ctr">
                      <a:solidFill>
                        <a:srgbClr val="17375D"/>
                      </a:solidFill>
                      <a:prstDash val="solid"/>
                      <a:round/>
                      <a:headEnd type="none" w="med" len="med"/>
                      <a:tailEnd type="none" w="med" len="med"/>
                    </a:lnT>
                    <a:lnB w="12700" cap="flat" cmpd="sng" algn="ctr">
                      <a:solidFill>
                        <a:srgbClr val="17375D"/>
                      </a:solidFill>
                      <a:prstDash val="solid"/>
                      <a:round/>
                      <a:headEnd type="none" w="med" len="med"/>
                      <a:tailEnd type="none" w="med" len="med"/>
                    </a:lnB>
                    <a:solidFill>
                      <a:srgbClr val="FFFFFF"/>
                    </a:solidFill>
                  </a:tcPr>
                </a:tc>
              </a:tr>
            </a:tbl>
          </a:graphicData>
        </a:graphic>
      </p:graphicFrame>
      <p:graphicFrame>
        <p:nvGraphicFramePr>
          <p:cNvPr id="13" name="Tabulka 12"/>
          <p:cNvGraphicFramePr>
            <a:graphicFrameLocks noGrp="1"/>
          </p:cNvGraphicFramePr>
          <p:nvPr/>
        </p:nvGraphicFramePr>
        <p:xfrm>
          <a:off x="2714625" y="5715000"/>
          <a:ext cx="1285875" cy="428625"/>
        </p:xfrm>
        <a:graphic>
          <a:graphicData uri="http://schemas.openxmlformats.org/drawingml/2006/table">
            <a:tbl>
              <a:tblPr/>
              <a:tblGrid>
                <a:gridCol w="428628"/>
                <a:gridCol w="428628"/>
                <a:gridCol w="428628"/>
              </a:tblGrid>
              <a:tr h="428628">
                <a:tc>
                  <a:txBody>
                    <a:bodyPr/>
                    <a:lstStyle/>
                    <a:p>
                      <a:pPr algn="ctr" fontAlgn="ctr"/>
                      <a:r>
                        <a:rPr lang="cs-CZ" sz="2000" b="0" i="0" u="none" strike="noStrike">
                          <a:solidFill>
                            <a:srgbClr val="000000"/>
                          </a:solidFill>
                          <a:latin typeface="Calibri"/>
                        </a:rPr>
                        <a:t> </a:t>
                      </a:r>
                    </a:p>
                  </a:txBody>
                  <a:tcPr marL="9525" marR="9525" marT="9525" marB="0" anchor="ctr">
                    <a:lnL w="12700" cap="flat" cmpd="sng" algn="ctr">
                      <a:solidFill>
                        <a:srgbClr val="17375D"/>
                      </a:solidFill>
                      <a:prstDash val="solid"/>
                      <a:round/>
                      <a:headEnd type="none" w="med" len="med"/>
                      <a:tailEnd type="none" w="med" len="med"/>
                    </a:lnL>
                    <a:lnR w="6350" cap="flat" cmpd="sng" algn="ctr">
                      <a:solidFill>
                        <a:srgbClr val="17375D"/>
                      </a:solidFill>
                      <a:prstDash val="solid"/>
                      <a:round/>
                      <a:headEnd type="none" w="med" len="med"/>
                      <a:tailEnd type="none" w="med" len="med"/>
                    </a:lnR>
                    <a:lnT w="12700" cap="flat" cmpd="sng" algn="ctr">
                      <a:solidFill>
                        <a:srgbClr val="17375D"/>
                      </a:solidFill>
                      <a:prstDash val="solid"/>
                      <a:round/>
                      <a:headEnd type="none" w="med" len="med"/>
                      <a:tailEnd type="none" w="med" len="med"/>
                    </a:lnT>
                    <a:lnB w="12700" cap="flat" cmpd="sng" algn="ctr">
                      <a:solidFill>
                        <a:srgbClr val="17375D"/>
                      </a:solidFill>
                      <a:prstDash val="solid"/>
                      <a:round/>
                      <a:headEnd type="none" w="med" len="med"/>
                      <a:tailEnd type="none" w="med" len="med"/>
                    </a:lnB>
                    <a:solidFill>
                      <a:srgbClr val="FFFFFF"/>
                    </a:solidFill>
                  </a:tcPr>
                </a:tc>
                <a:tc>
                  <a:txBody>
                    <a:bodyPr/>
                    <a:lstStyle/>
                    <a:p>
                      <a:pPr algn="ctr" fontAlgn="ctr"/>
                      <a:r>
                        <a:rPr lang="cs-CZ" sz="2000" b="0" i="0" u="none" strike="noStrike">
                          <a:solidFill>
                            <a:srgbClr val="000000"/>
                          </a:solidFill>
                          <a:latin typeface="Calibri"/>
                        </a:rPr>
                        <a:t> </a:t>
                      </a:r>
                    </a:p>
                  </a:txBody>
                  <a:tcPr marL="9525" marR="9525" marT="9525" marB="0" anchor="ctr">
                    <a:lnL w="6350" cap="flat" cmpd="sng" algn="ctr">
                      <a:solidFill>
                        <a:srgbClr val="17375D"/>
                      </a:solidFill>
                      <a:prstDash val="solid"/>
                      <a:round/>
                      <a:headEnd type="none" w="med" len="med"/>
                      <a:tailEnd type="none" w="med" len="med"/>
                    </a:lnL>
                    <a:lnR w="6350" cap="flat" cmpd="sng" algn="ctr">
                      <a:solidFill>
                        <a:srgbClr val="17375D"/>
                      </a:solidFill>
                      <a:prstDash val="solid"/>
                      <a:round/>
                      <a:headEnd type="none" w="med" len="med"/>
                      <a:tailEnd type="none" w="med" len="med"/>
                    </a:lnR>
                    <a:lnT w="12700" cap="flat" cmpd="sng" algn="ctr">
                      <a:solidFill>
                        <a:srgbClr val="17375D"/>
                      </a:solidFill>
                      <a:prstDash val="solid"/>
                      <a:round/>
                      <a:headEnd type="none" w="med" len="med"/>
                      <a:tailEnd type="none" w="med" len="med"/>
                    </a:lnT>
                    <a:lnB w="12700" cap="flat" cmpd="sng" algn="ctr">
                      <a:solidFill>
                        <a:srgbClr val="17375D"/>
                      </a:solidFill>
                      <a:prstDash val="solid"/>
                      <a:round/>
                      <a:headEnd type="none" w="med" len="med"/>
                      <a:tailEnd type="none" w="med" len="med"/>
                    </a:lnB>
                    <a:solidFill>
                      <a:srgbClr val="FFFFFF"/>
                    </a:solidFill>
                  </a:tcPr>
                </a:tc>
                <a:tc>
                  <a:txBody>
                    <a:bodyPr/>
                    <a:lstStyle/>
                    <a:p>
                      <a:pPr algn="ctr" fontAlgn="ctr"/>
                      <a:r>
                        <a:rPr lang="cs-CZ" sz="2000" b="0" i="0" u="none" strike="noStrike" dirty="0">
                          <a:solidFill>
                            <a:srgbClr val="000000"/>
                          </a:solidFill>
                          <a:latin typeface="Calibri"/>
                        </a:rPr>
                        <a:t> </a:t>
                      </a:r>
                    </a:p>
                  </a:txBody>
                  <a:tcPr marL="9525" marR="9525" marT="9525" marB="0" anchor="ctr">
                    <a:lnL w="6350" cap="flat" cmpd="sng" algn="ctr">
                      <a:solidFill>
                        <a:srgbClr val="17375D"/>
                      </a:solidFill>
                      <a:prstDash val="solid"/>
                      <a:round/>
                      <a:headEnd type="none" w="med" len="med"/>
                      <a:tailEnd type="none" w="med" len="med"/>
                    </a:lnL>
                    <a:lnR w="12700" cap="flat" cmpd="sng" algn="ctr">
                      <a:solidFill>
                        <a:srgbClr val="17375D"/>
                      </a:solidFill>
                      <a:prstDash val="solid"/>
                      <a:round/>
                      <a:headEnd type="none" w="med" len="med"/>
                      <a:tailEnd type="none" w="med" len="med"/>
                    </a:lnR>
                    <a:lnT w="12700" cap="flat" cmpd="sng" algn="ctr">
                      <a:solidFill>
                        <a:srgbClr val="17375D"/>
                      </a:solidFill>
                      <a:prstDash val="solid"/>
                      <a:round/>
                      <a:headEnd type="none" w="med" len="med"/>
                      <a:tailEnd type="none" w="med" len="med"/>
                    </a:lnT>
                    <a:lnB w="12700" cap="flat" cmpd="sng" algn="ctr">
                      <a:solidFill>
                        <a:srgbClr val="17375D"/>
                      </a:solidFill>
                      <a:prstDash val="solid"/>
                      <a:round/>
                      <a:headEnd type="none" w="med" len="med"/>
                      <a:tailEnd type="none" w="med" len="med"/>
                    </a:lnB>
                    <a:solidFill>
                      <a:srgbClr val="FFFFFF"/>
                    </a:solidFill>
                  </a:tcPr>
                </a:tc>
              </a:tr>
            </a:tbl>
          </a:graphicData>
        </a:graphic>
      </p:graphicFrame>
      <p:graphicFrame>
        <p:nvGraphicFramePr>
          <p:cNvPr id="14" name="Tabulka 13"/>
          <p:cNvGraphicFramePr>
            <a:graphicFrameLocks noGrp="1"/>
          </p:cNvGraphicFramePr>
          <p:nvPr/>
        </p:nvGraphicFramePr>
        <p:xfrm>
          <a:off x="6715125" y="3000375"/>
          <a:ext cx="1714500" cy="428625"/>
        </p:xfrm>
        <a:graphic>
          <a:graphicData uri="http://schemas.openxmlformats.org/drawingml/2006/table">
            <a:tbl>
              <a:tblPr/>
              <a:tblGrid>
                <a:gridCol w="428628"/>
                <a:gridCol w="428628"/>
                <a:gridCol w="428628"/>
                <a:gridCol w="428628"/>
              </a:tblGrid>
              <a:tr h="428628">
                <a:tc>
                  <a:txBody>
                    <a:bodyPr/>
                    <a:lstStyle/>
                    <a:p>
                      <a:pPr algn="ctr" fontAlgn="ctr"/>
                      <a:r>
                        <a:rPr lang="cs-CZ" sz="2000" b="0" i="0" u="none" strike="noStrike">
                          <a:solidFill>
                            <a:srgbClr val="000000"/>
                          </a:solidFill>
                          <a:latin typeface="Calibri"/>
                        </a:rPr>
                        <a:t> </a:t>
                      </a:r>
                    </a:p>
                  </a:txBody>
                  <a:tcPr marL="9525" marR="9525" marT="9525" marB="0" anchor="ctr">
                    <a:lnL w="12700" cap="flat" cmpd="sng" algn="ctr">
                      <a:solidFill>
                        <a:srgbClr val="17375D"/>
                      </a:solidFill>
                      <a:prstDash val="solid"/>
                      <a:round/>
                      <a:headEnd type="none" w="med" len="med"/>
                      <a:tailEnd type="none" w="med" len="med"/>
                    </a:lnL>
                    <a:lnR w="6350" cap="flat" cmpd="sng" algn="ctr">
                      <a:solidFill>
                        <a:srgbClr val="17375D"/>
                      </a:solidFill>
                      <a:prstDash val="solid"/>
                      <a:round/>
                      <a:headEnd type="none" w="med" len="med"/>
                      <a:tailEnd type="none" w="med" len="med"/>
                    </a:lnR>
                    <a:lnT w="12700" cap="flat" cmpd="sng" algn="ctr">
                      <a:solidFill>
                        <a:srgbClr val="17375D"/>
                      </a:solidFill>
                      <a:prstDash val="solid"/>
                      <a:round/>
                      <a:headEnd type="none" w="med" len="med"/>
                      <a:tailEnd type="none" w="med" len="med"/>
                    </a:lnT>
                    <a:lnB w="12700" cap="flat" cmpd="sng" algn="ctr">
                      <a:solidFill>
                        <a:srgbClr val="17375D"/>
                      </a:solidFill>
                      <a:prstDash val="solid"/>
                      <a:round/>
                      <a:headEnd type="none" w="med" len="med"/>
                      <a:tailEnd type="none" w="med" len="med"/>
                    </a:lnB>
                    <a:solidFill>
                      <a:srgbClr val="FFFFFF"/>
                    </a:solidFill>
                  </a:tcPr>
                </a:tc>
                <a:tc>
                  <a:txBody>
                    <a:bodyPr/>
                    <a:lstStyle/>
                    <a:p>
                      <a:pPr algn="ctr" fontAlgn="ctr"/>
                      <a:r>
                        <a:rPr lang="cs-CZ" sz="2000" b="0" i="0" u="none" strike="noStrike">
                          <a:solidFill>
                            <a:srgbClr val="000000"/>
                          </a:solidFill>
                          <a:latin typeface="Calibri"/>
                        </a:rPr>
                        <a:t> </a:t>
                      </a:r>
                    </a:p>
                  </a:txBody>
                  <a:tcPr marL="9525" marR="9525" marT="9525" marB="0" anchor="ctr">
                    <a:lnL w="6350" cap="flat" cmpd="sng" algn="ctr">
                      <a:solidFill>
                        <a:srgbClr val="17375D"/>
                      </a:solidFill>
                      <a:prstDash val="solid"/>
                      <a:round/>
                      <a:headEnd type="none" w="med" len="med"/>
                      <a:tailEnd type="none" w="med" len="med"/>
                    </a:lnL>
                    <a:lnR w="6350" cap="flat" cmpd="sng" algn="ctr">
                      <a:solidFill>
                        <a:srgbClr val="17375D"/>
                      </a:solidFill>
                      <a:prstDash val="solid"/>
                      <a:round/>
                      <a:headEnd type="none" w="med" len="med"/>
                      <a:tailEnd type="none" w="med" len="med"/>
                    </a:lnR>
                    <a:lnT w="12700" cap="flat" cmpd="sng" algn="ctr">
                      <a:solidFill>
                        <a:srgbClr val="17375D"/>
                      </a:solidFill>
                      <a:prstDash val="solid"/>
                      <a:round/>
                      <a:headEnd type="none" w="med" len="med"/>
                      <a:tailEnd type="none" w="med" len="med"/>
                    </a:lnT>
                    <a:lnB w="12700" cap="flat" cmpd="sng" algn="ctr">
                      <a:solidFill>
                        <a:srgbClr val="17375D"/>
                      </a:solidFill>
                      <a:prstDash val="solid"/>
                      <a:round/>
                      <a:headEnd type="none" w="med" len="med"/>
                      <a:tailEnd type="none" w="med" len="med"/>
                    </a:lnB>
                    <a:solidFill>
                      <a:srgbClr val="FFFFFF"/>
                    </a:solidFill>
                  </a:tcPr>
                </a:tc>
                <a:tc>
                  <a:txBody>
                    <a:bodyPr/>
                    <a:lstStyle/>
                    <a:p>
                      <a:pPr algn="ctr" fontAlgn="ctr"/>
                      <a:r>
                        <a:rPr lang="cs-CZ" sz="2000" b="0" i="0" u="none" strike="noStrike">
                          <a:solidFill>
                            <a:srgbClr val="000000"/>
                          </a:solidFill>
                          <a:latin typeface="Calibri"/>
                        </a:rPr>
                        <a:t> </a:t>
                      </a:r>
                    </a:p>
                  </a:txBody>
                  <a:tcPr marL="9525" marR="9525" marT="9525" marB="0" anchor="ctr">
                    <a:lnL w="6350" cap="flat" cmpd="sng" algn="ctr">
                      <a:solidFill>
                        <a:srgbClr val="17375D"/>
                      </a:solidFill>
                      <a:prstDash val="solid"/>
                      <a:round/>
                      <a:headEnd type="none" w="med" len="med"/>
                      <a:tailEnd type="none" w="med" len="med"/>
                    </a:lnL>
                    <a:lnR w="6350" cap="flat" cmpd="sng" algn="ctr">
                      <a:solidFill>
                        <a:srgbClr val="17375D"/>
                      </a:solidFill>
                      <a:prstDash val="solid"/>
                      <a:round/>
                      <a:headEnd type="none" w="med" len="med"/>
                      <a:tailEnd type="none" w="med" len="med"/>
                    </a:lnR>
                    <a:lnT w="12700" cap="flat" cmpd="sng" algn="ctr">
                      <a:solidFill>
                        <a:srgbClr val="17375D"/>
                      </a:solidFill>
                      <a:prstDash val="solid"/>
                      <a:round/>
                      <a:headEnd type="none" w="med" len="med"/>
                      <a:tailEnd type="none" w="med" len="med"/>
                    </a:lnT>
                    <a:lnB w="12700" cap="flat" cmpd="sng" algn="ctr">
                      <a:solidFill>
                        <a:srgbClr val="17375D"/>
                      </a:solidFill>
                      <a:prstDash val="solid"/>
                      <a:round/>
                      <a:headEnd type="none" w="med" len="med"/>
                      <a:tailEnd type="none" w="med" len="med"/>
                    </a:lnB>
                    <a:solidFill>
                      <a:srgbClr val="FFFFFF"/>
                    </a:solidFill>
                  </a:tcPr>
                </a:tc>
                <a:tc>
                  <a:txBody>
                    <a:bodyPr/>
                    <a:lstStyle/>
                    <a:p>
                      <a:pPr algn="ctr" fontAlgn="ctr"/>
                      <a:r>
                        <a:rPr lang="cs-CZ" sz="2000" b="0" i="0" u="none" strike="noStrike" dirty="0">
                          <a:solidFill>
                            <a:srgbClr val="000000"/>
                          </a:solidFill>
                          <a:latin typeface="Calibri"/>
                        </a:rPr>
                        <a:t> </a:t>
                      </a:r>
                    </a:p>
                  </a:txBody>
                  <a:tcPr marL="9525" marR="9525" marT="9525" marB="0" anchor="ctr">
                    <a:lnL w="6350" cap="flat" cmpd="sng" algn="ctr">
                      <a:solidFill>
                        <a:srgbClr val="17375D"/>
                      </a:solidFill>
                      <a:prstDash val="solid"/>
                      <a:round/>
                      <a:headEnd type="none" w="med" len="med"/>
                      <a:tailEnd type="none" w="med" len="med"/>
                    </a:lnL>
                    <a:lnR w="12700" cap="flat" cmpd="sng" algn="ctr">
                      <a:solidFill>
                        <a:srgbClr val="17375D"/>
                      </a:solidFill>
                      <a:prstDash val="solid"/>
                      <a:round/>
                      <a:headEnd type="none" w="med" len="med"/>
                      <a:tailEnd type="none" w="med" len="med"/>
                    </a:lnR>
                    <a:lnT w="12700" cap="flat" cmpd="sng" algn="ctr">
                      <a:solidFill>
                        <a:srgbClr val="17375D"/>
                      </a:solidFill>
                      <a:prstDash val="solid"/>
                      <a:round/>
                      <a:headEnd type="none" w="med" len="med"/>
                      <a:tailEnd type="none" w="med" len="med"/>
                    </a:lnT>
                    <a:lnB w="12700" cap="flat" cmpd="sng" algn="ctr">
                      <a:solidFill>
                        <a:srgbClr val="17375D"/>
                      </a:solidFill>
                      <a:prstDash val="solid"/>
                      <a:round/>
                      <a:headEnd type="none" w="med" len="med"/>
                      <a:tailEnd type="none" w="med" len="med"/>
                    </a:lnB>
                    <a:solidFill>
                      <a:srgbClr val="FFFFFF"/>
                    </a:solidFill>
                  </a:tcPr>
                </a:tc>
              </a:tr>
            </a:tbl>
          </a:graphicData>
        </a:graphic>
      </p:graphicFrame>
      <p:graphicFrame>
        <p:nvGraphicFramePr>
          <p:cNvPr id="15" name="Tabulka 14"/>
          <p:cNvGraphicFramePr>
            <a:graphicFrameLocks noGrp="1"/>
          </p:cNvGraphicFramePr>
          <p:nvPr/>
        </p:nvGraphicFramePr>
        <p:xfrm>
          <a:off x="6715125" y="5715000"/>
          <a:ext cx="1714500" cy="428625"/>
        </p:xfrm>
        <a:graphic>
          <a:graphicData uri="http://schemas.openxmlformats.org/drawingml/2006/table">
            <a:tbl>
              <a:tblPr/>
              <a:tblGrid>
                <a:gridCol w="428628"/>
                <a:gridCol w="428628"/>
                <a:gridCol w="428628"/>
                <a:gridCol w="428628"/>
              </a:tblGrid>
              <a:tr h="428628">
                <a:tc>
                  <a:txBody>
                    <a:bodyPr/>
                    <a:lstStyle/>
                    <a:p>
                      <a:pPr algn="ctr" fontAlgn="ctr"/>
                      <a:r>
                        <a:rPr lang="cs-CZ" sz="2000" b="0" i="0" u="none" strike="noStrike" dirty="0">
                          <a:solidFill>
                            <a:srgbClr val="000000"/>
                          </a:solidFill>
                          <a:latin typeface="Calibri"/>
                        </a:rPr>
                        <a:t> </a:t>
                      </a:r>
                    </a:p>
                  </a:txBody>
                  <a:tcPr marL="9525" marR="9525" marT="9525" marB="0" anchor="ctr">
                    <a:lnL w="12700" cap="flat" cmpd="sng" algn="ctr">
                      <a:solidFill>
                        <a:srgbClr val="17375D"/>
                      </a:solidFill>
                      <a:prstDash val="solid"/>
                      <a:round/>
                      <a:headEnd type="none" w="med" len="med"/>
                      <a:tailEnd type="none" w="med" len="med"/>
                    </a:lnL>
                    <a:lnR w="6350" cap="flat" cmpd="sng" algn="ctr">
                      <a:solidFill>
                        <a:srgbClr val="17375D"/>
                      </a:solidFill>
                      <a:prstDash val="solid"/>
                      <a:round/>
                      <a:headEnd type="none" w="med" len="med"/>
                      <a:tailEnd type="none" w="med" len="med"/>
                    </a:lnR>
                    <a:lnT w="12700" cap="flat" cmpd="sng" algn="ctr">
                      <a:solidFill>
                        <a:srgbClr val="17375D"/>
                      </a:solidFill>
                      <a:prstDash val="solid"/>
                      <a:round/>
                      <a:headEnd type="none" w="med" len="med"/>
                      <a:tailEnd type="none" w="med" len="med"/>
                    </a:lnT>
                    <a:lnB w="12700" cap="flat" cmpd="sng" algn="ctr">
                      <a:solidFill>
                        <a:srgbClr val="17375D"/>
                      </a:solidFill>
                      <a:prstDash val="solid"/>
                      <a:round/>
                      <a:headEnd type="none" w="med" len="med"/>
                      <a:tailEnd type="none" w="med" len="med"/>
                    </a:lnB>
                    <a:solidFill>
                      <a:srgbClr val="FFFFFF"/>
                    </a:solidFill>
                  </a:tcPr>
                </a:tc>
                <a:tc>
                  <a:txBody>
                    <a:bodyPr/>
                    <a:lstStyle/>
                    <a:p>
                      <a:pPr algn="ctr" fontAlgn="ctr"/>
                      <a:r>
                        <a:rPr lang="cs-CZ" sz="2000" b="0" i="0" u="none" strike="noStrike" dirty="0">
                          <a:solidFill>
                            <a:srgbClr val="000000"/>
                          </a:solidFill>
                          <a:latin typeface="Calibri"/>
                        </a:rPr>
                        <a:t> </a:t>
                      </a:r>
                    </a:p>
                  </a:txBody>
                  <a:tcPr marL="9525" marR="9525" marT="9525" marB="0" anchor="ctr">
                    <a:lnL w="6350" cap="flat" cmpd="sng" algn="ctr">
                      <a:solidFill>
                        <a:srgbClr val="17375D"/>
                      </a:solidFill>
                      <a:prstDash val="solid"/>
                      <a:round/>
                      <a:headEnd type="none" w="med" len="med"/>
                      <a:tailEnd type="none" w="med" len="med"/>
                    </a:lnL>
                    <a:lnR w="6350" cap="flat" cmpd="sng" algn="ctr">
                      <a:solidFill>
                        <a:srgbClr val="17375D"/>
                      </a:solidFill>
                      <a:prstDash val="solid"/>
                      <a:round/>
                      <a:headEnd type="none" w="med" len="med"/>
                      <a:tailEnd type="none" w="med" len="med"/>
                    </a:lnR>
                    <a:lnT w="12700" cap="flat" cmpd="sng" algn="ctr">
                      <a:solidFill>
                        <a:srgbClr val="17375D"/>
                      </a:solidFill>
                      <a:prstDash val="solid"/>
                      <a:round/>
                      <a:headEnd type="none" w="med" len="med"/>
                      <a:tailEnd type="none" w="med" len="med"/>
                    </a:lnT>
                    <a:lnB w="12700" cap="flat" cmpd="sng" algn="ctr">
                      <a:solidFill>
                        <a:srgbClr val="17375D"/>
                      </a:solidFill>
                      <a:prstDash val="solid"/>
                      <a:round/>
                      <a:headEnd type="none" w="med" len="med"/>
                      <a:tailEnd type="none" w="med" len="med"/>
                    </a:lnB>
                    <a:solidFill>
                      <a:srgbClr val="FFFFFF"/>
                    </a:solidFill>
                  </a:tcPr>
                </a:tc>
                <a:tc>
                  <a:txBody>
                    <a:bodyPr/>
                    <a:lstStyle/>
                    <a:p>
                      <a:pPr algn="ctr" fontAlgn="ctr"/>
                      <a:r>
                        <a:rPr lang="cs-CZ" sz="2000" b="0" i="0" u="none" strike="noStrike" dirty="0">
                          <a:solidFill>
                            <a:srgbClr val="000000"/>
                          </a:solidFill>
                          <a:latin typeface="Calibri"/>
                        </a:rPr>
                        <a:t> </a:t>
                      </a:r>
                    </a:p>
                  </a:txBody>
                  <a:tcPr marL="9525" marR="9525" marT="9525" marB="0" anchor="ctr">
                    <a:lnL w="6350" cap="flat" cmpd="sng" algn="ctr">
                      <a:solidFill>
                        <a:srgbClr val="17375D"/>
                      </a:solidFill>
                      <a:prstDash val="solid"/>
                      <a:round/>
                      <a:headEnd type="none" w="med" len="med"/>
                      <a:tailEnd type="none" w="med" len="med"/>
                    </a:lnL>
                    <a:lnR w="6350" cap="flat" cmpd="sng" algn="ctr">
                      <a:solidFill>
                        <a:srgbClr val="17375D"/>
                      </a:solidFill>
                      <a:prstDash val="solid"/>
                      <a:round/>
                      <a:headEnd type="none" w="med" len="med"/>
                      <a:tailEnd type="none" w="med" len="med"/>
                    </a:lnR>
                    <a:lnT w="12700" cap="flat" cmpd="sng" algn="ctr">
                      <a:solidFill>
                        <a:srgbClr val="17375D"/>
                      </a:solidFill>
                      <a:prstDash val="solid"/>
                      <a:round/>
                      <a:headEnd type="none" w="med" len="med"/>
                      <a:tailEnd type="none" w="med" len="med"/>
                    </a:lnT>
                    <a:lnB w="12700" cap="flat" cmpd="sng" algn="ctr">
                      <a:solidFill>
                        <a:srgbClr val="17375D"/>
                      </a:solidFill>
                      <a:prstDash val="solid"/>
                      <a:round/>
                      <a:headEnd type="none" w="med" len="med"/>
                      <a:tailEnd type="none" w="med" len="med"/>
                    </a:lnB>
                    <a:solidFill>
                      <a:srgbClr val="FFFFFF"/>
                    </a:solidFill>
                  </a:tcPr>
                </a:tc>
                <a:tc>
                  <a:txBody>
                    <a:bodyPr/>
                    <a:lstStyle/>
                    <a:p>
                      <a:pPr algn="ctr" fontAlgn="ctr"/>
                      <a:r>
                        <a:rPr lang="cs-CZ" sz="2000" b="0" i="0" u="none" strike="noStrike" dirty="0">
                          <a:solidFill>
                            <a:srgbClr val="000000"/>
                          </a:solidFill>
                          <a:latin typeface="Calibri"/>
                        </a:rPr>
                        <a:t> </a:t>
                      </a:r>
                    </a:p>
                  </a:txBody>
                  <a:tcPr marL="9525" marR="9525" marT="9525" marB="0" anchor="ctr">
                    <a:lnL w="6350" cap="flat" cmpd="sng" algn="ctr">
                      <a:solidFill>
                        <a:srgbClr val="17375D"/>
                      </a:solidFill>
                      <a:prstDash val="solid"/>
                      <a:round/>
                      <a:headEnd type="none" w="med" len="med"/>
                      <a:tailEnd type="none" w="med" len="med"/>
                    </a:lnL>
                    <a:lnR w="12700" cap="flat" cmpd="sng" algn="ctr">
                      <a:solidFill>
                        <a:srgbClr val="17375D"/>
                      </a:solidFill>
                      <a:prstDash val="solid"/>
                      <a:round/>
                      <a:headEnd type="none" w="med" len="med"/>
                      <a:tailEnd type="none" w="med" len="med"/>
                    </a:lnR>
                    <a:lnT w="12700" cap="flat" cmpd="sng" algn="ctr">
                      <a:solidFill>
                        <a:srgbClr val="17375D"/>
                      </a:solidFill>
                      <a:prstDash val="solid"/>
                      <a:round/>
                      <a:headEnd type="none" w="med" len="med"/>
                      <a:tailEnd type="none" w="med" len="med"/>
                    </a:lnT>
                    <a:lnB w="12700" cap="flat" cmpd="sng" algn="ctr">
                      <a:solidFill>
                        <a:srgbClr val="17375D"/>
                      </a:solidFill>
                      <a:prstDash val="solid"/>
                      <a:round/>
                      <a:headEnd type="none" w="med" len="med"/>
                      <a:tailEnd type="none" w="med" len="med"/>
                    </a:lnB>
                    <a:solidFill>
                      <a:srgbClr val="FFFFFF"/>
                    </a:solidFill>
                  </a:tcPr>
                </a:tc>
              </a:tr>
            </a:tbl>
          </a:graphicData>
        </a:graphic>
      </p:graphicFrame>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Nadpis 1"/>
          <p:cNvSpPr>
            <a:spLocks noGrp="1"/>
          </p:cNvSpPr>
          <p:nvPr>
            <p:ph type="title"/>
          </p:nvPr>
        </p:nvSpPr>
        <p:spPr>
          <a:xfrm>
            <a:off x="457200" y="274638"/>
            <a:ext cx="8229600" cy="868362"/>
          </a:xfrm>
        </p:spPr>
        <p:txBody>
          <a:bodyPr/>
          <a:lstStyle/>
          <a:p>
            <a:r>
              <a:rPr lang="cs-CZ" sz="2400" b="1" u="sng" smtClean="0"/>
              <a:t>VÝSKAT, ZVYKAT, ŽVÝKAT</a:t>
            </a:r>
          </a:p>
        </p:txBody>
      </p:sp>
      <p:sp>
        <p:nvSpPr>
          <p:cNvPr id="135171" name="Zástupný symbol pro obsah 2"/>
          <p:cNvSpPr>
            <a:spLocks noGrp="1"/>
          </p:cNvSpPr>
          <p:nvPr>
            <p:ph idx="1"/>
          </p:nvPr>
        </p:nvSpPr>
        <p:spPr>
          <a:xfrm>
            <a:off x="457200" y="928688"/>
            <a:ext cx="8229600" cy="5197475"/>
          </a:xfrm>
        </p:spPr>
        <p:txBody>
          <a:bodyPr/>
          <a:lstStyle/>
          <a:p>
            <a:pPr>
              <a:buFont typeface="Arial" charset="0"/>
              <a:buNone/>
            </a:pPr>
            <a:r>
              <a:rPr lang="cs-CZ" sz="1200" smtClean="0"/>
              <a:t>Doplň správná i –y, í –ý:</a:t>
            </a:r>
          </a:p>
          <a:p>
            <a:pPr>
              <a:buFont typeface="Arial" charset="0"/>
              <a:buNone/>
            </a:pPr>
            <a:r>
              <a:rPr lang="cs-CZ" sz="1800" smtClean="0"/>
              <a:t>Narozeniny</a:t>
            </a:r>
          </a:p>
          <a:p>
            <a:pPr>
              <a:buFont typeface="Arial" charset="0"/>
              <a:buNone/>
            </a:pPr>
            <a:endParaRPr lang="cs-CZ" sz="1800" smtClean="0"/>
          </a:p>
          <a:p>
            <a:pPr>
              <a:buFont typeface="Arial" charset="0"/>
              <a:buNone/>
            </a:pPr>
            <a:r>
              <a:rPr lang="cs-CZ" sz="1800" smtClean="0"/>
              <a:t>Terezka již bude  slav     t druhé narozeniny.Oslava narozenin sou-</a:t>
            </a:r>
          </a:p>
          <a:p>
            <a:pPr>
              <a:buFont typeface="Arial" charset="0"/>
              <a:buNone/>
            </a:pPr>
            <a:endParaRPr lang="cs-CZ" sz="1800" smtClean="0"/>
          </a:p>
          <a:p>
            <a:pPr>
              <a:buFont typeface="Arial" charset="0"/>
              <a:buNone/>
            </a:pPr>
            <a:r>
              <a:rPr lang="cs-CZ" sz="1800" smtClean="0"/>
              <a:t>v    sí s některými rodinnými zv    ky. Mam    nka upekla neob     -</a:t>
            </a:r>
          </a:p>
          <a:p>
            <a:pPr>
              <a:buFont typeface="Arial" charset="0"/>
              <a:buNone/>
            </a:pPr>
            <a:endParaRPr lang="cs-CZ" sz="1800" smtClean="0"/>
          </a:p>
          <a:p>
            <a:pPr>
              <a:buFont typeface="Arial" charset="0"/>
              <a:buNone/>
            </a:pPr>
            <a:r>
              <a:rPr lang="cs-CZ" sz="1800" smtClean="0"/>
              <a:t>čejně dobrý dort a Toník zhotov     l dárek. Obv     kle tvoří dárky z pap     ru, ale tento-</a:t>
            </a:r>
          </a:p>
          <a:p>
            <a:pPr>
              <a:buFont typeface="Arial" charset="0"/>
              <a:buNone/>
            </a:pPr>
            <a:endParaRPr lang="cs-CZ" sz="1800" smtClean="0"/>
          </a:p>
          <a:p>
            <a:pPr>
              <a:buFont typeface="Arial" charset="0"/>
              <a:buNone/>
            </a:pPr>
            <a:r>
              <a:rPr lang="cs-CZ" sz="1800" smtClean="0"/>
              <a:t>krát ho ušil z kous     čků látky. Tatínek zakoup    l několik kv     tků. Terezka v     skala </a:t>
            </a:r>
          </a:p>
          <a:p>
            <a:pPr>
              <a:buFont typeface="Arial" charset="0"/>
              <a:buNone/>
            </a:pPr>
            <a:endParaRPr lang="cs-CZ" sz="1800" smtClean="0"/>
          </a:p>
          <a:p>
            <a:pPr>
              <a:buFont typeface="Arial" charset="0"/>
              <a:buNone/>
            </a:pPr>
            <a:r>
              <a:rPr lang="cs-CZ" sz="1800" smtClean="0"/>
              <a:t>radostí, když dárky uv     děla. Dort ji zas      til, poslední sousta dlouho přežv     kovala.</a:t>
            </a:r>
          </a:p>
          <a:p>
            <a:pPr>
              <a:buFont typeface="Arial" charset="0"/>
              <a:buNone/>
            </a:pPr>
            <a:endParaRPr lang="cs-CZ" sz="1800" smtClean="0"/>
          </a:p>
          <a:p>
            <a:pPr>
              <a:buFont typeface="Arial" charset="0"/>
              <a:buNone/>
            </a:pPr>
            <a:r>
              <a:rPr lang="cs-CZ" sz="1800" smtClean="0"/>
              <a:t>Toník se smál, že dort žv     ká jako žv     kačku. </a:t>
            </a:r>
          </a:p>
          <a:p>
            <a:pPr>
              <a:buFont typeface="Arial" charset="0"/>
              <a:buNone/>
            </a:pPr>
            <a:endParaRPr lang="cs-CZ" sz="1800" smtClean="0"/>
          </a:p>
          <a:p>
            <a:pPr>
              <a:buFont typeface="Arial" charset="0"/>
              <a:buNone/>
            </a:pPr>
            <a:endParaRPr lang="cs-CZ" sz="1800" smtClean="0"/>
          </a:p>
          <a:p>
            <a:pPr>
              <a:buFont typeface="Arial" charset="0"/>
              <a:buNone/>
            </a:pPr>
            <a:endParaRPr lang="cs-CZ" smtClean="0"/>
          </a:p>
        </p:txBody>
      </p:sp>
      <p:pic>
        <p:nvPicPr>
          <p:cNvPr id="135172" name="Picture 2" descr="96295464"/>
          <p:cNvPicPr>
            <a:picLocks noChangeAspect="1" noChangeArrowheads="1"/>
          </p:cNvPicPr>
          <p:nvPr/>
        </p:nvPicPr>
        <p:blipFill>
          <a:blip r:embed="rId2" cstate="print"/>
          <a:srcRect/>
          <a:stretch>
            <a:fillRect/>
          </a:stretch>
        </p:blipFill>
        <p:spPr bwMode="auto">
          <a:xfrm>
            <a:off x="6643688" y="1000125"/>
            <a:ext cx="2000250" cy="2036763"/>
          </a:xfrm>
          <a:prstGeom prst="rect">
            <a:avLst/>
          </a:prstGeom>
          <a:noFill/>
          <a:ln w="9525">
            <a:noFill/>
            <a:miter lim="800000"/>
            <a:headEnd/>
            <a:tailEnd/>
          </a:ln>
        </p:spPr>
      </p:pic>
      <p:sp>
        <p:nvSpPr>
          <p:cNvPr id="5" name="TextovéPole 4"/>
          <p:cNvSpPr txBox="1"/>
          <p:nvPr/>
        </p:nvSpPr>
        <p:spPr>
          <a:xfrm>
            <a:off x="2500313" y="1785938"/>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6" name="TextovéPole 5"/>
          <p:cNvSpPr txBox="1"/>
          <p:nvPr/>
        </p:nvSpPr>
        <p:spPr>
          <a:xfrm>
            <a:off x="642938" y="250031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7" name="TextovéPole 6"/>
          <p:cNvSpPr txBox="1"/>
          <p:nvPr/>
        </p:nvSpPr>
        <p:spPr>
          <a:xfrm>
            <a:off x="3357563" y="250031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8" name="TextovéPole 7"/>
          <p:cNvSpPr txBox="1"/>
          <p:nvPr/>
        </p:nvSpPr>
        <p:spPr>
          <a:xfrm>
            <a:off x="4357688" y="250031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9" name="TextovéPole 8"/>
          <p:cNvSpPr txBox="1"/>
          <p:nvPr/>
        </p:nvSpPr>
        <p:spPr>
          <a:xfrm>
            <a:off x="6143625" y="2500313"/>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0" name="TextovéPole 9"/>
          <p:cNvSpPr txBox="1"/>
          <p:nvPr/>
        </p:nvSpPr>
        <p:spPr>
          <a:xfrm>
            <a:off x="3500438" y="3143250"/>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1" name="TextovéPole 10"/>
          <p:cNvSpPr txBox="1"/>
          <p:nvPr/>
        </p:nvSpPr>
        <p:spPr>
          <a:xfrm>
            <a:off x="4857750" y="3143250"/>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2" name="TextovéPole 11"/>
          <p:cNvSpPr txBox="1"/>
          <p:nvPr/>
        </p:nvSpPr>
        <p:spPr>
          <a:xfrm>
            <a:off x="7000875" y="3143250"/>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3" name="TextovéPole 12"/>
          <p:cNvSpPr txBox="1"/>
          <p:nvPr/>
        </p:nvSpPr>
        <p:spPr>
          <a:xfrm>
            <a:off x="2214563" y="3786188"/>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4" name="TextovéPole 13"/>
          <p:cNvSpPr txBox="1"/>
          <p:nvPr/>
        </p:nvSpPr>
        <p:spPr>
          <a:xfrm>
            <a:off x="4714875" y="378618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5" name="TextovéPole 14"/>
          <p:cNvSpPr txBox="1"/>
          <p:nvPr/>
        </p:nvSpPr>
        <p:spPr>
          <a:xfrm>
            <a:off x="6000750" y="378618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6" name="TextovéPole 15"/>
          <p:cNvSpPr txBox="1"/>
          <p:nvPr/>
        </p:nvSpPr>
        <p:spPr>
          <a:xfrm>
            <a:off x="7500938" y="3786188"/>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7" name="TextovéPole 16"/>
          <p:cNvSpPr txBox="1"/>
          <p:nvPr/>
        </p:nvSpPr>
        <p:spPr>
          <a:xfrm>
            <a:off x="2571750" y="4429125"/>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8" name="TextovéPole 17"/>
          <p:cNvSpPr txBox="1"/>
          <p:nvPr/>
        </p:nvSpPr>
        <p:spPr>
          <a:xfrm>
            <a:off x="4286250" y="4429125"/>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9" name="TextovéPole 18"/>
          <p:cNvSpPr txBox="1"/>
          <p:nvPr/>
        </p:nvSpPr>
        <p:spPr>
          <a:xfrm>
            <a:off x="7572375" y="4429125"/>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0" name="TextovéPole 19"/>
          <p:cNvSpPr txBox="1"/>
          <p:nvPr/>
        </p:nvSpPr>
        <p:spPr>
          <a:xfrm>
            <a:off x="2786063" y="5143500"/>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1" name="TextovéPole 20"/>
          <p:cNvSpPr txBox="1"/>
          <p:nvPr/>
        </p:nvSpPr>
        <p:spPr>
          <a:xfrm>
            <a:off x="3929063" y="5143500"/>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Zaoblený obdélník 8"/>
          <p:cNvSpPr/>
          <p:nvPr/>
        </p:nvSpPr>
        <p:spPr>
          <a:xfrm>
            <a:off x="2643188" y="3929063"/>
            <a:ext cx="1428750" cy="642937"/>
          </a:xfrm>
          <a:prstGeom prst="round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sz="2400" dirty="0"/>
          </a:p>
        </p:txBody>
      </p:sp>
      <p:sp>
        <p:nvSpPr>
          <p:cNvPr id="8" name="Zaoblený obdélník 7"/>
          <p:cNvSpPr/>
          <p:nvPr/>
        </p:nvSpPr>
        <p:spPr>
          <a:xfrm>
            <a:off x="5857875" y="3000375"/>
            <a:ext cx="1428750" cy="642938"/>
          </a:xfrm>
          <a:prstGeom prst="round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sz="2400" dirty="0"/>
          </a:p>
        </p:txBody>
      </p:sp>
      <p:sp>
        <p:nvSpPr>
          <p:cNvPr id="7" name="Zaoblený obdélník 6"/>
          <p:cNvSpPr/>
          <p:nvPr/>
        </p:nvSpPr>
        <p:spPr>
          <a:xfrm>
            <a:off x="3643313" y="2000250"/>
            <a:ext cx="1428750" cy="642938"/>
          </a:xfrm>
          <a:prstGeom prst="round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sz="2400" dirty="0"/>
          </a:p>
        </p:txBody>
      </p:sp>
      <p:sp>
        <p:nvSpPr>
          <p:cNvPr id="6" name="Zaoblený obdélník 5"/>
          <p:cNvSpPr/>
          <p:nvPr/>
        </p:nvSpPr>
        <p:spPr>
          <a:xfrm>
            <a:off x="1357313" y="5786438"/>
            <a:ext cx="1428750" cy="642937"/>
          </a:xfrm>
          <a:prstGeom prst="round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cs-CZ" sz="2400" dirty="0"/>
          </a:p>
        </p:txBody>
      </p:sp>
      <p:sp>
        <p:nvSpPr>
          <p:cNvPr id="136198" name="Nadpis 1"/>
          <p:cNvSpPr>
            <a:spLocks noGrp="1"/>
          </p:cNvSpPr>
          <p:nvPr>
            <p:ph type="title"/>
          </p:nvPr>
        </p:nvSpPr>
        <p:spPr>
          <a:xfrm>
            <a:off x="457200" y="500063"/>
            <a:ext cx="8229600" cy="500062"/>
          </a:xfrm>
        </p:spPr>
        <p:txBody>
          <a:bodyPr/>
          <a:lstStyle/>
          <a:p>
            <a:pPr algn="l"/>
            <a:r>
              <a:rPr lang="cs-CZ" sz="1200" smtClean="0"/>
              <a:t>Doplň chybějící slova ve větách. Všimni si psaní i – y, í – ý, š - ž.</a:t>
            </a:r>
          </a:p>
        </p:txBody>
      </p:sp>
      <p:sp>
        <p:nvSpPr>
          <p:cNvPr id="136199" name="Zástupný symbol pro obsah 2"/>
          <p:cNvSpPr>
            <a:spLocks noGrp="1"/>
          </p:cNvSpPr>
          <p:nvPr>
            <p:ph idx="1"/>
          </p:nvPr>
        </p:nvSpPr>
        <p:spPr>
          <a:xfrm>
            <a:off x="428625" y="2071688"/>
            <a:ext cx="7358063" cy="4429125"/>
          </a:xfrm>
        </p:spPr>
        <p:txBody>
          <a:bodyPr/>
          <a:lstStyle/>
          <a:p>
            <a:pPr>
              <a:buFont typeface="Arial" charset="0"/>
              <a:buNone/>
            </a:pPr>
            <a:r>
              <a:rPr lang="cs-CZ" sz="2400" smtClean="0"/>
              <a:t>Malinké vesničce se říká                        .</a:t>
            </a:r>
          </a:p>
          <a:p>
            <a:pPr>
              <a:buFont typeface="Arial" charset="0"/>
              <a:buNone/>
            </a:pPr>
            <a:endParaRPr lang="cs-CZ" smtClean="0"/>
          </a:p>
          <a:p>
            <a:pPr>
              <a:buFont typeface="Arial" charset="0"/>
              <a:buNone/>
            </a:pPr>
            <a:r>
              <a:rPr lang="cs-CZ" sz="2400" smtClean="0"/>
              <a:t>Vyšli jsme až na vrchol Sněžky, to vám byla                        .</a:t>
            </a:r>
          </a:p>
          <a:p>
            <a:pPr>
              <a:buFont typeface="Arial" charset="0"/>
              <a:buNone/>
            </a:pPr>
            <a:endParaRPr lang="cs-CZ" sz="2800" smtClean="0"/>
          </a:p>
          <a:p>
            <a:pPr>
              <a:buFont typeface="Arial" charset="0"/>
              <a:buNone/>
            </a:pPr>
            <a:r>
              <a:rPr lang="cs-CZ" sz="2400" smtClean="0"/>
              <a:t>Děvčátko radostí                       .</a:t>
            </a:r>
          </a:p>
          <a:p>
            <a:pPr>
              <a:buFont typeface="Arial" charset="0"/>
              <a:buNone/>
            </a:pPr>
            <a:endParaRPr lang="cs-CZ" sz="2800" smtClean="0"/>
          </a:p>
          <a:p>
            <a:pPr>
              <a:buFont typeface="Arial" charset="0"/>
              <a:buNone/>
            </a:pPr>
            <a:r>
              <a:rPr lang="cs-CZ" sz="2400" smtClean="0"/>
              <a:t>Nejchladnější z celého hradu byla maličká věžička,</a:t>
            </a:r>
          </a:p>
          <a:p>
            <a:pPr>
              <a:buFont typeface="Arial" charset="0"/>
              <a:buNone/>
            </a:pPr>
            <a:endParaRPr lang="cs-CZ" sz="2400" smtClean="0"/>
          </a:p>
          <a:p>
            <a:pPr>
              <a:buFont typeface="Arial" charset="0"/>
              <a:buNone/>
            </a:pPr>
            <a:r>
              <a:rPr lang="cs-CZ" sz="2400" smtClean="0"/>
              <a:t>hradní                      . </a:t>
            </a:r>
          </a:p>
        </p:txBody>
      </p:sp>
      <p:cxnSp>
        <p:nvCxnSpPr>
          <p:cNvPr id="4" name="Přímá spojovací čára 3"/>
          <p:cNvCxnSpPr/>
          <p:nvPr/>
        </p:nvCxnSpPr>
        <p:spPr>
          <a:xfrm>
            <a:off x="500063" y="1857375"/>
            <a:ext cx="8001000" cy="1588"/>
          </a:xfrm>
          <a:prstGeom prst="line">
            <a:avLst/>
          </a:prstGeom>
          <a:ln>
            <a:solidFill>
              <a:srgbClr val="92D050"/>
            </a:solidFill>
          </a:ln>
        </p:spPr>
        <p:style>
          <a:lnRef idx="3">
            <a:schemeClr val="accent6"/>
          </a:lnRef>
          <a:fillRef idx="0">
            <a:schemeClr val="accent6"/>
          </a:fillRef>
          <a:effectRef idx="2">
            <a:schemeClr val="accent6"/>
          </a:effectRef>
          <a:fontRef idx="minor">
            <a:schemeClr val="tx1"/>
          </a:fontRef>
        </p:style>
      </p:cxnSp>
      <p:sp>
        <p:nvSpPr>
          <p:cNvPr id="11" name="Zaoblený obdélník 10"/>
          <p:cNvSpPr/>
          <p:nvPr/>
        </p:nvSpPr>
        <p:spPr>
          <a:xfrm>
            <a:off x="571500" y="1143000"/>
            <a:ext cx="1285875" cy="500063"/>
          </a:xfrm>
          <a:prstGeom prst="round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sz="2400" dirty="0">
                <a:solidFill>
                  <a:schemeClr val="accent2">
                    <a:lumMod val="50000"/>
                  </a:schemeClr>
                </a:solidFill>
              </a:rPr>
              <a:t>výská</a:t>
            </a:r>
          </a:p>
        </p:txBody>
      </p:sp>
      <p:sp>
        <p:nvSpPr>
          <p:cNvPr id="10" name="Zaoblený obdélník 9"/>
          <p:cNvSpPr/>
          <p:nvPr/>
        </p:nvSpPr>
        <p:spPr>
          <a:xfrm>
            <a:off x="2714625" y="1143000"/>
            <a:ext cx="1285875" cy="500063"/>
          </a:xfrm>
          <a:prstGeom prst="round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sz="2400" dirty="0">
                <a:solidFill>
                  <a:schemeClr val="accent2">
                    <a:lumMod val="50000"/>
                  </a:schemeClr>
                </a:solidFill>
              </a:rPr>
              <a:t>víska</a:t>
            </a:r>
          </a:p>
        </p:txBody>
      </p:sp>
      <p:sp>
        <p:nvSpPr>
          <p:cNvPr id="5" name="Zaoblený obdélník 4"/>
          <p:cNvSpPr/>
          <p:nvPr/>
        </p:nvSpPr>
        <p:spPr>
          <a:xfrm>
            <a:off x="4929188" y="1143000"/>
            <a:ext cx="1285875" cy="500063"/>
          </a:xfrm>
          <a:prstGeom prst="round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sz="2400" dirty="0">
                <a:solidFill>
                  <a:schemeClr val="accent2">
                    <a:lumMod val="50000"/>
                  </a:schemeClr>
                </a:solidFill>
              </a:rPr>
              <a:t>výška</a:t>
            </a:r>
          </a:p>
        </p:txBody>
      </p:sp>
      <p:sp>
        <p:nvSpPr>
          <p:cNvPr id="12" name="Zaoblený obdélník 11"/>
          <p:cNvSpPr/>
          <p:nvPr/>
        </p:nvSpPr>
        <p:spPr>
          <a:xfrm>
            <a:off x="7215188" y="1143000"/>
            <a:ext cx="1285875" cy="500063"/>
          </a:xfrm>
          <a:prstGeom prst="roundRect">
            <a:avLst/>
          </a:prstGeom>
          <a:solidFill>
            <a:schemeClr val="accent2">
              <a:lumMod val="40000"/>
              <a:lumOff val="6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cs-CZ" sz="2400" dirty="0">
                <a:solidFill>
                  <a:schemeClr val="accent2">
                    <a:lumMod val="50000"/>
                  </a:schemeClr>
                </a:solidFill>
              </a:rPr>
              <a:t>vížka</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Nadpis 1"/>
          <p:cNvSpPr>
            <a:spLocks noGrp="1"/>
          </p:cNvSpPr>
          <p:nvPr>
            <p:ph type="title"/>
          </p:nvPr>
        </p:nvSpPr>
        <p:spPr>
          <a:xfrm>
            <a:off x="457200" y="571500"/>
            <a:ext cx="8229600" cy="785813"/>
          </a:xfrm>
        </p:spPr>
        <p:txBody>
          <a:bodyPr/>
          <a:lstStyle/>
          <a:p>
            <a:pPr algn="l"/>
            <a:r>
              <a:rPr lang="cs-CZ" sz="1200" smtClean="0"/>
              <a:t>Doplň křížovku:</a:t>
            </a:r>
          </a:p>
        </p:txBody>
      </p:sp>
      <p:graphicFrame>
        <p:nvGraphicFramePr>
          <p:cNvPr id="4" name="Zástupný symbol pro obsah 3"/>
          <p:cNvGraphicFramePr>
            <a:graphicFrameLocks noGrp="1"/>
          </p:cNvGraphicFramePr>
          <p:nvPr>
            <p:ph idx="1"/>
          </p:nvPr>
        </p:nvGraphicFramePr>
        <p:xfrm>
          <a:off x="642938" y="1428750"/>
          <a:ext cx="7143750" cy="2714625"/>
        </p:xfrm>
        <a:graphic>
          <a:graphicData uri="http://schemas.openxmlformats.org/drawingml/2006/table">
            <a:tbl>
              <a:tblPr/>
              <a:tblGrid>
                <a:gridCol w="3915937"/>
                <a:gridCol w="404748"/>
                <a:gridCol w="404748"/>
                <a:gridCol w="404748"/>
                <a:gridCol w="394629"/>
                <a:gridCol w="404748"/>
                <a:gridCol w="404748"/>
                <a:gridCol w="404748"/>
                <a:gridCol w="404748"/>
              </a:tblGrid>
              <a:tr h="387806">
                <a:tc>
                  <a:txBody>
                    <a:bodyPr/>
                    <a:lstStyle/>
                    <a:p>
                      <a:pPr algn="l" fontAlgn="b"/>
                      <a:r>
                        <a:rPr lang="cs-CZ" sz="1800" b="0" i="0" u="none" strike="noStrike">
                          <a:solidFill>
                            <a:srgbClr val="000000"/>
                          </a:solidFill>
                          <a:latin typeface="Calibri"/>
                        </a:rPr>
                        <a:t>1. Jedovatý had -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7E4BC"/>
                    </a:solidFill>
                  </a:tcPr>
                </a:tc>
                <a:tc>
                  <a:txBody>
                    <a:bodyPr/>
                    <a:lstStyle/>
                    <a:p>
                      <a:pPr algn="ctr" fontAlgn="ctr"/>
                      <a:r>
                        <a:rPr lang="cs-CZ" sz="1800" b="0" i="0" u="none" strike="noStrike">
                          <a:solidFill>
                            <a:srgbClr val="000000"/>
                          </a:solidFill>
                          <a:latin typeface="Calibri"/>
                        </a:rPr>
                        <a:t>m</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87806">
                <a:tc>
                  <a:txBody>
                    <a:bodyPr/>
                    <a:lstStyle/>
                    <a:p>
                      <a:pPr algn="l" fontAlgn="b"/>
                      <a:r>
                        <a:rPr lang="cs-CZ" sz="1800" b="0" i="0" u="none" strike="noStrike">
                          <a:solidFill>
                            <a:srgbClr val="000000"/>
                          </a:solidFill>
                          <a:latin typeface="Calibri"/>
                        </a:rPr>
                        <a:t>2. Kocourek nakonec myšku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7E4BC"/>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87806">
                <a:tc>
                  <a:txBody>
                    <a:bodyPr/>
                    <a:lstStyle/>
                    <a:p>
                      <a:pPr algn="l" fontAlgn="b"/>
                      <a:r>
                        <a:rPr lang="cs-CZ" sz="1800" b="0" i="0" u="none" strike="noStrike">
                          <a:solidFill>
                            <a:srgbClr val="000000"/>
                          </a:solidFill>
                          <a:latin typeface="Calibri"/>
                        </a:rPr>
                        <a:t>3. Ta dívka hodně vyrostla, je ……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7E4BC"/>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r>
              <a:tr h="387806">
                <a:tc>
                  <a:txBody>
                    <a:bodyPr/>
                    <a:lstStyle/>
                    <a:p>
                      <a:pPr algn="l" fontAlgn="b"/>
                      <a:r>
                        <a:rPr lang="cs-CZ" sz="1800" b="0" i="0" u="none" strike="noStrike">
                          <a:solidFill>
                            <a:srgbClr val="000000"/>
                          </a:solidFill>
                          <a:latin typeface="Calibri"/>
                        </a:rPr>
                        <a:t>4. Vlaštovky se živí ……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800" b="0" i="0" u="none" strike="noStrike">
                          <a:solidFill>
                            <a:srgbClr val="000000"/>
                          </a:solidFill>
                          <a:latin typeface="Calibri"/>
                        </a:rPr>
                        <a:t>h</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7E4BC"/>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a:noFill/>
                    </a:lnB>
                  </a:tcPr>
                </a:tc>
              </a:tr>
              <a:tr h="387806">
                <a:tc>
                  <a:txBody>
                    <a:bodyPr/>
                    <a:lstStyle/>
                    <a:p>
                      <a:pPr algn="l" fontAlgn="b"/>
                      <a:r>
                        <a:rPr lang="pl-PL" sz="1800" b="0" i="0" u="none" strike="noStrike">
                          <a:solidFill>
                            <a:srgbClr val="000000"/>
                          </a:solidFill>
                          <a:latin typeface="Calibri"/>
                        </a:rPr>
                        <a:t>5. Pes u boudy smutně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cs-CZ" sz="1800" b="0" i="0" u="none" strike="noStrike">
                          <a:solidFill>
                            <a:srgbClr val="000000"/>
                          </a:solidFill>
                          <a:latin typeface="Calibri"/>
                        </a:rPr>
                        <a:t>z</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7E4BC"/>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r>
              <a:tr h="387806">
                <a:tc>
                  <a:txBody>
                    <a:bodyPr/>
                    <a:lstStyle/>
                    <a:p>
                      <a:pPr algn="l" fontAlgn="b"/>
                      <a:r>
                        <a:rPr lang="pl-PL" sz="1800" b="0" i="0" u="none" strike="noStrike">
                          <a:solidFill>
                            <a:srgbClr val="000000"/>
                          </a:solidFill>
                          <a:latin typeface="Calibri"/>
                        </a:rPr>
                        <a:t>6. Dospělým lidem netykáme, ale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7E4BC"/>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87806">
                <a:tc>
                  <a:txBody>
                    <a:bodyPr/>
                    <a:lstStyle/>
                    <a:p>
                      <a:pPr algn="l" fontAlgn="b"/>
                      <a:r>
                        <a:rPr lang="sv-SE" sz="1800" b="0" i="0" u="none" strike="noStrike">
                          <a:solidFill>
                            <a:srgbClr val="000000"/>
                          </a:solidFill>
                          <a:latin typeface="Calibri"/>
                        </a:rPr>
                        <a:t>7. Koňadra, babka, modřinka jsou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800" b="0" i="0" u="none" strike="noStrike">
                          <a:solidFill>
                            <a:srgbClr val="000000"/>
                          </a:solidFill>
                          <a:latin typeface="Calibri"/>
                        </a:rPr>
                        <a:t>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7E4BC"/>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r>
            </a:tbl>
          </a:graphicData>
        </a:graphic>
      </p:graphicFrame>
      <p:graphicFrame>
        <p:nvGraphicFramePr>
          <p:cNvPr id="6" name="Tabulka 5"/>
          <p:cNvGraphicFramePr>
            <a:graphicFrameLocks noGrp="1"/>
          </p:cNvGraphicFramePr>
          <p:nvPr/>
        </p:nvGraphicFramePr>
        <p:xfrm>
          <a:off x="785813" y="4572000"/>
          <a:ext cx="7000875" cy="428625"/>
        </p:xfrm>
        <a:graphic>
          <a:graphicData uri="http://schemas.openxmlformats.org/drawingml/2006/table">
            <a:tbl>
              <a:tblPr/>
              <a:tblGrid>
                <a:gridCol w="3724695"/>
                <a:gridCol w="410813"/>
                <a:gridCol w="410813"/>
                <a:gridCol w="410813"/>
                <a:gridCol w="400541"/>
                <a:gridCol w="410813"/>
                <a:gridCol w="410813"/>
                <a:gridCol w="410813"/>
                <a:gridCol w="410813"/>
              </a:tblGrid>
              <a:tr h="428628">
                <a:tc>
                  <a:txBody>
                    <a:bodyPr/>
                    <a:lstStyle/>
                    <a:p>
                      <a:pPr algn="l" fontAlgn="b"/>
                      <a:r>
                        <a:rPr lang="cs-CZ" sz="1700" b="0" i="0" u="none" strike="noStrike" dirty="0" smtClean="0">
                          <a:solidFill>
                            <a:srgbClr val="000000"/>
                          </a:solidFill>
                          <a:latin typeface="Calibri"/>
                        </a:rPr>
                        <a:t>          Tajenka</a:t>
                      </a:r>
                      <a:r>
                        <a:rPr lang="cs-CZ" sz="1700" b="0" i="0" u="none" strike="noStrike" dirty="0">
                          <a:solidFill>
                            <a:srgbClr val="000000"/>
                          </a:solidFill>
                          <a:latin typeface="Calibri"/>
                        </a:rPr>
                        <a:t>: ,,Skákání do řeči" je ošklivý</a:t>
                      </a:r>
                    </a:p>
                  </a:txBody>
                  <a:tcPr marL="8947" marR="8947" marT="8947"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700" b="0" i="0" u="none" strike="noStrike" dirty="0">
                          <a:solidFill>
                            <a:srgbClr val="FFFFFF"/>
                          </a:solidFill>
                          <a:latin typeface="Calibri"/>
                        </a:rPr>
                        <a:t> </a:t>
                      </a:r>
                    </a:p>
                  </a:txBody>
                  <a:tcPr marL="8947" marR="8947" marT="89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c>
                  <a:txBody>
                    <a:bodyPr/>
                    <a:lstStyle/>
                    <a:p>
                      <a:pPr algn="ctr" fontAlgn="ctr"/>
                      <a:r>
                        <a:rPr lang="cs-CZ" sz="1700" b="0" i="0" u="none" strike="noStrike">
                          <a:solidFill>
                            <a:srgbClr val="FFFFFF"/>
                          </a:solidFill>
                          <a:latin typeface="Calibri"/>
                        </a:rPr>
                        <a:t> </a:t>
                      </a:r>
                    </a:p>
                  </a:txBody>
                  <a:tcPr marL="8947" marR="8947" marT="89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c>
                  <a:txBody>
                    <a:bodyPr/>
                    <a:lstStyle/>
                    <a:p>
                      <a:pPr algn="ctr" fontAlgn="ctr"/>
                      <a:r>
                        <a:rPr lang="cs-CZ" sz="1700" b="0" i="0" u="none" strike="noStrike">
                          <a:solidFill>
                            <a:srgbClr val="FFFFFF"/>
                          </a:solidFill>
                          <a:latin typeface="Calibri"/>
                        </a:rPr>
                        <a:t> </a:t>
                      </a:r>
                    </a:p>
                  </a:txBody>
                  <a:tcPr marL="8947" marR="8947" marT="89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c>
                  <a:txBody>
                    <a:bodyPr/>
                    <a:lstStyle/>
                    <a:p>
                      <a:pPr algn="ctr" fontAlgn="ctr"/>
                      <a:r>
                        <a:rPr lang="cs-CZ" sz="1700" b="0" i="0" u="none" strike="noStrike">
                          <a:solidFill>
                            <a:srgbClr val="FFFFFF"/>
                          </a:solidFill>
                          <a:latin typeface="Calibri"/>
                        </a:rPr>
                        <a:t> </a:t>
                      </a:r>
                    </a:p>
                  </a:txBody>
                  <a:tcPr marL="8947" marR="8947" marT="89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c>
                  <a:txBody>
                    <a:bodyPr/>
                    <a:lstStyle/>
                    <a:p>
                      <a:pPr algn="ctr" fontAlgn="ctr"/>
                      <a:r>
                        <a:rPr lang="cs-CZ" sz="1700" b="0" i="0" u="none" strike="noStrike" dirty="0">
                          <a:solidFill>
                            <a:srgbClr val="FFFFFF"/>
                          </a:solidFill>
                          <a:latin typeface="Calibri"/>
                        </a:rPr>
                        <a:t> </a:t>
                      </a:r>
                    </a:p>
                  </a:txBody>
                  <a:tcPr marL="8947" marR="8947" marT="89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c>
                  <a:txBody>
                    <a:bodyPr/>
                    <a:lstStyle/>
                    <a:p>
                      <a:pPr algn="ctr" fontAlgn="ctr"/>
                      <a:r>
                        <a:rPr lang="cs-CZ" sz="1700" b="0" i="0" u="none" strike="noStrike">
                          <a:solidFill>
                            <a:srgbClr val="FFFFFF"/>
                          </a:solidFill>
                          <a:latin typeface="Calibri"/>
                        </a:rPr>
                        <a:t> </a:t>
                      </a:r>
                    </a:p>
                  </a:txBody>
                  <a:tcPr marL="8947" marR="8947" marT="89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c>
                  <a:txBody>
                    <a:bodyPr/>
                    <a:lstStyle/>
                    <a:p>
                      <a:pPr algn="ctr" fontAlgn="ctr"/>
                      <a:r>
                        <a:rPr lang="cs-CZ" sz="1700" b="0" i="0" u="none" strike="noStrike">
                          <a:solidFill>
                            <a:srgbClr val="FFFFFF"/>
                          </a:solidFill>
                          <a:latin typeface="Calibri"/>
                        </a:rPr>
                        <a:t> </a:t>
                      </a:r>
                    </a:p>
                  </a:txBody>
                  <a:tcPr marL="8947" marR="8947" marT="894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4F6228"/>
                    </a:solidFill>
                  </a:tcPr>
                </a:tc>
                <a:tc>
                  <a:txBody>
                    <a:bodyPr/>
                    <a:lstStyle/>
                    <a:p>
                      <a:pPr algn="l" fontAlgn="b"/>
                      <a:r>
                        <a:rPr lang="cs-CZ" sz="1700" b="0" i="0" u="none" strike="noStrike" dirty="0">
                          <a:solidFill>
                            <a:srgbClr val="000000"/>
                          </a:solidFill>
                          <a:latin typeface="Calibri"/>
                        </a:rPr>
                        <a:t>.</a:t>
                      </a:r>
                    </a:p>
                  </a:txBody>
                  <a:tcPr marL="8947" marR="8947" marT="8947" marB="0" anchor="b">
                    <a:lnL w="6350" cap="flat" cmpd="sng" algn="ctr">
                      <a:solidFill>
                        <a:srgbClr val="000000"/>
                      </a:solidFill>
                      <a:prstDash val="solid"/>
                      <a:round/>
                      <a:headEnd type="none" w="med" len="med"/>
                      <a:tailEnd type="none" w="med" len="med"/>
                    </a:lnL>
                    <a:lnR>
                      <a:noFill/>
                    </a:lnR>
                    <a:lnT>
                      <a:noFill/>
                    </a:lnT>
                    <a:lnB>
                      <a:noFill/>
                    </a:lnB>
                  </a:tcPr>
                </a:tc>
              </a:tr>
            </a:tbl>
          </a:graphicData>
        </a:graphic>
      </p:graphicFrame>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Nadpis 1"/>
          <p:cNvSpPr>
            <a:spLocks noGrp="1"/>
          </p:cNvSpPr>
          <p:nvPr>
            <p:ph type="title"/>
          </p:nvPr>
        </p:nvSpPr>
        <p:spPr/>
        <p:txBody>
          <a:bodyPr/>
          <a:lstStyle/>
          <a:p>
            <a:r>
              <a:rPr lang="cs-CZ" smtClean="0"/>
              <a:t>Popis</a:t>
            </a:r>
          </a:p>
        </p:txBody>
      </p:sp>
      <p:sp>
        <p:nvSpPr>
          <p:cNvPr id="138243" name="Zástupný symbol pro obsah 2"/>
          <p:cNvSpPr>
            <a:spLocks noGrp="1"/>
          </p:cNvSpPr>
          <p:nvPr>
            <p:ph idx="1"/>
          </p:nvPr>
        </p:nvSpPr>
        <p:spPr/>
        <p:txBody>
          <a:bodyPr/>
          <a:lstStyle/>
          <a:p>
            <a:pPr>
              <a:buFont typeface="Arial" charset="0"/>
              <a:buNone/>
            </a:pPr>
            <a:r>
              <a:rPr lang="cs-CZ" sz="1800" smtClean="0"/>
              <a:t>Prezentace je určená k osvojení vyjmenovaných slov po ,,V“ – VY, VYSOKÝ, VÝT, VÝSKAT,</a:t>
            </a:r>
          </a:p>
          <a:p>
            <a:pPr>
              <a:buFont typeface="Arial" charset="0"/>
              <a:buNone/>
            </a:pPr>
            <a:r>
              <a:rPr lang="cs-CZ" sz="1800" smtClean="0"/>
              <a:t>ZVYKAT, ŽVÝKAT a k procvičení učiva.</a:t>
            </a:r>
          </a:p>
          <a:p>
            <a:pPr>
              <a:buFont typeface="Wingdings" pitchFamily="2" charset="2"/>
              <a:buChar char="v"/>
            </a:pPr>
            <a:r>
              <a:rPr lang="cs-CZ" sz="1800" smtClean="0"/>
              <a:t>První a třetí cvičení slouží k nácviku výše uvedených vyjmenovaných slov po V. Žáci vpisují chybějící písmena do rámečků tak, že kliknou levým tlačítkem myši na rámeček a chybějící písmeno doplní pomocí klávesnice.</a:t>
            </a:r>
          </a:p>
          <a:p>
            <a:pPr>
              <a:buFont typeface="Wingdings" pitchFamily="2" charset="2"/>
              <a:buChar char="v"/>
            </a:pPr>
            <a:r>
              <a:rPr lang="cs-CZ" sz="1800" smtClean="0"/>
              <a:t>Ve druhém cvičení se učí významovou stránku slova VÝT, slova vpisují do mřížky stejným způsobem, jako v prvním a třetím cvičení.</a:t>
            </a:r>
          </a:p>
          <a:p>
            <a:pPr>
              <a:buFont typeface="Wingdings" pitchFamily="2" charset="2"/>
              <a:buChar char="v"/>
            </a:pPr>
            <a:r>
              <a:rPr lang="cs-CZ" sz="1800" smtClean="0"/>
              <a:t>Ve čtvrtém cvičení doplňují slova do vět dle významové stránky přesunem cedulek.</a:t>
            </a:r>
          </a:p>
          <a:p>
            <a:pPr>
              <a:buFont typeface="Arial" charset="0"/>
              <a:buNone/>
            </a:pPr>
            <a:r>
              <a:rPr lang="cs-CZ" sz="1800" smtClean="0"/>
              <a:t>       Přesun ,,cedulek“ se provádí kliknutím levým tlačítkem myši do rohu kartičky </a:t>
            </a:r>
          </a:p>
          <a:p>
            <a:pPr>
              <a:buFont typeface="Arial" charset="0"/>
              <a:buNone/>
            </a:pPr>
            <a:r>
              <a:rPr lang="cs-CZ" sz="1800" smtClean="0"/>
              <a:t>       a následně posunem myši se současným držením levého tlačítka.</a:t>
            </a:r>
          </a:p>
          <a:p>
            <a:pPr>
              <a:buFont typeface="Wingdings" pitchFamily="2" charset="2"/>
              <a:buChar char="v"/>
            </a:pPr>
            <a:r>
              <a:rPr lang="cs-CZ" sz="1800" smtClean="0"/>
              <a:t>Páté cvičení- křížovka. Vyplňuje se kliknutím na každé políčko levým tlačítkem myši a vepsáním patřičného písmene pomocí klávesnice. </a:t>
            </a:r>
          </a:p>
          <a:p>
            <a:pPr>
              <a:buFont typeface="Wingdings" pitchFamily="2" charset="2"/>
              <a:buChar char="v"/>
            </a:pPr>
            <a:endParaRPr lang="cs-CZ" sz="1800" smtClean="0"/>
          </a:p>
          <a:p>
            <a:pPr>
              <a:buFont typeface="Arial" charset="0"/>
              <a:buNone/>
            </a:pPr>
            <a:endParaRPr lang="cs-CZ" smtClean="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Nadpis 1"/>
          <p:cNvSpPr>
            <a:spLocks noGrp="1"/>
          </p:cNvSpPr>
          <p:nvPr>
            <p:ph type="title"/>
          </p:nvPr>
        </p:nvSpPr>
        <p:spPr/>
        <p:txBody>
          <a:bodyPr/>
          <a:lstStyle/>
          <a:p>
            <a:r>
              <a:rPr lang="cs-CZ" smtClean="0"/>
              <a:t>Zdroje</a:t>
            </a:r>
          </a:p>
        </p:txBody>
      </p:sp>
      <p:sp>
        <p:nvSpPr>
          <p:cNvPr id="10243" name="Zástupný symbol pro obsah 2"/>
          <p:cNvSpPr>
            <a:spLocks noGrp="1"/>
          </p:cNvSpPr>
          <p:nvPr>
            <p:ph idx="1"/>
          </p:nvPr>
        </p:nvSpPr>
        <p:spPr>
          <a:xfrm>
            <a:off x="785813" y="1428750"/>
            <a:ext cx="7643812" cy="3214688"/>
          </a:xfrm>
        </p:spPr>
        <p:txBody>
          <a:bodyPr/>
          <a:lstStyle/>
          <a:p>
            <a:pPr>
              <a:buFont typeface="Arial" charset="0"/>
              <a:buNone/>
              <a:defRPr/>
            </a:pPr>
            <a:r>
              <a:rPr lang="cs-CZ" dirty="0" smtClean="0"/>
              <a:t> </a:t>
            </a:r>
            <a:r>
              <a:rPr lang="cs-CZ" sz="1200" dirty="0" smtClean="0"/>
              <a:t>Myšlenková mapa – dle návrhu autorky</a:t>
            </a:r>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r>
              <a:rPr lang="cs-CZ" sz="1800" dirty="0" smtClean="0"/>
              <a:t>Autorem materiálu a všech jeho částí, není-li uvedeno jinak, je Mgr. Jitka Vlková.</a:t>
            </a:r>
          </a:p>
          <a:p>
            <a:pPr>
              <a:buFont typeface="Arial" charset="0"/>
              <a:buNone/>
              <a:defRPr/>
            </a:pPr>
            <a:endParaRPr lang="cs-CZ" sz="1200" i="1" dirty="0" smtClean="0">
              <a:latin typeface="+mj-lt"/>
            </a:endParaRPr>
          </a:p>
          <a:p>
            <a:pPr>
              <a:buFont typeface="Arial" charset="0"/>
              <a:buNone/>
              <a:defRPr/>
            </a:pPr>
            <a:endParaRPr lang="cs-CZ" sz="1200" i="1" dirty="0" smtClean="0">
              <a:latin typeface="+mj-lt"/>
            </a:endParaRPr>
          </a:p>
          <a:p>
            <a:pPr>
              <a:buFont typeface="Arial" charset="0"/>
              <a:buNone/>
              <a:defRPr/>
            </a:pPr>
            <a:endParaRPr lang="cs-CZ" sz="1200" i="1" dirty="0" smtClean="0">
              <a:latin typeface="+mj-lt"/>
            </a:endParaRPr>
          </a:p>
          <a:p>
            <a:pPr>
              <a:buFont typeface="Arial" charset="0"/>
              <a:buNone/>
              <a:defRPr/>
            </a:pPr>
            <a:endParaRPr lang="cs-CZ" dirty="0" smtClean="0"/>
          </a:p>
        </p:txBody>
      </p:sp>
      <p:pic>
        <p:nvPicPr>
          <p:cNvPr id="139268" name="Picture 4"/>
          <p:cNvPicPr>
            <a:picLocks noChangeAspect="1" noChangeArrowheads="1"/>
          </p:cNvPicPr>
          <p:nvPr/>
        </p:nvPicPr>
        <p:blipFill>
          <a:blip r:embed="rId2" cstate="print"/>
          <a:srcRect/>
          <a:stretch>
            <a:fillRect/>
          </a:stretch>
        </p:blipFill>
        <p:spPr bwMode="auto">
          <a:xfrm>
            <a:off x="1785938" y="4857750"/>
            <a:ext cx="5976937" cy="990600"/>
          </a:xfrm>
          <a:prstGeom prst="rect">
            <a:avLst/>
          </a:prstGeom>
          <a:noFill/>
          <a:ln w="9525">
            <a:noFill/>
            <a:miter lim="800000"/>
            <a:headEnd/>
            <a:tailEnd/>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28688"/>
            <a:ext cx="7772400" cy="2143125"/>
          </a:xfrm>
        </p:spPr>
        <p:txBody>
          <a:bodyPr rtlCol="0">
            <a:normAutofit/>
          </a:bodyPr>
          <a:lstStyle/>
          <a:p>
            <a:pPr eaLnBrk="1" fontAlgn="auto" hangingPunct="1">
              <a:spcAft>
                <a:spcPts val="0"/>
              </a:spcAft>
              <a:defRPr/>
            </a:pPr>
            <a:r>
              <a:rPr lang="cs-CZ" b="1" dirty="0" smtClean="0">
                <a:solidFill>
                  <a:schemeClr val="accent2">
                    <a:lumMod val="75000"/>
                  </a:schemeClr>
                </a:solidFill>
              </a:rPr>
              <a:t>VYJMENOVANÁ  SLOVA</a:t>
            </a:r>
          </a:p>
        </p:txBody>
      </p:sp>
      <p:sp>
        <p:nvSpPr>
          <p:cNvPr id="3" name="Podnadpis 2"/>
          <p:cNvSpPr>
            <a:spLocks noGrp="1"/>
          </p:cNvSpPr>
          <p:nvPr>
            <p:ph type="subTitle" idx="1"/>
          </p:nvPr>
        </p:nvSpPr>
        <p:spPr>
          <a:xfrm>
            <a:off x="1428750" y="3571875"/>
            <a:ext cx="6400800" cy="1995488"/>
          </a:xfrm>
        </p:spPr>
        <p:txBody>
          <a:bodyPr rtlCol="0">
            <a:normAutofit/>
          </a:bodyPr>
          <a:lstStyle/>
          <a:p>
            <a:pPr eaLnBrk="1" fontAlgn="auto" hangingPunct="1">
              <a:spcAft>
                <a:spcPts val="0"/>
              </a:spcAft>
              <a:buFont typeface="Arial" pitchFamily="34" charset="0"/>
              <a:buNone/>
              <a:defRPr/>
            </a:pPr>
            <a:endParaRPr lang="cs-CZ" dirty="0" smtClean="0"/>
          </a:p>
          <a:p>
            <a:pPr eaLnBrk="1" fontAlgn="auto" hangingPunct="1">
              <a:spcAft>
                <a:spcPts val="0"/>
              </a:spcAft>
              <a:buFont typeface="Arial" pitchFamily="34" charset="0"/>
              <a:buNone/>
              <a:defRPr/>
            </a:pPr>
            <a:r>
              <a:rPr lang="cs-CZ" dirty="0" smtClean="0"/>
              <a:t>Mgr. Jitka Vlková</a:t>
            </a:r>
          </a:p>
          <a:p>
            <a:pPr eaLnBrk="1" fontAlgn="auto" hangingPunct="1">
              <a:spcAft>
                <a:spcPts val="0"/>
              </a:spcAft>
              <a:buFont typeface="Arial" pitchFamily="34" charset="0"/>
              <a:buNone/>
              <a:defRPr/>
            </a:pPr>
            <a:r>
              <a:rPr lang="cs-CZ" sz="1900" dirty="0" smtClean="0"/>
              <a:t>VY_32_INOVACE_12_18_vyjmenovaná slova</a:t>
            </a:r>
          </a:p>
          <a:p>
            <a:pPr eaLnBrk="1" fontAlgn="auto" hangingPunct="1">
              <a:spcAft>
                <a:spcPts val="0"/>
              </a:spcAft>
              <a:buFont typeface="Arial" pitchFamily="34" charset="0"/>
              <a:buNone/>
              <a:defRPr/>
            </a:pPr>
            <a:endParaRPr lang="cs-CZ" dirty="0" smtClean="0"/>
          </a:p>
        </p:txBody>
      </p:sp>
      <p:pic>
        <p:nvPicPr>
          <p:cNvPr id="140292" name="Picture 4"/>
          <p:cNvPicPr>
            <a:picLocks noChangeAspect="1" noChangeArrowheads="1"/>
          </p:cNvPicPr>
          <p:nvPr/>
        </p:nvPicPr>
        <p:blipFill>
          <a:blip r:embed="rId2" cstate="print"/>
          <a:srcRect/>
          <a:stretch>
            <a:fillRect/>
          </a:stretch>
        </p:blipFill>
        <p:spPr bwMode="auto">
          <a:xfrm>
            <a:off x="1500188" y="3000375"/>
            <a:ext cx="5976937" cy="990600"/>
          </a:xfrm>
          <a:prstGeom prst="rect">
            <a:avLst/>
          </a:prstGeom>
          <a:noFill/>
          <a:ln w="9525">
            <a:noFill/>
            <a:miter lim="800000"/>
            <a:headEnd/>
            <a:tailEnd/>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Nadpis 1"/>
          <p:cNvSpPr>
            <a:spLocks noGrp="1"/>
          </p:cNvSpPr>
          <p:nvPr>
            <p:ph type="title"/>
          </p:nvPr>
        </p:nvSpPr>
        <p:spPr>
          <a:xfrm>
            <a:off x="457200" y="274638"/>
            <a:ext cx="8229600" cy="868362"/>
          </a:xfrm>
        </p:spPr>
        <p:txBody>
          <a:bodyPr/>
          <a:lstStyle/>
          <a:p>
            <a:r>
              <a:rPr lang="cs-CZ" sz="2400" b="1" u="sng" smtClean="0"/>
              <a:t>VYDRA, VÝR, VYŽLE</a:t>
            </a:r>
          </a:p>
        </p:txBody>
      </p:sp>
      <p:sp>
        <p:nvSpPr>
          <p:cNvPr id="141315" name="Zástupný symbol pro obsah 2"/>
          <p:cNvSpPr>
            <a:spLocks noGrp="1"/>
          </p:cNvSpPr>
          <p:nvPr>
            <p:ph idx="1"/>
          </p:nvPr>
        </p:nvSpPr>
        <p:spPr>
          <a:xfrm>
            <a:off x="457200" y="1000125"/>
            <a:ext cx="8229600" cy="5126038"/>
          </a:xfrm>
        </p:spPr>
        <p:txBody>
          <a:bodyPr/>
          <a:lstStyle/>
          <a:p>
            <a:pPr>
              <a:buFont typeface="Arial" charset="0"/>
              <a:buNone/>
            </a:pPr>
            <a:r>
              <a:rPr lang="cs-CZ" sz="1200" smtClean="0"/>
              <a:t>Doplň správná i –y, í –ý:</a:t>
            </a:r>
          </a:p>
          <a:p>
            <a:pPr>
              <a:buFont typeface="Arial" charset="0"/>
              <a:buNone/>
            </a:pPr>
            <a:r>
              <a:rPr lang="cs-CZ" sz="1800" smtClean="0"/>
              <a:t>V     dra říční je vodní živoč    ch. Své nory s       staví</a:t>
            </a:r>
          </a:p>
          <a:p>
            <a:pPr>
              <a:buFont typeface="Arial" charset="0"/>
              <a:buNone/>
            </a:pPr>
            <a:endParaRPr lang="cs-CZ" sz="1800" smtClean="0"/>
          </a:p>
          <a:p>
            <a:pPr>
              <a:buFont typeface="Arial" charset="0"/>
              <a:buNone/>
            </a:pPr>
            <a:r>
              <a:rPr lang="cs-CZ" sz="1800" smtClean="0"/>
              <a:t>bl    zko řek. V m     stech, kde se v    dry zab     dl     ly,</a:t>
            </a:r>
          </a:p>
          <a:p>
            <a:pPr>
              <a:buFont typeface="Arial" charset="0"/>
              <a:buNone/>
            </a:pPr>
            <a:endParaRPr lang="cs-CZ" sz="1800" smtClean="0"/>
          </a:p>
          <a:p>
            <a:pPr>
              <a:buFont typeface="Arial" charset="0"/>
              <a:buNone/>
            </a:pPr>
            <a:r>
              <a:rPr lang="cs-CZ" sz="1800" smtClean="0"/>
              <a:t>teče čistá voda. Ob    čejně je v     dra plachá. Ochrán-</a:t>
            </a:r>
          </a:p>
          <a:p>
            <a:pPr>
              <a:buFont typeface="Arial" charset="0"/>
              <a:buNone/>
            </a:pPr>
            <a:endParaRPr lang="cs-CZ" sz="1800" smtClean="0"/>
          </a:p>
          <a:p>
            <a:pPr>
              <a:buFont typeface="Arial" charset="0"/>
              <a:buNone/>
            </a:pPr>
            <a:r>
              <a:rPr lang="cs-CZ" sz="1800" smtClean="0"/>
              <a:t>ci zvířat některé v     dry odchovávají v zajetí a pak je</a:t>
            </a:r>
          </a:p>
          <a:p>
            <a:pPr>
              <a:buFont typeface="Arial" charset="0"/>
              <a:buNone/>
            </a:pPr>
            <a:endParaRPr lang="cs-CZ" sz="1800" smtClean="0"/>
          </a:p>
          <a:p>
            <a:pPr>
              <a:buFont typeface="Arial" charset="0"/>
              <a:buNone/>
            </a:pPr>
            <a:r>
              <a:rPr lang="cs-CZ" sz="1800" smtClean="0"/>
              <a:t>pouštějí do doposud v     drami nezab    dlených oblastí vodn     ch toků. T    to v    dry</a:t>
            </a:r>
          </a:p>
          <a:p>
            <a:pPr>
              <a:buFont typeface="Arial" charset="0"/>
              <a:buNone/>
            </a:pPr>
            <a:endParaRPr lang="cs-CZ" sz="1800" smtClean="0"/>
          </a:p>
          <a:p>
            <a:pPr>
              <a:buFont typeface="Arial" charset="0"/>
              <a:buNone/>
            </a:pPr>
            <a:r>
              <a:rPr lang="cs-CZ" sz="1800" smtClean="0"/>
              <a:t>běhají za sv     mi chovateli jako ps     ci. </a:t>
            </a:r>
          </a:p>
        </p:txBody>
      </p:sp>
      <p:pic>
        <p:nvPicPr>
          <p:cNvPr id="141316" name="Picture 2" descr="43FF8593"/>
          <p:cNvPicPr>
            <a:picLocks noChangeAspect="1" noChangeArrowheads="1"/>
          </p:cNvPicPr>
          <p:nvPr/>
        </p:nvPicPr>
        <p:blipFill>
          <a:blip r:embed="rId2" cstate="print"/>
          <a:srcRect/>
          <a:stretch>
            <a:fillRect/>
          </a:stretch>
        </p:blipFill>
        <p:spPr bwMode="auto">
          <a:xfrm>
            <a:off x="5643563" y="1357313"/>
            <a:ext cx="2911475" cy="2214562"/>
          </a:xfrm>
          <a:prstGeom prst="rect">
            <a:avLst/>
          </a:prstGeom>
          <a:noFill/>
          <a:ln w="9525">
            <a:noFill/>
            <a:miter lim="800000"/>
            <a:headEnd/>
            <a:tailEnd/>
          </a:ln>
        </p:spPr>
      </p:pic>
      <p:sp>
        <p:nvSpPr>
          <p:cNvPr id="141317" name="TextovéPole 4"/>
          <p:cNvSpPr txBox="1">
            <a:spLocks noChangeArrowheads="1"/>
          </p:cNvSpPr>
          <p:nvPr/>
        </p:nvSpPr>
        <p:spPr bwMode="auto">
          <a:xfrm>
            <a:off x="714375" y="1214438"/>
            <a:ext cx="214313" cy="369887"/>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141318" name="TextovéPole 5"/>
          <p:cNvSpPr txBox="1">
            <a:spLocks noChangeArrowheads="1"/>
          </p:cNvSpPr>
          <p:nvPr/>
        </p:nvSpPr>
        <p:spPr bwMode="auto">
          <a:xfrm>
            <a:off x="3000375" y="1214438"/>
            <a:ext cx="214313" cy="369887"/>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141319" name="TextovéPole 6"/>
          <p:cNvSpPr txBox="1">
            <a:spLocks noChangeArrowheads="1"/>
          </p:cNvSpPr>
          <p:nvPr/>
        </p:nvSpPr>
        <p:spPr bwMode="auto">
          <a:xfrm>
            <a:off x="4500563" y="1214438"/>
            <a:ext cx="214312" cy="369887"/>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141320" name="TextovéPole 7"/>
          <p:cNvSpPr txBox="1">
            <a:spLocks noChangeArrowheads="1"/>
          </p:cNvSpPr>
          <p:nvPr/>
        </p:nvSpPr>
        <p:spPr bwMode="auto">
          <a:xfrm>
            <a:off x="714375" y="1857375"/>
            <a:ext cx="214313" cy="369888"/>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141321" name="TextovéPole 8"/>
          <p:cNvSpPr txBox="1">
            <a:spLocks noChangeArrowheads="1"/>
          </p:cNvSpPr>
          <p:nvPr/>
        </p:nvSpPr>
        <p:spPr bwMode="auto">
          <a:xfrm>
            <a:off x="2071688" y="1857375"/>
            <a:ext cx="214312" cy="369888"/>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141322" name="TextovéPole 9"/>
          <p:cNvSpPr txBox="1">
            <a:spLocks noChangeArrowheads="1"/>
          </p:cNvSpPr>
          <p:nvPr/>
        </p:nvSpPr>
        <p:spPr bwMode="auto">
          <a:xfrm>
            <a:off x="3643313" y="1857375"/>
            <a:ext cx="214312" cy="369888"/>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141323" name="TextovéPole 10"/>
          <p:cNvSpPr txBox="1">
            <a:spLocks noChangeArrowheads="1"/>
          </p:cNvSpPr>
          <p:nvPr/>
        </p:nvSpPr>
        <p:spPr bwMode="auto">
          <a:xfrm>
            <a:off x="4572000" y="1857375"/>
            <a:ext cx="214313" cy="369888"/>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141324" name="TextovéPole 11"/>
          <p:cNvSpPr txBox="1">
            <a:spLocks noChangeArrowheads="1"/>
          </p:cNvSpPr>
          <p:nvPr/>
        </p:nvSpPr>
        <p:spPr bwMode="auto">
          <a:xfrm>
            <a:off x="5000625" y="1857375"/>
            <a:ext cx="214313" cy="369888"/>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141325" name="TextovéPole 12"/>
          <p:cNvSpPr txBox="1">
            <a:spLocks noChangeArrowheads="1"/>
          </p:cNvSpPr>
          <p:nvPr/>
        </p:nvSpPr>
        <p:spPr bwMode="auto">
          <a:xfrm>
            <a:off x="2286000" y="2571750"/>
            <a:ext cx="214313" cy="369888"/>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141326" name="TextovéPole 13"/>
          <p:cNvSpPr txBox="1">
            <a:spLocks noChangeArrowheads="1"/>
          </p:cNvSpPr>
          <p:nvPr/>
        </p:nvSpPr>
        <p:spPr bwMode="auto">
          <a:xfrm>
            <a:off x="3429000" y="2571750"/>
            <a:ext cx="214313" cy="369888"/>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141327" name="TextovéPole 14"/>
          <p:cNvSpPr txBox="1">
            <a:spLocks noChangeArrowheads="1"/>
          </p:cNvSpPr>
          <p:nvPr/>
        </p:nvSpPr>
        <p:spPr bwMode="auto">
          <a:xfrm>
            <a:off x="2214563" y="3214688"/>
            <a:ext cx="214312" cy="369887"/>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141328" name="TextovéPole 15"/>
          <p:cNvSpPr txBox="1">
            <a:spLocks noChangeArrowheads="1"/>
          </p:cNvSpPr>
          <p:nvPr/>
        </p:nvSpPr>
        <p:spPr bwMode="auto">
          <a:xfrm>
            <a:off x="2643188" y="3857625"/>
            <a:ext cx="214312" cy="369888"/>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141329" name="TextovéPole 16"/>
          <p:cNvSpPr txBox="1">
            <a:spLocks noChangeArrowheads="1"/>
          </p:cNvSpPr>
          <p:nvPr/>
        </p:nvSpPr>
        <p:spPr bwMode="auto">
          <a:xfrm>
            <a:off x="4000500" y="3857625"/>
            <a:ext cx="214313" cy="369888"/>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141330" name="TextovéPole 17"/>
          <p:cNvSpPr txBox="1">
            <a:spLocks noChangeArrowheads="1"/>
          </p:cNvSpPr>
          <p:nvPr/>
        </p:nvSpPr>
        <p:spPr bwMode="auto">
          <a:xfrm>
            <a:off x="6143625" y="3857625"/>
            <a:ext cx="214313" cy="369888"/>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141331" name="TextovéPole 18"/>
          <p:cNvSpPr txBox="1">
            <a:spLocks noChangeArrowheads="1"/>
          </p:cNvSpPr>
          <p:nvPr/>
        </p:nvSpPr>
        <p:spPr bwMode="auto">
          <a:xfrm>
            <a:off x="7286625" y="3857625"/>
            <a:ext cx="214313" cy="369888"/>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141332" name="TextovéPole 19"/>
          <p:cNvSpPr txBox="1">
            <a:spLocks noChangeArrowheads="1"/>
          </p:cNvSpPr>
          <p:nvPr/>
        </p:nvSpPr>
        <p:spPr bwMode="auto">
          <a:xfrm>
            <a:off x="7858125" y="3857625"/>
            <a:ext cx="214313" cy="369888"/>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141333" name="TextovéPole 20"/>
          <p:cNvSpPr txBox="1">
            <a:spLocks noChangeArrowheads="1"/>
          </p:cNvSpPr>
          <p:nvPr/>
        </p:nvSpPr>
        <p:spPr bwMode="auto">
          <a:xfrm>
            <a:off x="1643063" y="4500563"/>
            <a:ext cx="214312" cy="369887"/>
          </a:xfrm>
          <a:prstGeom prst="rect">
            <a:avLst/>
          </a:prstGeom>
          <a:solidFill>
            <a:schemeClr val="bg2"/>
          </a:solidFill>
          <a:ln w="9525">
            <a:solidFill>
              <a:schemeClr val="bg2"/>
            </a:solidFill>
            <a:miter lim="800000"/>
            <a:headEnd/>
            <a:tailEnd/>
          </a:ln>
        </p:spPr>
        <p:txBody>
          <a:bodyPr>
            <a:spAutoFit/>
          </a:bodyPr>
          <a:lstStyle/>
          <a:p>
            <a:endParaRPr lang="cs-CZ"/>
          </a:p>
        </p:txBody>
      </p:sp>
      <p:sp>
        <p:nvSpPr>
          <p:cNvPr id="141334" name="TextovéPole 21"/>
          <p:cNvSpPr txBox="1">
            <a:spLocks noChangeArrowheads="1"/>
          </p:cNvSpPr>
          <p:nvPr/>
        </p:nvSpPr>
        <p:spPr bwMode="auto">
          <a:xfrm>
            <a:off x="3714750" y="4500563"/>
            <a:ext cx="214313" cy="369887"/>
          </a:xfrm>
          <a:prstGeom prst="rect">
            <a:avLst/>
          </a:prstGeom>
          <a:solidFill>
            <a:schemeClr val="bg2"/>
          </a:solidFill>
          <a:ln w="9525">
            <a:solidFill>
              <a:schemeClr val="bg2"/>
            </a:solidFill>
            <a:miter lim="800000"/>
            <a:headEnd/>
            <a:tailEnd/>
          </a:ln>
        </p:spPr>
        <p:txBody>
          <a:bodyPr>
            <a:spAutoFit/>
          </a:bodyPr>
          <a:lstStyle/>
          <a:p>
            <a:endParaRPr lang="cs-CZ"/>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ovéPole 21"/>
          <p:cNvSpPr txBox="1"/>
          <p:nvPr/>
        </p:nvSpPr>
        <p:spPr>
          <a:xfrm>
            <a:off x="571500" y="6000750"/>
            <a:ext cx="2786063" cy="369888"/>
          </a:xfrm>
          <a:prstGeom prst="rect">
            <a:avLst/>
          </a:prstGeom>
          <a:solidFill>
            <a:schemeClr val="bg1"/>
          </a:solidFill>
          <a:ln w="28575">
            <a:solidFill>
              <a:schemeClr val="accent6">
                <a:lumMod val="75000"/>
              </a:schemeClr>
            </a:solidFill>
          </a:ln>
        </p:spPr>
        <p:txBody>
          <a:bodyPr>
            <a:spAutoFit/>
          </a:bodyPr>
          <a:lstStyle/>
          <a:p>
            <a:pPr algn="ctr">
              <a:defRPr/>
            </a:pPr>
            <a:endParaRPr lang="cs-CZ" dirty="0">
              <a:solidFill>
                <a:schemeClr val="accent6">
                  <a:lumMod val="40000"/>
                  <a:lumOff val="60000"/>
                </a:schemeClr>
              </a:solidFill>
            </a:endParaRPr>
          </a:p>
        </p:txBody>
      </p:sp>
      <p:sp>
        <p:nvSpPr>
          <p:cNvPr id="142339" name="Zástupný symbol pro obsah 2"/>
          <p:cNvSpPr>
            <a:spLocks noGrp="1"/>
          </p:cNvSpPr>
          <p:nvPr>
            <p:ph idx="1"/>
          </p:nvPr>
        </p:nvSpPr>
        <p:spPr>
          <a:xfrm>
            <a:off x="428625" y="642938"/>
            <a:ext cx="8215313" cy="5786437"/>
          </a:xfrm>
        </p:spPr>
        <p:txBody>
          <a:bodyPr/>
          <a:lstStyle/>
          <a:p>
            <a:pPr>
              <a:buFont typeface="Arial" charset="0"/>
              <a:buNone/>
            </a:pPr>
            <a:r>
              <a:rPr lang="cs-CZ" sz="1800" smtClean="0"/>
              <a:t>			            V    r velký</a:t>
            </a:r>
          </a:p>
          <a:p>
            <a:pPr>
              <a:buFont typeface="Arial" charset="0"/>
              <a:buNone/>
            </a:pPr>
            <a:endParaRPr lang="cs-CZ" sz="1800" smtClean="0"/>
          </a:p>
          <a:p>
            <a:pPr>
              <a:buFont typeface="Arial" charset="0"/>
              <a:buNone/>
            </a:pPr>
            <a:r>
              <a:rPr lang="cs-CZ" sz="1800" smtClean="0"/>
              <a:t>			            V    r je veliký pták se zrzavě žlutým peřím. V noci můžeme </a:t>
            </a:r>
          </a:p>
          <a:p>
            <a:pPr>
              <a:buFont typeface="Arial" charset="0"/>
              <a:buNone/>
            </a:pPr>
            <a:endParaRPr lang="cs-CZ" sz="1800" smtClean="0"/>
          </a:p>
          <a:p>
            <a:pPr>
              <a:buFont typeface="Arial" charset="0"/>
              <a:buNone/>
            </a:pPr>
            <a:r>
              <a:rPr lang="cs-CZ" sz="1800" smtClean="0"/>
              <a:t>			            sl     šet houkání v     ra, či ho uv    dět, jak letí za m     škou.</a:t>
            </a:r>
          </a:p>
          <a:p>
            <a:pPr>
              <a:buFont typeface="Arial" charset="0"/>
              <a:buNone/>
            </a:pPr>
            <a:endParaRPr lang="cs-CZ" sz="1800" smtClean="0"/>
          </a:p>
          <a:p>
            <a:pPr>
              <a:buFont typeface="Arial" charset="0"/>
              <a:buNone/>
            </a:pPr>
            <a:r>
              <a:rPr lang="cs-CZ" sz="1800" smtClean="0"/>
              <a:t>			            Při jeho letu se občas zav    ří prach ve vzduchu. V    ři jsou</a:t>
            </a:r>
          </a:p>
          <a:p>
            <a:pPr>
              <a:buFont typeface="Arial" charset="0"/>
              <a:buNone/>
            </a:pPr>
            <a:endParaRPr lang="cs-CZ" sz="1800" smtClean="0"/>
          </a:p>
          <a:p>
            <a:pPr>
              <a:buFont typeface="Arial" charset="0"/>
              <a:buNone/>
            </a:pPr>
            <a:r>
              <a:rPr lang="cs-CZ" sz="1800" smtClean="0"/>
              <a:t>užiteční ptáci. V      jste již někdy v     děli v     ra? M       jsme ho v    děli v ZOO. Také</a:t>
            </a:r>
          </a:p>
          <a:p>
            <a:pPr>
              <a:buFont typeface="Arial" charset="0"/>
              <a:buNone/>
            </a:pPr>
            <a:endParaRPr lang="cs-CZ" sz="1800" smtClean="0"/>
          </a:p>
          <a:p>
            <a:pPr>
              <a:buFont typeface="Arial" charset="0"/>
              <a:buNone/>
            </a:pPr>
            <a:r>
              <a:rPr lang="cs-CZ" sz="1800" smtClean="0"/>
              <a:t>tam b     la sova pálená, s     ček obecný, op     ce, zm     je, sloni, velbloudi a krokodýl. </a:t>
            </a:r>
          </a:p>
          <a:p>
            <a:pPr>
              <a:buFont typeface="Arial" charset="0"/>
              <a:buNone/>
            </a:pPr>
            <a:endParaRPr lang="cs-CZ" sz="1800" smtClean="0"/>
          </a:p>
          <a:p>
            <a:pPr>
              <a:buFont typeface="Arial" charset="0"/>
              <a:buNone/>
            </a:pPr>
            <a:r>
              <a:rPr lang="cs-CZ" sz="1800" smtClean="0"/>
              <a:t>L     b     la se nám v    ří ouška.</a:t>
            </a:r>
          </a:p>
          <a:p>
            <a:pPr>
              <a:buFont typeface="Arial" charset="0"/>
              <a:buNone/>
            </a:pPr>
            <a:r>
              <a:rPr lang="cs-CZ" sz="1200" smtClean="0"/>
              <a:t>  Nespleteš se? Vytvoř správné slovní dvojice:</a:t>
            </a:r>
          </a:p>
          <a:p>
            <a:pPr>
              <a:buFont typeface="Arial" charset="0"/>
              <a:buNone/>
            </a:pPr>
            <a:endParaRPr lang="cs-CZ" sz="1800" smtClean="0"/>
          </a:p>
          <a:p>
            <a:pPr>
              <a:buFont typeface="Arial" charset="0"/>
              <a:buNone/>
            </a:pPr>
            <a:endParaRPr lang="cs-CZ" sz="1800" smtClean="0"/>
          </a:p>
          <a:p>
            <a:pPr>
              <a:buFont typeface="Arial" charset="0"/>
              <a:buNone/>
            </a:pPr>
            <a:endParaRPr lang="cs-CZ" sz="1800" smtClean="0"/>
          </a:p>
        </p:txBody>
      </p:sp>
      <p:sp>
        <p:nvSpPr>
          <p:cNvPr id="21" name="TextovéPole 20"/>
          <p:cNvSpPr txBox="1"/>
          <p:nvPr/>
        </p:nvSpPr>
        <p:spPr>
          <a:xfrm>
            <a:off x="571500" y="5143500"/>
            <a:ext cx="2786063" cy="369888"/>
          </a:xfrm>
          <a:prstGeom prst="rect">
            <a:avLst/>
          </a:prstGeom>
          <a:solidFill>
            <a:schemeClr val="bg1"/>
          </a:solidFill>
          <a:ln w="28575">
            <a:solidFill>
              <a:schemeClr val="accent6">
                <a:lumMod val="75000"/>
              </a:schemeClr>
            </a:solidFill>
          </a:ln>
        </p:spPr>
        <p:txBody>
          <a:bodyPr>
            <a:spAutoFit/>
          </a:bodyPr>
          <a:lstStyle/>
          <a:p>
            <a:pPr algn="ctr">
              <a:defRPr/>
            </a:pPr>
            <a:endParaRPr lang="cs-CZ" dirty="0">
              <a:solidFill>
                <a:schemeClr val="accent6">
                  <a:lumMod val="40000"/>
                  <a:lumOff val="60000"/>
                </a:schemeClr>
              </a:solidFill>
            </a:endParaRPr>
          </a:p>
        </p:txBody>
      </p:sp>
      <p:sp>
        <p:nvSpPr>
          <p:cNvPr id="20" name="TextovéPole 19"/>
          <p:cNvSpPr txBox="1"/>
          <p:nvPr/>
        </p:nvSpPr>
        <p:spPr>
          <a:xfrm>
            <a:off x="571500" y="5572125"/>
            <a:ext cx="2786063" cy="369888"/>
          </a:xfrm>
          <a:prstGeom prst="rect">
            <a:avLst/>
          </a:prstGeom>
          <a:solidFill>
            <a:schemeClr val="bg1"/>
          </a:solidFill>
          <a:ln w="28575">
            <a:solidFill>
              <a:schemeClr val="accent6">
                <a:lumMod val="75000"/>
              </a:schemeClr>
            </a:solidFill>
          </a:ln>
        </p:spPr>
        <p:txBody>
          <a:bodyPr>
            <a:spAutoFit/>
          </a:bodyPr>
          <a:lstStyle/>
          <a:p>
            <a:pPr algn="ctr">
              <a:defRPr/>
            </a:pPr>
            <a:endParaRPr lang="cs-CZ" dirty="0">
              <a:solidFill>
                <a:schemeClr val="accent6">
                  <a:lumMod val="40000"/>
                  <a:lumOff val="60000"/>
                </a:schemeClr>
              </a:solidFill>
            </a:endParaRPr>
          </a:p>
        </p:txBody>
      </p:sp>
      <p:sp>
        <p:nvSpPr>
          <p:cNvPr id="142342" name="Nadpis 1"/>
          <p:cNvSpPr>
            <a:spLocks noGrp="1"/>
          </p:cNvSpPr>
          <p:nvPr>
            <p:ph type="title"/>
          </p:nvPr>
        </p:nvSpPr>
        <p:spPr>
          <a:xfrm>
            <a:off x="457200" y="357188"/>
            <a:ext cx="8229600" cy="285750"/>
          </a:xfrm>
        </p:spPr>
        <p:txBody>
          <a:bodyPr/>
          <a:lstStyle/>
          <a:p>
            <a:pPr algn="l"/>
            <a:r>
              <a:rPr lang="cs-CZ" sz="1200" smtClean="0"/>
              <a:t/>
            </a:r>
            <a:br>
              <a:rPr lang="cs-CZ" sz="1200" smtClean="0"/>
            </a:br>
            <a:r>
              <a:rPr lang="cs-CZ" sz="1200" smtClean="0"/>
              <a:t/>
            </a:r>
            <a:br>
              <a:rPr lang="cs-CZ" sz="1200" smtClean="0"/>
            </a:br>
            <a:r>
              <a:rPr lang="cs-CZ" sz="1200" smtClean="0"/>
              <a:t/>
            </a:r>
            <a:br>
              <a:rPr lang="cs-CZ" sz="1200" smtClean="0"/>
            </a:br>
            <a:r>
              <a:rPr lang="cs-CZ" sz="1200" smtClean="0"/>
              <a:t>		                Doplň správná i –y, í –ý:</a:t>
            </a:r>
            <a:r>
              <a:rPr lang="cs-CZ" smtClean="0"/>
              <a:t/>
            </a:r>
            <a:br>
              <a:rPr lang="cs-CZ" smtClean="0"/>
            </a:br>
            <a:r>
              <a:rPr lang="cs-CZ" smtClean="0"/>
              <a:t> </a:t>
            </a:r>
          </a:p>
        </p:txBody>
      </p:sp>
      <p:pic>
        <p:nvPicPr>
          <p:cNvPr id="142343" name="Picture 2" descr="1A4F7AF5"/>
          <p:cNvPicPr>
            <a:picLocks noChangeAspect="1" noChangeArrowheads="1"/>
          </p:cNvPicPr>
          <p:nvPr/>
        </p:nvPicPr>
        <p:blipFill>
          <a:blip r:embed="rId2" cstate="print"/>
          <a:srcRect/>
          <a:stretch>
            <a:fillRect/>
          </a:stretch>
        </p:blipFill>
        <p:spPr bwMode="auto">
          <a:xfrm>
            <a:off x="500063" y="714375"/>
            <a:ext cx="2286000" cy="2301875"/>
          </a:xfrm>
          <a:prstGeom prst="rect">
            <a:avLst/>
          </a:prstGeom>
          <a:noFill/>
          <a:ln w="9525">
            <a:noFill/>
            <a:miter lim="800000"/>
            <a:headEnd/>
            <a:tailEnd/>
          </a:ln>
        </p:spPr>
      </p:pic>
      <p:cxnSp>
        <p:nvCxnSpPr>
          <p:cNvPr id="6" name="Přímá spojovací čára 5"/>
          <p:cNvCxnSpPr/>
          <p:nvPr/>
        </p:nvCxnSpPr>
        <p:spPr>
          <a:xfrm>
            <a:off x="571500" y="4929188"/>
            <a:ext cx="8001000" cy="1587"/>
          </a:xfrm>
          <a:prstGeom prst="line">
            <a:avLst/>
          </a:prstGeom>
          <a:ln w="190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sp>
        <p:nvSpPr>
          <p:cNvPr id="13" name="TextovéPole 12"/>
          <p:cNvSpPr txBox="1"/>
          <p:nvPr/>
        </p:nvSpPr>
        <p:spPr>
          <a:xfrm>
            <a:off x="642938" y="5143500"/>
            <a:ext cx="1285875" cy="369888"/>
          </a:xfrm>
          <a:prstGeom prst="rect">
            <a:avLst/>
          </a:prstGeom>
          <a:solidFill>
            <a:schemeClr val="accent2">
              <a:lumMod val="50000"/>
            </a:schemeClr>
          </a:solidFill>
        </p:spPr>
        <p:txBody>
          <a:bodyPr>
            <a:spAutoFit/>
          </a:bodyPr>
          <a:lstStyle/>
          <a:p>
            <a:pPr algn="ctr">
              <a:defRPr/>
            </a:pPr>
            <a:r>
              <a:rPr lang="cs-CZ" dirty="0">
                <a:solidFill>
                  <a:schemeClr val="accent6">
                    <a:lumMod val="40000"/>
                    <a:lumOff val="60000"/>
                  </a:schemeClr>
                </a:solidFill>
              </a:rPr>
              <a:t>SOVA</a:t>
            </a:r>
          </a:p>
        </p:txBody>
      </p:sp>
      <p:sp>
        <p:nvSpPr>
          <p:cNvPr id="15" name="TextovéPole 14"/>
          <p:cNvSpPr txBox="1"/>
          <p:nvPr/>
        </p:nvSpPr>
        <p:spPr>
          <a:xfrm>
            <a:off x="5715000" y="5143500"/>
            <a:ext cx="1285875" cy="369888"/>
          </a:xfrm>
          <a:prstGeom prst="rect">
            <a:avLst/>
          </a:prstGeom>
          <a:solidFill>
            <a:schemeClr val="accent2">
              <a:lumMod val="50000"/>
            </a:schemeClr>
          </a:solidFill>
        </p:spPr>
        <p:txBody>
          <a:bodyPr>
            <a:spAutoFit/>
          </a:bodyPr>
          <a:lstStyle/>
          <a:p>
            <a:pPr algn="ctr">
              <a:defRPr/>
            </a:pPr>
            <a:r>
              <a:rPr lang="cs-CZ" dirty="0">
                <a:solidFill>
                  <a:schemeClr val="accent6">
                    <a:lumMod val="40000"/>
                    <a:lumOff val="60000"/>
                  </a:schemeClr>
                </a:solidFill>
              </a:rPr>
              <a:t>VÍRA</a:t>
            </a:r>
          </a:p>
        </p:txBody>
      </p:sp>
      <p:sp>
        <p:nvSpPr>
          <p:cNvPr id="16" name="TextovéPole 15"/>
          <p:cNvSpPr txBox="1"/>
          <p:nvPr/>
        </p:nvSpPr>
        <p:spPr>
          <a:xfrm>
            <a:off x="5715000" y="6000750"/>
            <a:ext cx="1285875" cy="369888"/>
          </a:xfrm>
          <a:prstGeom prst="rect">
            <a:avLst/>
          </a:prstGeom>
          <a:solidFill>
            <a:schemeClr val="accent2">
              <a:lumMod val="50000"/>
            </a:schemeClr>
          </a:solidFill>
        </p:spPr>
        <p:txBody>
          <a:bodyPr>
            <a:spAutoFit/>
          </a:bodyPr>
          <a:lstStyle/>
          <a:p>
            <a:pPr algn="ctr">
              <a:defRPr/>
            </a:pPr>
            <a:r>
              <a:rPr lang="cs-CZ" dirty="0">
                <a:solidFill>
                  <a:schemeClr val="accent6">
                    <a:lumMod val="40000"/>
                    <a:lumOff val="60000"/>
                  </a:schemeClr>
                </a:solidFill>
              </a:rPr>
              <a:t>VÍR</a:t>
            </a:r>
          </a:p>
        </p:txBody>
      </p:sp>
      <p:sp>
        <p:nvSpPr>
          <p:cNvPr id="17" name="TextovéPole 16"/>
          <p:cNvSpPr txBox="1"/>
          <p:nvPr/>
        </p:nvSpPr>
        <p:spPr>
          <a:xfrm>
            <a:off x="5715000" y="5572125"/>
            <a:ext cx="1285875" cy="369888"/>
          </a:xfrm>
          <a:prstGeom prst="rect">
            <a:avLst/>
          </a:prstGeom>
          <a:solidFill>
            <a:schemeClr val="accent2">
              <a:lumMod val="50000"/>
            </a:schemeClr>
          </a:solidFill>
        </p:spPr>
        <p:txBody>
          <a:bodyPr>
            <a:spAutoFit/>
          </a:bodyPr>
          <a:lstStyle/>
          <a:p>
            <a:pPr algn="ctr">
              <a:defRPr/>
            </a:pPr>
            <a:r>
              <a:rPr lang="cs-CZ" dirty="0">
                <a:solidFill>
                  <a:schemeClr val="accent6">
                    <a:lumMod val="40000"/>
                    <a:lumOff val="60000"/>
                  </a:schemeClr>
                </a:solidFill>
              </a:rPr>
              <a:t>VÝR</a:t>
            </a:r>
          </a:p>
        </p:txBody>
      </p:sp>
      <p:sp>
        <p:nvSpPr>
          <p:cNvPr id="18" name="TextovéPole 17"/>
          <p:cNvSpPr txBox="1"/>
          <p:nvPr/>
        </p:nvSpPr>
        <p:spPr>
          <a:xfrm>
            <a:off x="642938" y="5572125"/>
            <a:ext cx="1285875" cy="369888"/>
          </a:xfrm>
          <a:prstGeom prst="rect">
            <a:avLst/>
          </a:prstGeom>
          <a:solidFill>
            <a:schemeClr val="accent2">
              <a:lumMod val="50000"/>
            </a:schemeClr>
          </a:solidFill>
        </p:spPr>
        <p:txBody>
          <a:bodyPr>
            <a:spAutoFit/>
          </a:bodyPr>
          <a:lstStyle/>
          <a:p>
            <a:pPr algn="ctr">
              <a:defRPr/>
            </a:pPr>
            <a:r>
              <a:rPr lang="cs-CZ" dirty="0">
                <a:solidFill>
                  <a:schemeClr val="accent6">
                    <a:lumMod val="40000"/>
                    <a:lumOff val="60000"/>
                  </a:schemeClr>
                </a:solidFill>
              </a:rPr>
              <a:t>VODNÍ</a:t>
            </a:r>
          </a:p>
        </p:txBody>
      </p:sp>
      <p:sp>
        <p:nvSpPr>
          <p:cNvPr id="19" name="TextovéPole 18"/>
          <p:cNvSpPr txBox="1"/>
          <p:nvPr/>
        </p:nvSpPr>
        <p:spPr>
          <a:xfrm>
            <a:off x="642938" y="6000750"/>
            <a:ext cx="1285875" cy="369888"/>
          </a:xfrm>
          <a:prstGeom prst="rect">
            <a:avLst/>
          </a:prstGeom>
          <a:solidFill>
            <a:schemeClr val="accent2">
              <a:lumMod val="50000"/>
            </a:schemeClr>
          </a:solidFill>
        </p:spPr>
        <p:txBody>
          <a:bodyPr>
            <a:spAutoFit/>
          </a:bodyPr>
          <a:lstStyle/>
          <a:p>
            <a:pPr algn="ctr">
              <a:defRPr/>
            </a:pPr>
            <a:r>
              <a:rPr lang="cs-CZ" dirty="0">
                <a:solidFill>
                  <a:schemeClr val="accent6">
                    <a:lumMod val="40000"/>
                    <a:lumOff val="60000"/>
                  </a:schemeClr>
                </a:solidFill>
              </a:rPr>
              <a:t>PEVNÁ</a:t>
            </a:r>
          </a:p>
        </p:txBody>
      </p:sp>
      <p:sp>
        <p:nvSpPr>
          <p:cNvPr id="23" name="TextovéPole 22"/>
          <p:cNvSpPr txBox="1"/>
          <p:nvPr/>
        </p:nvSpPr>
        <p:spPr>
          <a:xfrm>
            <a:off x="3071813" y="642938"/>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4" name="TextovéPole 23"/>
          <p:cNvSpPr txBox="1"/>
          <p:nvPr/>
        </p:nvSpPr>
        <p:spPr>
          <a:xfrm>
            <a:off x="3071813" y="1285875"/>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5" name="TextovéPole 24"/>
          <p:cNvSpPr txBox="1"/>
          <p:nvPr/>
        </p:nvSpPr>
        <p:spPr>
          <a:xfrm>
            <a:off x="3143250" y="1928813"/>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6" name="TextovéPole 25"/>
          <p:cNvSpPr txBox="1"/>
          <p:nvPr/>
        </p:nvSpPr>
        <p:spPr>
          <a:xfrm>
            <a:off x="4643438" y="192881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7" name="TextovéPole 26"/>
          <p:cNvSpPr txBox="1"/>
          <p:nvPr/>
        </p:nvSpPr>
        <p:spPr>
          <a:xfrm>
            <a:off x="5857875" y="1928813"/>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8" name="TextovéPole 27"/>
          <p:cNvSpPr txBox="1"/>
          <p:nvPr/>
        </p:nvSpPr>
        <p:spPr>
          <a:xfrm>
            <a:off x="7643813" y="192881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9" name="TextovéPole 28"/>
          <p:cNvSpPr txBox="1"/>
          <p:nvPr/>
        </p:nvSpPr>
        <p:spPr>
          <a:xfrm>
            <a:off x="5286375" y="2571750"/>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30" name="TextovéPole 29"/>
          <p:cNvSpPr txBox="1"/>
          <p:nvPr/>
        </p:nvSpPr>
        <p:spPr>
          <a:xfrm>
            <a:off x="7500938" y="2571750"/>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31" name="TextovéPole 30"/>
          <p:cNvSpPr txBox="1"/>
          <p:nvPr/>
        </p:nvSpPr>
        <p:spPr>
          <a:xfrm>
            <a:off x="2000250" y="321468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32" name="TextovéPole 31"/>
          <p:cNvSpPr txBox="1"/>
          <p:nvPr/>
        </p:nvSpPr>
        <p:spPr>
          <a:xfrm>
            <a:off x="3643313" y="3214688"/>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33" name="TextovéPole 32"/>
          <p:cNvSpPr txBox="1"/>
          <p:nvPr/>
        </p:nvSpPr>
        <p:spPr>
          <a:xfrm>
            <a:off x="4429125" y="321468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34" name="TextovéPole 33"/>
          <p:cNvSpPr txBox="1"/>
          <p:nvPr/>
        </p:nvSpPr>
        <p:spPr>
          <a:xfrm>
            <a:off x="5214938" y="3214688"/>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35" name="TextovéPole 34"/>
          <p:cNvSpPr txBox="1"/>
          <p:nvPr/>
        </p:nvSpPr>
        <p:spPr>
          <a:xfrm>
            <a:off x="6429375" y="321468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36" name="TextovéPole 35"/>
          <p:cNvSpPr txBox="1"/>
          <p:nvPr/>
        </p:nvSpPr>
        <p:spPr>
          <a:xfrm>
            <a:off x="1071563" y="392906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37" name="TextovéPole 36"/>
          <p:cNvSpPr txBox="1"/>
          <p:nvPr/>
        </p:nvSpPr>
        <p:spPr>
          <a:xfrm>
            <a:off x="2857500" y="3929063"/>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38" name="TextovéPole 37"/>
          <p:cNvSpPr txBox="1"/>
          <p:nvPr/>
        </p:nvSpPr>
        <p:spPr>
          <a:xfrm>
            <a:off x="4500563" y="392906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39" name="TextovéPole 38"/>
          <p:cNvSpPr txBox="1"/>
          <p:nvPr/>
        </p:nvSpPr>
        <p:spPr>
          <a:xfrm>
            <a:off x="5357813" y="392906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40" name="TextovéPole 39"/>
          <p:cNvSpPr txBox="1"/>
          <p:nvPr/>
        </p:nvSpPr>
        <p:spPr>
          <a:xfrm>
            <a:off x="642938" y="450056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41" name="TextovéPole 40"/>
          <p:cNvSpPr txBox="1"/>
          <p:nvPr/>
        </p:nvSpPr>
        <p:spPr>
          <a:xfrm>
            <a:off x="1000125" y="4500563"/>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42" name="TextovéPole 41"/>
          <p:cNvSpPr txBox="1"/>
          <p:nvPr/>
        </p:nvSpPr>
        <p:spPr>
          <a:xfrm>
            <a:off x="2286000" y="4500563"/>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Nadpis 1"/>
          <p:cNvSpPr>
            <a:spLocks noGrp="1"/>
          </p:cNvSpPr>
          <p:nvPr>
            <p:ph type="title"/>
          </p:nvPr>
        </p:nvSpPr>
        <p:spPr>
          <a:xfrm>
            <a:off x="457200" y="274638"/>
            <a:ext cx="8229600" cy="868362"/>
          </a:xfrm>
        </p:spPr>
        <p:txBody>
          <a:bodyPr/>
          <a:lstStyle/>
          <a:p>
            <a:r>
              <a:rPr lang="cs-CZ" sz="2400" b="1" u="sng" smtClean="0"/>
              <a:t>POVYK, VÝHEŇ</a:t>
            </a:r>
          </a:p>
        </p:txBody>
      </p:sp>
      <p:sp>
        <p:nvSpPr>
          <p:cNvPr id="143363" name="Zástupný symbol pro obsah 2"/>
          <p:cNvSpPr>
            <a:spLocks noGrp="1"/>
          </p:cNvSpPr>
          <p:nvPr>
            <p:ph idx="1"/>
          </p:nvPr>
        </p:nvSpPr>
        <p:spPr>
          <a:xfrm>
            <a:off x="457200" y="1143000"/>
            <a:ext cx="8229600" cy="4983163"/>
          </a:xfrm>
        </p:spPr>
        <p:txBody>
          <a:bodyPr/>
          <a:lstStyle/>
          <a:p>
            <a:pPr>
              <a:buFont typeface="Arial" charset="0"/>
              <a:buNone/>
            </a:pPr>
            <a:r>
              <a:rPr lang="cs-CZ" sz="1200" smtClean="0"/>
              <a:t>Doplň správná i –y, í –ý:</a:t>
            </a:r>
          </a:p>
          <a:p>
            <a:pPr>
              <a:buFont typeface="Arial" charset="0"/>
              <a:buNone/>
            </a:pPr>
            <a:r>
              <a:rPr lang="cs-CZ" sz="1800" smtClean="0"/>
              <a:t>Podzimn       s    chravé počasí</a:t>
            </a:r>
          </a:p>
          <a:p>
            <a:pPr>
              <a:buFont typeface="Arial" charset="0"/>
              <a:buNone/>
            </a:pPr>
            <a:endParaRPr lang="cs-CZ" sz="1800" smtClean="0"/>
          </a:p>
          <a:p>
            <a:pPr>
              <a:buFont typeface="Arial" charset="0"/>
              <a:buNone/>
            </a:pPr>
            <a:r>
              <a:rPr lang="cs-CZ" sz="1800" smtClean="0"/>
              <a:t>Toník se zahříval u kamen. Přijel na v    kend k bab    čce a dědečkovi. Kd    ž je uv    - </a:t>
            </a:r>
          </a:p>
          <a:p>
            <a:pPr>
              <a:buFont typeface="Arial" charset="0"/>
              <a:buNone/>
            </a:pPr>
            <a:endParaRPr lang="cs-CZ" sz="1800" smtClean="0"/>
          </a:p>
          <a:p>
            <a:pPr>
              <a:buFont typeface="Arial" charset="0"/>
              <a:buNone/>
            </a:pPr>
            <a:r>
              <a:rPr lang="cs-CZ" sz="1800" smtClean="0"/>
              <a:t>děl po dlouhé době, v    skal radostí. Malá Terezka také jásala. To vám b    lo pov    ku.</a:t>
            </a:r>
          </a:p>
          <a:p>
            <a:pPr>
              <a:buFont typeface="Arial" charset="0"/>
              <a:buNone/>
            </a:pPr>
            <a:endParaRPr lang="cs-CZ" sz="1800" smtClean="0"/>
          </a:p>
          <a:p>
            <a:pPr>
              <a:buFont typeface="Arial" charset="0"/>
              <a:buNone/>
            </a:pPr>
            <a:r>
              <a:rPr lang="cs-CZ" sz="1800" smtClean="0"/>
              <a:t>Bab     čka  zatop     la v kamnech a za chv     li si Toník připadal v m    stnosti jako </a:t>
            </a:r>
          </a:p>
          <a:p>
            <a:pPr>
              <a:buFont typeface="Arial" charset="0"/>
              <a:buNone/>
            </a:pPr>
            <a:endParaRPr lang="cs-CZ" sz="1800" smtClean="0"/>
          </a:p>
          <a:p>
            <a:pPr>
              <a:buFont typeface="Arial" charset="0"/>
              <a:buNone/>
            </a:pPr>
            <a:r>
              <a:rPr lang="cs-CZ" sz="1800" smtClean="0"/>
              <a:t>ve v    hni. Bab    čka dus    la na pánv    čce mrkv     čku s hráškem a Toník s      pro-</a:t>
            </a:r>
          </a:p>
          <a:p>
            <a:pPr>
              <a:buFont typeface="Arial" charset="0"/>
              <a:buNone/>
            </a:pPr>
            <a:endParaRPr lang="cs-CZ" sz="1800" smtClean="0"/>
          </a:p>
          <a:p>
            <a:pPr>
              <a:buFont typeface="Arial" charset="0"/>
              <a:buNone/>
            </a:pPr>
            <a:r>
              <a:rPr lang="cs-CZ" sz="1800" smtClean="0"/>
              <a:t>hl    žel obrázkové knížky. Na jednom obrázku b    ly tančící v     ly. Večer s      všichni </a:t>
            </a:r>
          </a:p>
          <a:p>
            <a:pPr>
              <a:buFont typeface="Arial" charset="0"/>
              <a:buNone/>
            </a:pPr>
            <a:endParaRPr lang="cs-CZ" sz="1800" smtClean="0"/>
          </a:p>
          <a:p>
            <a:pPr>
              <a:buFont typeface="Arial" charset="0"/>
              <a:buNone/>
            </a:pPr>
            <a:r>
              <a:rPr lang="cs-CZ" sz="1800" smtClean="0"/>
              <a:t>při sv     čce pov    dali.</a:t>
            </a:r>
          </a:p>
          <a:p>
            <a:endParaRPr lang="cs-CZ" smtClean="0"/>
          </a:p>
        </p:txBody>
      </p:sp>
      <p:sp>
        <p:nvSpPr>
          <p:cNvPr id="5" name="TextovéPole 4"/>
          <p:cNvSpPr txBox="1"/>
          <p:nvPr/>
        </p:nvSpPr>
        <p:spPr>
          <a:xfrm>
            <a:off x="1357313" y="1357313"/>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6" name="TextovéPole 5"/>
          <p:cNvSpPr txBox="1"/>
          <p:nvPr/>
        </p:nvSpPr>
        <p:spPr>
          <a:xfrm>
            <a:off x="1785938" y="1357313"/>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7" name="TextovéPole 6"/>
          <p:cNvSpPr txBox="1"/>
          <p:nvPr/>
        </p:nvSpPr>
        <p:spPr>
          <a:xfrm>
            <a:off x="3929063" y="2000250"/>
            <a:ext cx="214312"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8" name="TextovéPole 7"/>
          <p:cNvSpPr txBox="1"/>
          <p:nvPr/>
        </p:nvSpPr>
        <p:spPr>
          <a:xfrm>
            <a:off x="5143500" y="2000250"/>
            <a:ext cx="214313"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9" name="TextovéPole 8"/>
          <p:cNvSpPr txBox="1"/>
          <p:nvPr/>
        </p:nvSpPr>
        <p:spPr>
          <a:xfrm>
            <a:off x="7143750" y="2000250"/>
            <a:ext cx="214313"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0" name="TextovéPole 9"/>
          <p:cNvSpPr txBox="1"/>
          <p:nvPr/>
        </p:nvSpPr>
        <p:spPr>
          <a:xfrm>
            <a:off x="7929563" y="2000250"/>
            <a:ext cx="214312"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1" name="TextovéPole 10"/>
          <p:cNvSpPr txBox="1"/>
          <p:nvPr/>
        </p:nvSpPr>
        <p:spPr>
          <a:xfrm>
            <a:off x="2571750" y="2714625"/>
            <a:ext cx="214313"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2" name="TextovéPole 11"/>
          <p:cNvSpPr txBox="1"/>
          <p:nvPr/>
        </p:nvSpPr>
        <p:spPr>
          <a:xfrm>
            <a:off x="7072313" y="2714625"/>
            <a:ext cx="214312"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3" name="TextovéPole 12"/>
          <p:cNvSpPr txBox="1"/>
          <p:nvPr/>
        </p:nvSpPr>
        <p:spPr>
          <a:xfrm>
            <a:off x="7858125" y="2714625"/>
            <a:ext cx="214313"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4" name="TextovéPole 13"/>
          <p:cNvSpPr txBox="1"/>
          <p:nvPr/>
        </p:nvSpPr>
        <p:spPr>
          <a:xfrm>
            <a:off x="928688" y="3357563"/>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5" name="TextovéPole 14"/>
          <p:cNvSpPr txBox="1"/>
          <p:nvPr/>
        </p:nvSpPr>
        <p:spPr>
          <a:xfrm>
            <a:off x="2071688" y="3357563"/>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6" name="TextovéPole 15"/>
          <p:cNvSpPr txBox="1"/>
          <p:nvPr/>
        </p:nvSpPr>
        <p:spPr>
          <a:xfrm>
            <a:off x="4357688" y="3357563"/>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7" name="TextovéPole 16"/>
          <p:cNvSpPr txBox="1"/>
          <p:nvPr/>
        </p:nvSpPr>
        <p:spPr>
          <a:xfrm>
            <a:off x="6643688" y="3357563"/>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8" name="TextovéPole 17"/>
          <p:cNvSpPr txBox="1"/>
          <p:nvPr/>
        </p:nvSpPr>
        <p:spPr>
          <a:xfrm>
            <a:off x="928688" y="4000500"/>
            <a:ext cx="214312"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9" name="TextovéPole 18"/>
          <p:cNvSpPr txBox="1"/>
          <p:nvPr/>
        </p:nvSpPr>
        <p:spPr>
          <a:xfrm>
            <a:off x="1857375" y="4000500"/>
            <a:ext cx="214313"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20" name="TextovéPole 19"/>
          <p:cNvSpPr txBox="1"/>
          <p:nvPr/>
        </p:nvSpPr>
        <p:spPr>
          <a:xfrm>
            <a:off x="2786063" y="4000500"/>
            <a:ext cx="214312"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21" name="TextovéPole 20"/>
          <p:cNvSpPr txBox="1"/>
          <p:nvPr/>
        </p:nvSpPr>
        <p:spPr>
          <a:xfrm>
            <a:off x="3929063" y="4000500"/>
            <a:ext cx="214312"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22" name="TextovéPole 21"/>
          <p:cNvSpPr txBox="1"/>
          <p:nvPr/>
        </p:nvSpPr>
        <p:spPr>
          <a:xfrm>
            <a:off x="5000625" y="4000500"/>
            <a:ext cx="214313"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23" name="TextovéPole 22"/>
          <p:cNvSpPr txBox="1"/>
          <p:nvPr/>
        </p:nvSpPr>
        <p:spPr>
          <a:xfrm>
            <a:off x="7358063" y="4000500"/>
            <a:ext cx="214312"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24" name="TextovéPole 23"/>
          <p:cNvSpPr txBox="1"/>
          <p:nvPr/>
        </p:nvSpPr>
        <p:spPr>
          <a:xfrm>
            <a:off x="714375" y="4643438"/>
            <a:ext cx="214313"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25" name="TextovéPole 24"/>
          <p:cNvSpPr txBox="1"/>
          <p:nvPr/>
        </p:nvSpPr>
        <p:spPr>
          <a:xfrm>
            <a:off x="4857750" y="4643438"/>
            <a:ext cx="214313"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26" name="TextovéPole 25"/>
          <p:cNvSpPr txBox="1"/>
          <p:nvPr/>
        </p:nvSpPr>
        <p:spPr>
          <a:xfrm>
            <a:off x="6072188" y="4643438"/>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27" name="TextovéPole 26"/>
          <p:cNvSpPr txBox="1"/>
          <p:nvPr/>
        </p:nvSpPr>
        <p:spPr>
          <a:xfrm>
            <a:off x="7215188" y="4643438"/>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28" name="TextovéPole 27"/>
          <p:cNvSpPr txBox="1"/>
          <p:nvPr/>
        </p:nvSpPr>
        <p:spPr>
          <a:xfrm>
            <a:off x="1071563" y="5286375"/>
            <a:ext cx="214312"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29" name="TextovéPole 28"/>
          <p:cNvSpPr txBox="1"/>
          <p:nvPr/>
        </p:nvSpPr>
        <p:spPr>
          <a:xfrm>
            <a:off x="2000250" y="5286375"/>
            <a:ext cx="214313"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Nadpis 1"/>
          <p:cNvSpPr>
            <a:spLocks noGrp="1"/>
          </p:cNvSpPr>
          <p:nvPr>
            <p:ph type="title"/>
          </p:nvPr>
        </p:nvSpPr>
        <p:spPr>
          <a:xfrm>
            <a:off x="500063" y="214313"/>
            <a:ext cx="8229600" cy="357187"/>
          </a:xfrm>
        </p:spPr>
        <p:txBody>
          <a:bodyPr/>
          <a:lstStyle/>
          <a:p>
            <a:pPr algn="l"/>
            <a:r>
              <a:rPr lang="en-US" sz="1200" smtClean="0"/>
              <a:t>Roztřiď do sloupců podle toho, zda – li se ve slově píše i – í nebo y – ý:</a:t>
            </a:r>
            <a:endParaRPr lang="cs-CZ" sz="1200" smtClean="0"/>
          </a:p>
        </p:txBody>
      </p:sp>
      <p:sp>
        <p:nvSpPr>
          <p:cNvPr id="4" name="AutoShape 13"/>
          <p:cNvSpPr>
            <a:spLocks noChangeArrowheads="1"/>
          </p:cNvSpPr>
          <p:nvPr/>
        </p:nvSpPr>
        <p:spPr bwMode="auto">
          <a:xfrm>
            <a:off x="4500563" y="642938"/>
            <a:ext cx="1400175" cy="704850"/>
          </a:xfrm>
          <a:prstGeom prst="cube">
            <a:avLst>
              <a:gd name="adj" fmla="val 25000"/>
            </a:avLst>
          </a:prstGeom>
          <a:solidFill>
            <a:schemeClr val="accent3">
              <a:lumMod val="75000"/>
            </a:schemeClr>
          </a:solidFill>
          <a:ln w="9525">
            <a:solidFill>
              <a:srgbClr val="000000"/>
            </a:solidFill>
            <a:miter lim="800000"/>
            <a:headEnd/>
            <a:tailEnd/>
          </a:ln>
        </p:spPr>
        <p:txBody>
          <a:bodyPr/>
          <a:lstStyle/>
          <a:p>
            <a:pPr>
              <a:spcAft>
                <a:spcPts val="1000"/>
              </a:spcAft>
              <a:defRPr/>
            </a:pPr>
            <a:r>
              <a:rPr lang="cs-CZ" sz="2000" dirty="0">
                <a:solidFill>
                  <a:schemeClr val="bg1"/>
                </a:solidFill>
                <a:latin typeface="Calibri" pitchFamily="34" charset="0"/>
              </a:rPr>
              <a:t>     I  -  Í</a:t>
            </a:r>
          </a:p>
          <a:p>
            <a:pPr>
              <a:defRPr/>
            </a:pPr>
            <a:endParaRPr lang="cs-CZ" dirty="0"/>
          </a:p>
        </p:txBody>
      </p:sp>
      <p:sp>
        <p:nvSpPr>
          <p:cNvPr id="5" name="AutoShape 13"/>
          <p:cNvSpPr>
            <a:spLocks noChangeArrowheads="1"/>
          </p:cNvSpPr>
          <p:nvPr/>
        </p:nvSpPr>
        <p:spPr bwMode="auto">
          <a:xfrm>
            <a:off x="6929438" y="642938"/>
            <a:ext cx="1400175" cy="704850"/>
          </a:xfrm>
          <a:prstGeom prst="cube">
            <a:avLst>
              <a:gd name="adj" fmla="val 25000"/>
            </a:avLst>
          </a:prstGeom>
          <a:solidFill>
            <a:schemeClr val="accent3">
              <a:lumMod val="75000"/>
            </a:schemeClr>
          </a:solidFill>
          <a:ln w="9525">
            <a:solidFill>
              <a:srgbClr val="000000"/>
            </a:solidFill>
            <a:miter lim="800000"/>
            <a:headEnd/>
            <a:tailEnd/>
          </a:ln>
        </p:spPr>
        <p:txBody>
          <a:bodyPr/>
          <a:lstStyle/>
          <a:p>
            <a:pPr>
              <a:spcAft>
                <a:spcPts val="1000"/>
              </a:spcAft>
              <a:defRPr/>
            </a:pPr>
            <a:r>
              <a:rPr lang="cs-CZ" sz="2000" dirty="0">
                <a:solidFill>
                  <a:srgbClr val="FFFFFF"/>
                </a:solidFill>
                <a:latin typeface="Calibri" pitchFamily="34" charset="0"/>
              </a:rPr>
              <a:t>    </a:t>
            </a:r>
            <a:r>
              <a:rPr lang="cs-CZ" sz="2000" dirty="0">
                <a:solidFill>
                  <a:schemeClr val="bg1"/>
                </a:solidFill>
                <a:latin typeface="Calibri" pitchFamily="34" charset="0"/>
              </a:rPr>
              <a:t>Y  -  Ý</a:t>
            </a:r>
          </a:p>
          <a:p>
            <a:pPr>
              <a:defRPr/>
            </a:pPr>
            <a:endParaRPr lang="cs-CZ" dirty="0"/>
          </a:p>
        </p:txBody>
      </p:sp>
      <p:cxnSp>
        <p:nvCxnSpPr>
          <p:cNvPr id="144389" name="AutoShape 8"/>
          <p:cNvCxnSpPr>
            <a:cxnSpLocks noChangeShapeType="1"/>
          </p:cNvCxnSpPr>
          <p:nvPr/>
        </p:nvCxnSpPr>
        <p:spPr bwMode="auto">
          <a:xfrm rot="16200000" flipV="1">
            <a:off x="928688" y="3643313"/>
            <a:ext cx="6000750" cy="0"/>
          </a:xfrm>
          <a:prstGeom prst="straightConnector1">
            <a:avLst/>
          </a:prstGeom>
          <a:noFill/>
          <a:ln w="38100">
            <a:solidFill>
              <a:srgbClr val="FFC000"/>
            </a:solidFill>
            <a:round/>
            <a:headEnd/>
            <a:tailEnd/>
          </a:ln>
        </p:spPr>
      </p:cxnSp>
      <p:cxnSp>
        <p:nvCxnSpPr>
          <p:cNvPr id="144390" name="AutoShape 8"/>
          <p:cNvCxnSpPr>
            <a:cxnSpLocks noChangeShapeType="1"/>
          </p:cNvCxnSpPr>
          <p:nvPr/>
        </p:nvCxnSpPr>
        <p:spPr bwMode="auto">
          <a:xfrm rot="16200000" flipV="1">
            <a:off x="3357563" y="3643313"/>
            <a:ext cx="6000750" cy="0"/>
          </a:xfrm>
          <a:prstGeom prst="straightConnector1">
            <a:avLst/>
          </a:prstGeom>
          <a:noFill/>
          <a:ln w="38100">
            <a:solidFill>
              <a:srgbClr val="FFC000"/>
            </a:solidFill>
            <a:round/>
            <a:headEnd/>
            <a:tailEnd/>
          </a:ln>
        </p:spPr>
      </p:cxnSp>
      <p:cxnSp>
        <p:nvCxnSpPr>
          <p:cNvPr id="144391" name="AutoShape 8"/>
          <p:cNvCxnSpPr>
            <a:cxnSpLocks noChangeShapeType="1"/>
          </p:cNvCxnSpPr>
          <p:nvPr/>
        </p:nvCxnSpPr>
        <p:spPr bwMode="auto">
          <a:xfrm rot="16200000" flipV="1">
            <a:off x="5857875" y="3643313"/>
            <a:ext cx="6000750" cy="0"/>
          </a:xfrm>
          <a:prstGeom prst="straightConnector1">
            <a:avLst/>
          </a:prstGeom>
          <a:noFill/>
          <a:ln w="38100">
            <a:solidFill>
              <a:srgbClr val="FFC000"/>
            </a:solidFill>
            <a:round/>
            <a:headEnd/>
            <a:tailEnd/>
          </a:ln>
        </p:spPr>
      </p:cxnSp>
      <p:cxnSp>
        <p:nvCxnSpPr>
          <p:cNvPr id="144392" name="AutoShape 8"/>
          <p:cNvCxnSpPr>
            <a:cxnSpLocks noChangeShapeType="1"/>
          </p:cNvCxnSpPr>
          <p:nvPr/>
        </p:nvCxnSpPr>
        <p:spPr bwMode="auto">
          <a:xfrm rot="10800000">
            <a:off x="3929063" y="1428750"/>
            <a:ext cx="4929187" cy="1588"/>
          </a:xfrm>
          <a:prstGeom prst="straightConnector1">
            <a:avLst/>
          </a:prstGeom>
          <a:noFill/>
          <a:ln w="38100">
            <a:solidFill>
              <a:srgbClr val="FFC000"/>
            </a:solidFill>
            <a:round/>
            <a:headEnd/>
            <a:tailEnd/>
          </a:ln>
        </p:spPr>
      </p:cxnSp>
      <p:sp>
        <p:nvSpPr>
          <p:cNvPr id="10" name="Text Box 9"/>
          <p:cNvSpPr txBox="1">
            <a:spLocks noChangeArrowheads="1"/>
          </p:cNvSpPr>
          <p:nvPr/>
        </p:nvSpPr>
        <p:spPr bwMode="auto">
          <a:xfrm>
            <a:off x="1928813" y="1857375"/>
            <a:ext cx="1643062" cy="357188"/>
          </a:xfrm>
          <a:prstGeom prst="rect">
            <a:avLst/>
          </a:prstGeom>
          <a:solidFill>
            <a:schemeClr val="accent3">
              <a:lumMod val="40000"/>
              <a:lumOff val="6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solidFill>
                  <a:schemeClr val="accent6">
                    <a:lumMod val="75000"/>
                  </a:schemeClr>
                </a:solidFill>
                <a:latin typeface="Arial" pitchFamily="34" charset="0"/>
              </a:rPr>
              <a:t>dlouhé prav-</a:t>
            </a:r>
            <a:r>
              <a:rPr lang="cs-CZ" sz="1600" dirty="0" err="1">
                <a:solidFill>
                  <a:schemeClr val="accent6">
                    <a:lumMod val="75000"/>
                  </a:schemeClr>
                </a:solidFill>
                <a:latin typeface="Arial" pitchFamily="34" charset="0"/>
              </a:rPr>
              <a:t>tko</a:t>
            </a:r>
            <a:endParaRPr lang="cs-CZ" sz="1600" dirty="0">
              <a:solidFill>
                <a:schemeClr val="accent6">
                  <a:lumMod val="75000"/>
                </a:schemeClr>
              </a:solidFill>
              <a:latin typeface="Arial" pitchFamily="34" charset="0"/>
            </a:endParaRPr>
          </a:p>
        </p:txBody>
      </p:sp>
      <p:sp>
        <p:nvSpPr>
          <p:cNvPr id="11" name="Text Box 9"/>
          <p:cNvSpPr txBox="1">
            <a:spLocks noChangeArrowheads="1"/>
          </p:cNvSpPr>
          <p:nvPr/>
        </p:nvSpPr>
        <p:spPr bwMode="auto">
          <a:xfrm>
            <a:off x="2428875" y="857250"/>
            <a:ext cx="1214438" cy="357188"/>
          </a:xfrm>
          <a:prstGeom prst="rect">
            <a:avLst/>
          </a:prstGeom>
          <a:solidFill>
            <a:schemeClr val="accent3">
              <a:lumMod val="40000"/>
              <a:lumOff val="6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solidFill>
                  <a:schemeClr val="accent6">
                    <a:lumMod val="75000"/>
                  </a:schemeClr>
                </a:solidFill>
                <a:latin typeface="Arial" pitchFamily="34" charset="0"/>
              </a:rPr>
              <a:t>řeka V-dra</a:t>
            </a:r>
          </a:p>
        </p:txBody>
      </p:sp>
      <p:sp>
        <p:nvSpPr>
          <p:cNvPr id="12" name="Text Box 9"/>
          <p:cNvSpPr txBox="1">
            <a:spLocks noChangeArrowheads="1"/>
          </p:cNvSpPr>
          <p:nvPr/>
        </p:nvSpPr>
        <p:spPr bwMode="auto">
          <a:xfrm>
            <a:off x="1714500" y="3500438"/>
            <a:ext cx="1643063" cy="357187"/>
          </a:xfrm>
          <a:prstGeom prst="rect">
            <a:avLst/>
          </a:prstGeom>
          <a:solidFill>
            <a:schemeClr val="accent3">
              <a:lumMod val="40000"/>
              <a:lumOff val="6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solidFill>
                  <a:schemeClr val="accent6">
                    <a:lumMod val="75000"/>
                  </a:schemeClr>
                </a:solidFill>
                <a:latin typeface="Arial" pitchFamily="34" charset="0"/>
              </a:rPr>
              <a:t>krav-</a:t>
            </a:r>
            <a:r>
              <a:rPr lang="cs-CZ" sz="1600" dirty="0" err="1">
                <a:solidFill>
                  <a:schemeClr val="accent6">
                    <a:lumMod val="75000"/>
                  </a:schemeClr>
                </a:solidFill>
                <a:latin typeface="Arial" pitchFamily="34" charset="0"/>
              </a:rPr>
              <a:t>čka</a:t>
            </a:r>
            <a:r>
              <a:rPr lang="cs-CZ" sz="1600" dirty="0">
                <a:solidFill>
                  <a:schemeClr val="accent6">
                    <a:lumMod val="75000"/>
                  </a:schemeClr>
                </a:solidFill>
                <a:latin typeface="Arial" pitchFamily="34" charset="0"/>
              </a:rPr>
              <a:t> Bětka</a:t>
            </a:r>
          </a:p>
        </p:txBody>
      </p:sp>
      <p:sp>
        <p:nvSpPr>
          <p:cNvPr id="13" name="Text Box 9"/>
          <p:cNvSpPr txBox="1">
            <a:spLocks noChangeArrowheads="1"/>
          </p:cNvSpPr>
          <p:nvPr/>
        </p:nvSpPr>
        <p:spPr bwMode="auto">
          <a:xfrm>
            <a:off x="2000250" y="5214938"/>
            <a:ext cx="1419225" cy="357187"/>
          </a:xfrm>
          <a:prstGeom prst="rect">
            <a:avLst/>
          </a:prstGeom>
          <a:solidFill>
            <a:schemeClr val="accent3">
              <a:lumMod val="40000"/>
              <a:lumOff val="6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solidFill>
                  <a:schemeClr val="accent6">
                    <a:lumMod val="75000"/>
                  </a:schemeClr>
                </a:solidFill>
                <a:latin typeface="Arial" pitchFamily="34" charset="0"/>
              </a:rPr>
              <a:t>prasklé v-</a:t>
            </a:r>
            <a:r>
              <a:rPr lang="cs-CZ" sz="1600" dirty="0" err="1">
                <a:solidFill>
                  <a:schemeClr val="accent6">
                    <a:lumMod val="75000"/>
                  </a:schemeClr>
                </a:solidFill>
                <a:latin typeface="Arial" pitchFamily="34" charset="0"/>
              </a:rPr>
              <a:t>čko</a:t>
            </a:r>
            <a:endParaRPr lang="cs-CZ" sz="1600" dirty="0">
              <a:solidFill>
                <a:schemeClr val="accent6">
                  <a:lumMod val="75000"/>
                </a:schemeClr>
              </a:solidFill>
              <a:latin typeface="Arial" pitchFamily="34" charset="0"/>
            </a:endParaRPr>
          </a:p>
        </p:txBody>
      </p:sp>
      <p:sp>
        <p:nvSpPr>
          <p:cNvPr id="14" name="Text Box 9"/>
          <p:cNvSpPr txBox="1">
            <a:spLocks noChangeArrowheads="1"/>
          </p:cNvSpPr>
          <p:nvPr/>
        </p:nvSpPr>
        <p:spPr bwMode="auto">
          <a:xfrm>
            <a:off x="357188" y="2214563"/>
            <a:ext cx="1357312" cy="357187"/>
          </a:xfrm>
          <a:prstGeom prst="rect">
            <a:avLst/>
          </a:prstGeom>
          <a:solidFill>
            <a:schemeClr val="accent3">
              <a:lumMod val="40000"/>
              <a:lumOff val="6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solidFill>
                  <a:schemeClr val="accent6">
                    <a:lumMod val="75000"/>
                  </a:schemeClr>
                </a:solidFill>
                <a:latin typeface="Arial" pitchFamily="34" charset="0"/>
              </a:rPr>
              <a:t>ztropil </a:t>
            </a:r>
            <a:r>
              <a:rPr lang="cs-CZ" sz="1600" dirty="0" err="1">
                <a:solidFill>
                  <a:schemeClr val="accent6">
                    <a:lumMod val="75000"/>
                  </a:schemeClr>
                </a:solidFill>
                <a:latin typeface="Arial" pitchFamily="34" charset="0"/>
              </a:rPr>
              <a:t>pov</a:t>
            </a:r>
            <a:r>
              <a:rPr lang="cs-CZ" sz="1600" dirty="0">
                <a:solidFill>
                  <a:schemeClr val="accent6">
                    <a:lumMod val="75000"/>
                  </a:schemeClr>
                </a:solidFill>
                <a:latin typeface="Arial" pitchFamily="34" charset="0"/>
              </a:rPr>
              <a:t>-k</a:t>
            </a:r>
          </a:p>
        </p:txBody>
      </p:sp>
      <p:sp>
        <p:nvSpPr>
          <p:cNvPr id="15" name="Text Box 9"/>
          <p:cNvSpPr txBox="1">
            <a:spLocks noChangeArrowheads="1"/>
          </p:cNvSpPr>
          <p:nvPr/>
        </p:nvSpPr>
        <p:spPr bwMode="auto">
          <a:xfrm>
            <a:off x="642938" y="2928938"/>
            <a:ext cx="1428750" cy="357187"/>
          </a:xfrm>
          <a:prstGeom prst="rect">
            <a:avLst/>
          </a:prstGeom>
          <a:solidFill>
            <a:schemeClr val="accent3">
              <a:lumMod val="40000"/>
              <a:lumOff val="6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solidFill>
                  <a:schemeClr val="accent6">
                    <a:lumMod val="75000"/>
                  </a:schemeClr>
                </a:solidFill>
                <a:latin typeface="Arial" pitchFamily="34" charset="0"/>
              </a:rPr>
              <a:t>leštěný </a:t>
            </a:r>
            <a:r>
              <a:rPr lang="cs-CZ" sz="1600" dirty="0" err="1">
                <a:solidFill>
                  <a:schemeClr val="accent6">
                    <a:lumMod val="75000"/>
                  </a:schemeClr>
                </a:solidFill>
                <a:latin typeface="Arial" pitchFamily="34" charset="0"/>
              </a:rPr>
              <a:t>klav</a:t>
            </a:r>
            <a:r>
              <a:rPr lang="cs-CZ" sz="1600" dirty="0">
                <a:solidFill>
                  <a:schemeClr val="accent6">
                    <a:lumMod val="75000"/>
                  </a:schemeClr>
                </a:solidFill>
                <a:latin typeface="Arial" pitchFamily="34" charset="0"/>
              </a:rPr>
              <a:t>-r</a:t>
            </a:r>
          </a:p>
        </p:txBody>
      </p:sp>
      <p:sp>
        <p:nvSpPr>
          <p:cNvPr id="16" name="Text Box 9"/>
          <p:cNvSpPr txBox="1">
            <a:spLocks noChangeArrowheads="1"/>
          </p:cNvSpPr>
          <p:nvPr/>
        </p:nvSpPr>
        <p:spPr bwMode="auto">
          <a:xfrm>
            <a:off x="2214563" y="2714625"/>
            <a:ext cx="1428750" cy="357188"/>
          </a:xfrm>
          <a:prstGeom prst="rect">
            <a:avLst/>
          </a:prstGeom>
          <a:solidFill>
            <a:schemeClr val="accent3">
              <a:lumMod val="40000"/>
              <a:lumOff val="6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solidFill>
                  <a:schemeClr val="accent6">
                    <a:lumMod val="75000"/>
                  </a:schemeClr>
                </a:solidFill>
                <a:latin typeface="Arial" pitchFamily="34" charset="0"/>
              </a:rPr>
              <a:t>hrozná v-</a:t>
            </a:r>
            <a:r>
              <a:rPr lang="cs-CZ" sz="1600" dirty="0" err="1">
                <a:solidFill>
                  <a:schemeClr val="accent6">
                    <a:lumMod val="75000"/>
                  </a:schemeClr>
                </a:solidFill>
                <a:latin typeface="Arial" pitchFamily="34" charset="0"/>
              </a:rPr>
              <a:t>heň</a:t>
            </a:r>
            <a:endParaRPr lang="cs-CZ" sz="1600" dirty="0">
              <a:solidFill>
                <a:schemeClr val="accent6">
                  <a:lumMod val="75000"/>
                </a:schemeClr>
              </a:solidFill>
              <a:latin typeface="Arial" pitchFamily="34" charset="0"/>
            </a:endParaRPr>
          </a:p>
        </p:txBody>
      </p:sp>
      <p:sp>
        <p:nvSpPr>
          <p:cNvPr id="17" name="Text Box 9"/>
          <p:cNvSpPr txBox="1">
            <a:spLocks noChangeArrowheads="1"/>
          </p:cNvSpPr>
          <p:nvPr/>
        </p:nvSpPr>
        <p:spPr bwMode="auto">
          <a:xfrm>
            <a:off x="357188" y="5715000"/>
            <a:ext cx="1428750" cy="357188"/>
          </a:xfrm>
          <a:prstGeom prst="rect">
            <a:avLst/>
          </a:prstGeom>
          <a:solidFill>
            <a:schemeClr val="accent3">
              <a:lumMod val="40000"/>
              <a:lumOff val="6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solidFill>
                  <a:schemeClr val="accent6">
                    <a:lumMod val="75000"/>
                  </a:schemeClr>
                </a:solidFill>
                <a:latin typeface="Arial" pitchFamily="34" charset="0"/>
              </a:rPr>
              <a:t>slav-t svátek</a:t>
            </a:r>
          </a:p>
        </p:txBody>
      </p:sp>
      <p:sp>
        <p:nvSpPr>
          <p:cNvPr id="18" name="Text Box 9"/>
          <p:cNvSpPr txBox="1">
            <a:spLocks noChangeArrowheads="1"/>
          </p:cNvSpPr>
          <p:nvPr/>
        </p:nvSpPr>
        <p:spPr bwMode="auto">
          <a:xfrm>
            <a:off x="1857375" y="4500563"/>
            <a:ext cx="1857375" cy="357187"/>
          </a:xfrm>
          <a:prstGeom prst="rect">
            <a:avLst/>
          </a:prstGeom>
          <a:solidFill>
            <a:schemeClr val="accent3">
              <a:lumMod val="40000"/>
              <a:lumOff val="6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solidFill>
                  <a:schemeClr val="accent6">
                    <a:lumMod val="75000"/>
                  </a:schemeClr>
                </a:solidFill>
                <a:latin typeface="Arial" pitchFamily="34" charset="0"/>
              </a:rPr>
              <a:t>potopené plav-</a:t>
            </a:r>
            <a:r>
              <a:rPr lang="cs-CZ" sz="1600" dirty="0" err="1">
                <a:solidFill>
                  <a:schemeClr val="accent6">
                    <a:lumMod val="75000"/>
                  </a:schemeClr>
                </a:solidFill>
                <a:latin typeface="Arial" pitchFamily="34" charset="0"/>
              </a:rPr>
              <a:t>dlo</a:t>
            </a:r>
            <a:endParaRPr lang="cs-CZ" sz="1600" dirty="0">
              <a:solidFill>
                <a:schemeClr val="accent6">
                  <a:lumMod val="75000"/>
                </a:schemeClr>
              </a:solidFill>
              <a:latin typeface="Arial" pitchFamily="34" charset="0"/>
            </a:endParaRPr>
          </a:p>
        </p:txBody>
      </p:sp>
      <p:sp>
        <p:nvSpPr>
          <p:cNvPr id="19" name="Text Box 9"/>
          <p:cNvSpPr txBox="1">
            <a:spLocks noChangeArrowheads="1"/>
          </p:cNvSpPr>
          <p:nvPr/>
        </p:nvSpPr>
        <p:spPr bwMode="auto">
          <a:xfrm>
            <a:off x="428625" y="5000625"/>
            <a:ext cx="1214438" cy="357188"/>
          </a:xfrm>
          <a:prstGeom prst="rect">
            <a:avLst/>
          </a:prstGeom>
          <a:solidFill>
            <a:schemeClr val="accent3">
              <a:lumMod val="40000"/>
              <a:lumOff val="6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solidFill>
                  <a:schemeClr val="accent6">
                    <a:lumMod val="75000"/>
                  </a:schemeClr>
                </a:solidFill>
                <a:latin typeface="Arial" pitchFamily="34" charset="0"/>
              </a:rPr>
              <a:t>letící v-</a:t>
            </a:r>
            <a:r>
              <a:rPr lang="cs-CZ" sz="1600" dirty="0" err="1">
                <a:solidFill>
                  <a:schemeClr val="accent6">
                    <a:lumMod val="75000"/>
                  </a:schemeClr>
                </a:solidFill>
                <a:latin typeface="Arial" pitchFamily="34" charset="0"/>
              </a:rPr>
              <a:t>ři</a:t>
            </a:r>
            <a:endParaRPr lang="cs-CZ" sz="1600" dirty="0">
              <a:solidFill>
                <a:schemeClr val="accent6">
                  <a:lumMod val="75000"/>
                </a:schemeClr>
              </a:solidFill>
              <a:latin typeface="Arial" pitchFamily="34" charset="0"/>
            </a:endParaRPr>
          </a:p>
        </p:txBody>
      </p:sp>
      <p:sp>
        <p:nvSpPr>
          <p:cNvPr id="20" name="Text Box 9"/>
          <p:cNvSpPr txBox="1">
            <a:spLocks noChangeArrowheads="1"/>
          </p:cNvSpPr>
          <p:nvPr/>
        </p:nvSpPr>
        <p:spPr bwMode="auto">
          <a:xfrm>
            <a:off x="714375" y="4000500"/>
            <a:ext cx="1500188" cy="357188"/>
          </a:xfrm>
          <a:prstGeom prst="rect">
            <a:avLst/>
          </a:prstGeom>
          <a:solidFill>
            <a:schemeClr val="accent3">
              <a:lumMod val="40000"/>
              <a:lumOff val="6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err="1">
                <a:solidFill>
                  <a:schemeClr val="accent6">
                    <a:lumMod val="75000"/>
                  </a:schemeClr>
                </a:solidFill>
                <a:latin typeface="Arial" pitchFamily="34" charset="0"/>
              </a:rPr>
              <a:t>žv</a:t>
            </a:r>
            <a:r>
              <a:rPr lang="cs-CZ" sz="1600" dirty="0">
                <a:solidFill>
                  <a:schemeClr val="accent6">
                    <a:lumMod val="75000"/>
                  </a:schemeClr>
                </a:solidFill>
                <a:latin typeface="Arial" pitchFamily="34" charset="0"/>
              </a:rPr>
              <a:t>-</a:t>
            </a:r>
            <a:r>
              <a:rPr lang="cs-CZ" sz="1600" dirty="0" err="1">
                <a:solidFill>
                  <a:schemeClr val="accent6">
                    <a:lumMod val="75000"/>
                  </a:schemeClr>
                </a:solidFill>
                <a:latin typeface="Arial" pitchFamily="34" charset="0"/>
              </a:rPr>
              <a:t>kací</a:t>
            </a:r>
            <a:r>
              <a:rPr lang="cs-CZ" sz="1600" dirty="0">
                <a:solidFill>
                  <a:schemeClr val="accent6">
                    <a:lumMod val="75000"/>
                  </a:schemeClr>
                </a:solidFill>
                <a:latin typeface="Arial" pitchFamily="34" charset="0"/>
              </a:rPr>
              <a:t> guma</a:t>
            </a:r>
          </a:p>
        </p:txBody>
      </p:sp>
      <p:sp>
        <p:nvSpPr>
          <p:cNvPr id="21" name="Text Box 9"/>
          <p:cNvSpPr txBox="1">
            <a:spLocks noChangeArrowheads="1"/>
          </p:cNvSpPr>
          <p:nvPr/>
        </p:nvSpPr>
        <p:spPr bwMode="auto">
          <a:xfrm>
            <a:off x="500063" y="1357313"/>
            <a:ext cx="2357437" cy="357187"/>
          </a:xfrm>
          <a:prstGeom prst="rect">
            <a:avLst/>
          </a:prstGeom>
          <a:solidFill>
            <a:schemeClr val="accent3">
              <a:lumMod val="40000"/>
              <a:lumOff val="6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err="1">
                <a:solidFill>
                  <a:schemeClr val="accent6">
                    <a:lumMod val="75000"/>
                  </a:schemeClr>
                </a:solidFill>
                <a:latin typeface="Arial" pitchFamily="34" charset="0"/>
              </a:rPr>
              <a:t>zv</a:t>
            </a:r>
            <a:r>
              <a:rPr lang="cs-CZ" sz="1600" dirty="0">
                <a:solidFill>
                  <a:schemeClr val="accent6">
                    <a:lumMod val="75000"/>
                  </a:schemeClr>
                </a:solidFill>
                <a:latin typeface="Arial" pitchFamily="34" charset="0"/>
              </a:rPr>
              <a:t>-kat si na cosi nového</a:t>
            </a:r>
          </a:p>
        </p:txBody>
      </p:sp>
      <p:sp>
        <p:nvSpPr>
          <p:cNvPr id="22" name="Text Box 9"/>
          <p:cNvSpPr txBox="1">
            <a:spLocks noChangeArrowheads="1"/>
          </p:cNvSpPr>
          <p:nvPr/>
        </p:nvSpPr>
        <p:spPr bwMode="auto">
          <a:xfrm>
            <a:off x="2071688" y="5857875"/>
            <a:ext cx="1643062" cy="357188"/>
          </a:xfrm>
          <a:prstGeom prst="rect">
            <a:avLst/>
          </a:prstGeom>
          <a:solidFill>
            <a:schemeClr val="accent3">
              <a:lumMod val="40000"/>
              <a:lumOff val="6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solidFill>
                  <a:schemeClr val="accent6">
                    <a:lumMod val="75000"/>
                  </a:schemeClr>
                </a:solidFill>
                <a:latin typeface="Arial" pitchFamily="34" charset="0"/>
              </a:rPr>
              <a:t>v-</a:t>
            </a:r>
            <a:r>
              <a:rPr lang="cs-CZ" sz="1600" dirty="0" err="1">
                <a:solidFill>
                  <a:schemeClr val="accent6">
                    <a:lumMod val="75000"/>
                  </a:schemeClr>
                </a:solidFill>
                <a:latin typeface="Arial" pitchFamily="34" charset="0"/>
              </a:rPr>
              <a:t>soká</a:t>
            </a:r>
            <a:r>
              <a:rPr lang="cs-CZ" sz="1600" dirty="0">
                <a:solidFill>
                  <a:schemeClr val="accent6">
                    <a:lumMod val="75000"/>
                  </a:schemeClr>
                </a:solidFill>
                <a:latin typeface="Arial" pitchFamily="34" charset="0"/>
              </a:rPr>
              <a:t> borovice</a:t>
            </a:r>
          </a:p>
        </p:txBody>
      </p:sp>
      <p:sp>
        <p:nvSpPr>
          <p:cNvPr id="23" name="Text Box 9"/>
          <p:cNvSpPr txBox="1">
            <a:spLocks noChangeArrowheads="1"/>
          </p:cNvSpPr>
          <p:nvPr/>
        </p:nvSpPr>
        <p:spPr bwMode="auto">
          <a:xfrm>
            <a:off x="714375" y="785813"/>
            <a:ext cx="1071563" cy="357187"/>
          </a:xfrm>
          <a:prstGeom prst="rect">
            <a:avLst/>
          </a:prstGeom>
          <a:solidFill>
            <a:schemeClr val="accent3">
              <a:lumMod val="40000"/>
              <a:lumOff val="60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solidFill>
                  <a:schemeClr val="accent6">
                    <a:lumMod val="75000"/>
                  </a:schemeClr>
                </a:solidFill>
                <a:latin typeface="Arial" pitchFamily="34" charset="0"/>
              </a:rPr>
              <a:t>vodní v-r</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Nadpis 1"/>
          <p:cNvSpPr>
            <a:spLocks noGrp="1"/>
          </p:cNvSpPr>
          <p:nvPr>
            <p:ph type="title"/>
          </p:nvPr>
        </p:nvSpPr>
        <p:spPr>
          <a:xfrm>
            <a:off x="457200" y="274638"/>
            <a:ext cx="8229600" cy="796925"/>
          </a:xfrm>
        </p:spPr>
        <p:txBody>
          <a:bodyPr/>
          <a:lstStyle/>
          <a:p>
            <a:r>
              <a:rPr lang="cs-CZ" sz="2400" b="1" u="sng" smtClean="0"/>
              <a:t>SLOVA S PŘEDPONOU VY-, VÝ-</a:t>
            </a:r>
          </a:p>
        </p:txBody>
      </p:sp>
      <p:sp>
        <p:nvSpPr>
          <p:cNvPr id="145411" name="Zástupný symbol pro obsah 2"/>
          <p:cNvSpPr>
            <a:spLocks noGrp="1"/>
          </p:cNvSpPr>
          <p:nvPr>
            <p:ph idx="1"/>
          </p:nvPr>
        </p:nvSpPr>
        <p:spPr>
          <a:xfrm>
            <a:off x="457200" y="1000125"/>
            <a:ext cx="8229600" cy="5126038"/>
          </a:xfrm>
          <a:ln>
            <a:solidFill>
              <a:schemeClr val="bg1"/>
            </a:solidFill>
          </a:ln>
        </p:spPr>
        <p:txBody>
          <a:bodyPr/>
          <a:lstStyle/>
          <a:p>
            <a:pPr>
              <a:buFont typeface="Arial" charset="0"/>
              <a:buNone/>
            </a:pPr>
            <a:r>
              <a:rPr lang="cs-CZ" sz="1200" smtClean="0"/>
              <a:t>Napiš slova s předponou vy-, vý-:</a:t>
            </a:r>
          </a:p>
          <a:p>
            <a:pPr>
              <a:buFont typeface="Arial" charset="0"/>
              <a:buNone/>
            </a:pPr>
            <a:r>
              <a:rPr lang="cs-CZ" sz="1800" smtClean="0"/>
              <a:t>od-                                                     za-                                                    na-</a:t>
            </a:r>
          </a:p>
          <a:p>
            <a:pPr>
              <a:buFont typeface="Arial" charset="0"/>
              <a:buNone/>
            </a:pPr>
            <a:r>
              <a:rPr lang="cs-CZ" sz="1800" smtClean="0"/>
              <a:t>pře-                                                    se-                                                    u-</a:t>
            </a:r>
          </a:p>
          <a:p>
            <a:pPr>
              <a:buFont typeface="Arial" charset="0"/>
              <a:buNone/>
            </a:pPr>
            <a:r>
              <a:rPr lang="cs-CZ" sz="1800" smtClean="0"/>
              <a:t>pod-           let                                   pro-            šít                                  od-                 lít</a:t>
            </a:r>
          </a:p>
          <a:p>
            <a:pPr>
              <a:buFont typeface="Arial" charset="0"/>
              <a:buNone/>
            </a:pPr>
            <a:r>
              <a:rPr lang="cs-CZ" sz="1800" smtClean="0"/>
              <a:t>ná-                                                     na-                                                     za-</a:t>
            </a:r>
          </a:p>
          <a:p>
            <a:pPr>
              <a:buFont typeface="Arial" charset="0"/>
              <a:buNone/>
            </a:pPr>
            <a:r>
              <a:rPr lang="cs-CZ" sz="1800" smtClean="0"/>
              <a:t>s-                                                        u-                                                      po-</a:t>
            </a:r>
          </a:p>
          <a:p>
            <a:pPr>
              <a:buFont typeface="Arial" charset="0"/>
              <a:buNone/>
            </a:pPr>
            <a:r>
              <a:rPr lang="cs-CZ" sz="1800" smtClean="0"/>
              <a:t>                                                           do-                                                    roz-</a:t>
            </a:r>
          </a:p>
          <a:p>
            <a:pPr>
              <a:buFont typeface="Arial" charset="0"/>
              <a:buNone/>
            </a:pPr>
            <a:endParaRPr lang="cs-CZ" sz="1800" smtClean="0"/>
          </a:p>
          <a:p>
            <a:pPr>
              <a:buFont typeface="Arial" charset="0"/>
              <a:buNone/>
            </a:pPr>
            <a:endParaRPr lang="cs-CZ" sz="1800" smtClean="0"/>
          </a:p>
          <a:p>
            <a:pPr>
              <a:buFont typeface="Arial" charset="0"/>
              <a:buNone/>
            </a:pPr>
            <a:endParaRPr lang="cs-CZ" sz="1800" smtClean="0"/>
          </a:p>
          <a:p>
            <a:pPr>
              <a:buFont typeface="Arial" charset="0"/>
              <a:buNone/>
            </a:pPr>
            <a:r>
              <a:rPr lang="cs-CZ" sz="1200" smtClean="0"/>
              <a:t>Napiš slova s předponou vy- nebo vý-:</a:t>
            </a:r>
          </a:p>
          <a:p>
            <a:pPr>
              <a:buFont typeface="Arial" charset="0"/>
              <a:buNone/>
            </a:pPr>
            <a:r>
              <a:rPr lang="cs-CZ" sz="1800" smtClean="0"/>
              <a:t>set, mýt, prodat, čistit, lovit, pít, šroubovat, bílit, hledat, válet, zdobit, žehlit</a:t>
            </a:r>
          </a:p>
          <a:p>
            <a:pPr>
              <a:buFont typeface="Arial" charset="0"/>
              <a:buNone/>
            </a:pPr>
            <a:endParaRPr lang="cs-CZ" sz="1800" smtClean="0"/>
          </a:p>
          <a:p>
            <a:pPr>
              <a:buFont typeface="Arial" charset="0"/>
              <a:buNone/>
            </a:pPr>
            <a:r>
              <a:rPr lang="cs-CZ" sz="1800" smtClean="0"/>
              <a:t>                      ,                        ,                        ,                        ,                       ,                        ,</a:t>
            </a:r>
          </a:p>
          <a:p>
            <a:pPr>
              <a:buFont typeface="Arial" charset="0"/>
              <a:buNone/>
            </a:pPr>
            <a:endParaRPr lang="cs-CZ" sz="1800" smtClean="0"/>
          </a:p>
          <a:p>
            <a:pPr>
              <a:buFont typeface="Arial" charset="0"/>
              <a:buNone/>
            </a:pPr>
            <a:r>
              <a:rPr lang="cs-CZ" sz="1800" smtClean="0"/>
              <a:t>                           ,                        ,                       ,                       ,                        ,                                                        </a:t>
            </a:r>
          </a:p>
        </p:txBody>
      </p:sp>
      <p:cxnSp>
        <p:nvCxnSpPr>
          <p:cNvPr id="5" name="Přímá spojovací čára 4"/>
          <p:cNvCxnSpPr/>
          <p:nvPr/>
        </p:nvCxnSpPr>
        <p:spPr>
          <a:xfrm rot="16200000" flipH="1">
            <a:off x="892969" y="1464469"/>
            <a:ext cx="642938" cy="571500"/>
          </a:xfrm>
          <a:prstGeom prst="line">
            <a:avLst/>
          </a:prstGeom>
          <a:ln w="952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Přímá spojovací čára 6"/>
          <p:cNvCxnSpPr/>
          <p:nvPr/>
        </p:nvCxnSpPr>
        <p:spPr>
          <a:xfrm>
            <a:off x="928688" y="1785938"/>
            <a:ext cx="571500" cy="285750"/>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Přímá spojovací čára 12"/>
          <p:cNvCxnSpPr/>
          <p:nvPr/>
        </p:nvCxnSpPr>
        <p:spPr>
          <a:xfrm>
            <a:off x="1000125" y="2071688"/>
            <a:ext cx="500063" cy="1587"/>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Přímá spojovací čára 14"/>
          <p:cNvCxnSpPr/>
          <p:nvPr/>
        </p:nvCxnSpPr>
        <p:spPr>
          <a:xfrm flipV="1">
            <a:off x="928688" y="2071688"/>
            <a:ext cx="571500" cy="357187"/>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Přímá spojovací čára 16"/>
          <p:cNvCxnSpPr/>
          <p:nvPr/>
        </p:nvCxnSpPr>
        <p:spPr>
          <a:xfrm rot="5400000" flipH="1" flipV="1">
            <a:off x="785813" y="2071688"/>
            <a:ext cx="714375" cy="714375"/>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Přímá spojovací čára 23"/>
          <p:cNvCxnSpPr/>
          <p:nvPr/>
        </p:nvCxnSpPr>
        <p:spPr>
          <a:xfrm rot="16200000" flipH="1">
            <a:off x="3929063" y="1428750"/>
            <a:ext cx="642938" cy="642937"/>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6" name="Přímá spojovací čára 25"/>
          <p:cNvCxnSpPr/>
          <p:nvPr/>
        </p:nvCxnSpPr>
        <p:spPr>
          <a:xfrm>
            <a:off x="3929063" y="1785938"/>
            <a:ext cx="642937" cy="28575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8" name="Přímá spojovací čára 27"/>
          <p:cNvCxnSpPr/>
          <p:nvPr/>
        </p:nvCxnSpPr>
        <p:spPr>
          <a:xfrm>
            <a:off x="4000500" y="2071688"/>
            <a:ext cx="571500" cy="1587"/>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0" name="Přímá spojovací čára 29"/>
          <p:cNvCxnSpPr/>
          <p:nvPr/>
        </p:nvCxnSpPr>
        <p:spPr>
          <a:xfrm flipV="1">
            <a:off x="3929063" y="2071688"/>
            <a:ext cx="642937" cy="357187"/>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4" name="Přímá spojovací čára 33"/>
          <p:cNvCxnSpPr/>
          <p:nvPr/>
        </p:nvCxnSpPr>
        <p:spPr>
          <a:xfrm flipV="1">
            <a:off x="3857625" y="2071688"/>
            <a:ext cx="714375" cy="642937"/>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8" name="Přímá spojovací čára 37"/>
          <p:cNvCxnSpPr/>
          <p:nvPr/>
        </p:nvCxnSpPr>
        <p:spPr>
          <a:xfrm rot="5400000" flipH="1" flipV="1">
            <a:off x="3750469" y="2250282"/>
            <a:ext cx="1000125" cy="642937"/>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4" name="Přímá spojovací čára 43"/>
          <p:cNvCxnSpPr/>
          <p:nvPr/>
        </p:nvCxnSpPr>
        <p:spPr>
          <a:xfrm>
            <a:off x="6929438" y="1428750"/>
            <a:ext cx="857250" cy="642938"/>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6" name="Přímá spojovací čára 45"/>
          <p:cNvCxnSpPr/>
          <p:nvPr/>
        </p:nvCxnSpPr>
        <p:spPr>
          <a:xfrm>
            <a:off x="6858000" y="1785938"/>
            <a:ext cx="928688" cy="28575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8" name="Přímá spojovací čára 47"/>
          <p:cNvCxnSpPr/>
          <p:nvPr/>
        </p:nvCxnSpPr>
        <p:spPr>
          <a:xfrm>
            <a:off x="7000875" y="2071688"/>
            <a:ext cx="785813" cy="1587"/>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51" name="Přímá spojovací čára 50"/>
          <p:cNvCxnSpPr/>
          <p:nvPr/>
        </p:nvCxnSpPr>
        <p:spPr>
          <a:xfrm flipV="1">
            <a:off x="7000875" y="2071688"/>
            <a:ext cx="785813" cy="357187"/>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53" name="Přímá spojovací čára 52"/>
          <p:cNvCxnSpPr/>
          <p:nvPr/>
        </p:nvCxnSpPr>
        <p:spPr>
          <a:xfrm flipV="1">
            <a:off x="7000875" y="2071688"/>
            <a:ext cx="785813" cy="642937"/>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56" name="Přímá spojovací čára 55"/>
          <p:cNvCxnSpPr/>
          <p:nvPr/>
        </p:nvCxnSpPr>
        <p:spPr>
          <a:xfrm rot="5400000" flipH="1" flipV="1">
            <a:off x="6929438" y="2214563"/>
            <a:ext cx="1000125" cy="714375"/>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57" name="TextovéPole 56"/>
          <p:cNvSpPr txBox="1"/>
          <p:nvPr/>
        </p:nvSpPr>
        <p:spPr>
          <a:xfrm>
            <a:off x="571500" y="3286125"/>
            <a:ext cx="1285875" cy="369888"/>
          </a:xfrm>
          <a:prstGeom prst="rect">
            <a:avLst/>
          </a:prstGeom>
          <a:solidFill>
            <a:schemeClr val="accent2">
              <a:lumMod val="20000"/>
              <a:lumOff val="80000"/>
            </a:schemeClr>
          </a:solidFill>
          <a:ln>
            <a:solidFill>
              <a:schemeClr val="accent2">
                <a:lumMod val="75000"/>
              </a:schemeClr>
            </a:solidFill>
          </a:ln>
        </p:spPr>
        <p:txBody>
          <a:bodyPr>
            <a:spAutoFit/>
          </a:bodyPr>
          <a:lstStyle/>
          <a:p>
            <a:pPr algn="ctr">
              <a:defRPr/>
            </a:pPr>
            <a:endParaRPr lang="cs-CZ" dirty="0"/>
          </a:p>
        </p:txBody>
      </p:sp>
      <p:sp>
        <p:nvSpPr>
          <p:cNvPr id="58" name="TextovéPole 57"/>
          <p:cNvSpPr txBox="1"/>
          <p:nvPr/>
        </p:nvSpPr>
        <p:spPr>
          <a:xfrm>
            <a:off x="3643313" y="3286125"/>
            <a:ext cx="1285875" cy="369888"/>
          </a:xfrm>
          <a:prstGeom prst="rect">
            <a:avLst/>
          </a:prstGeom>
          <a:solidFill>
            <a:schemeClr val="accent3">
              <a:lumMod val="20000"/>
              <a:lumOff val="80000"/>
            </a:schemeClr>
          </a:solidFill>
          <a:ln>
            <a:solidFill>
              <a:srgbClr val="00B050"/>
            </a:solidFill>
          </a:ln>
        </p:spPr>
        <p:txBody>
          <a:bodyPr>
            <a:spAutoFit/>
          </a:bodyPr>
          <a:lstStyle/>
          <a:p>
            <a:pPr algn="ctr">
              <a:defRPr/>
            </a:pPr>
            <a:endParaRPr lang="cs-CZ" dirty="0"/>
          </a:p>
        </p:txBody>
      </p:sp>
      <p:sp>
        <p:nvSpPr>
          <p:cNvPr id="59" name="TextovéPole 58"/>
          <p:cNvSpPr txBox="1"/>
          <p:nvPr/>
        </p:nvSpPr>
        <p:spPr>
          <a:xfrm>
            <a:off x="6715125" y="3286125"/>
            <a:ext cx="1285875" cy="369888"/>
          </a:xfrm>
          <a:prstGeom prst="rect">
            <a:avLst/>
          </a:prstGeom>
          <a:solidFill>
            <a:schemeClr val="accent6">
              <a:lumMod val="20000"/>
              <a:lumOff val="80000"/>
            </a:schemeClr>
          </a:solidFill>
          <a:ln>
            <a:solidFill>
              <a:srgbClr val="FFC000"/>
            </a:solidFill>
          </a:ln>
        </p:spPr>
        <p:txBody>
          <a:bodyPr>
            <a:spAutoFit/>
          </a:bodyPr>
          <a:lstStyle/>
          <a:p>
            <a:pPr algn="ctr">
              <a:defRPr/>
            </a:pPr>
            <a:endParaRPr lang="cs-CZ" dirty="0"/>
          </a:p>
        </p:txBody>
      </p:sp>
      <p:sp>
        <p:nvSpPr>
          <p:cNvPr id="60" name="TextovéPole 59"/>
          <p:cNvSpPr txBox="1"/>
          <p:nvPr/>
        </p:nvSpPr>
        <p:spPr>
          <a:xfrm>
            <a:off x="500063" y="5072063"/>
            <a:ext cx="1143000" cy="369887"/>
          </a:xfrm>
          <a:prstGeom prst="rect">
            <a:avLst/>
          </a:prstGeom>
          <a:solidFill>
            <a:schemeClr val="accent2">
              <a:lumMod val="50000"/>
            </a:schemeClr>
          </a:solidFill>
        </p:spPr>
        <p:txBody>
          <a:bodyPr>
            <a:spAutoFit/>
          </a:bodyPr>
          <a:lstStyle/>
          <a:p>
            <a:pPr algn="ctr">
              <a:defRPr/>
            </a:pPr>
            <a:endParaRPr lang="cs-CZ" dirty="0">
              <a:solidFill>
                <a:schemeClr val="accent2">
                  <a:lumMod val="20000"/>
                  <a:lumOff val="80000"/>
                </a:schemeClr>
              </a:solidFill>
            </a:endParaRPr>
          </a:p>
        </p:txBody>
      </p:sp>
      <p:sp>
        <p:nvSpPr>
          <p:cNvPr id="61" name="TextovéPole 60"/>
          <p:cNvSpPr txBox="1"/>
          <p:nvPr/>
        </p:nvSpPr>
        <p:spPr>
          <a:xfrm>
            <a:off x="1857375" y="5072063"/>
            <a:ext cx="1143000" cy="369887"/>
          </a:xfrm>
          <a:prstGeom prst="rect">
            <a:avLst/>
          </a:prstGeom>
          <a:solidFill>
            <a:schemeClr val="accent2">
              <a:lumMod val="50000"/>
            </a:schemeClr>
          </a:solidFill>
        </p:spPr>
        <p:txBody>
          <a:bodyPr>
            <a:spAutoFit/>
          </a:bodyPr>
          <a:lstStyle/>
          <a:p>
            <a:pPr algn="ctr">
              <a:defRPr/>
            </a:pPr>
            <a:endParaRPr lang="cs-CZ" dirty="0">
              <a:solidFill>
                <a:schemeClr val="accent2">
                  <a:lumMod val="20000"/>
                  <a:lumOff val="80000"/>
                </a:schemeClr>
              </a:solidFill>
            </a:endParaRPr>
          </a:p>
        </p:txBody>
      </p:sp>
      <p:sp>
        <p:nvSpPr>
          <p:cNvPr id="62" name="TextovéPole 61"/>
          <p:cNvSpPr txBox="1"/>
          <p:nvPr/>
        </p:nvSpPr>
        <p:spPr>
          <a:xfrm>
            <a:off x="3143250" y="5072063"/>
            <a:ext cx="1143000" cy="369887"/>
          </a:xfrm>
          <a:prstGeom prst="rect">
            <a:avLst/>
          </a:prstGeom>
          <a:solidFill>
            <a:schemeClr val="accent2">
              <a:lumMod val="50000"/>
            </a:schemeClr>
          </a:solidFill>
        </p:spPr>
        <p:txBody>
          <a:bodyPr>
            <a:spAutoFit/>
          </a:bodyPr>
          <a:lstStyle/>
          <a:p>
            <a:pPr algn="ctr">
              <a:defRPr/>
            </a:pPr>
            <a:endParaRPr lang="cs-CZ" dirty="0">
              <a:solidFill>
                <a:schemeClr val="accent2">
                  <a:lumMod val="20000"/>
                  <a:lumOff val="80000"/>
                </a:schemeClr>
              </a:solidFill>
            </a:endParaRPr>
          </a:p>
        </p:txBody>
      </p:sp>
      <p:sp>
        <p:nvSpPr>
          <p:cNvPr id="63" name="TextovéPole 62"/>
          <p:cNvSpPr txBox="1"/>
          <p:nvPr/>
        </p:nvSpPr>
        <p:spPr>
          <a:xfrm>
            <a:off x="4429125" y="5072063"/>
            <a:ext cx="1143000" cy="369887"/>
          </a:xfrm>
          <a:prstGeom prst="rect">
            <a:avLst/>
          </a:prstGeom>
          <a:solidFill>
            <a:schemeClr val="accent2">
              <a:lumMod val="50000"/>
            </a:schemeClr>
          </a:solidFill>
        </p:spPr>
        <p:txBody>
          <a:bodyPr>
            <a:spAutoFit/>
          </a:bodyPr>
          <a:lstStyle/>
          <a:p>
            <a:pPr algn="ctr">
              <a:defRPr/>
            </a:pPr>
            <a:endParaRPr lang="cs-CZ" dirty="0">
              <a:solidFill>
                <a:schemeClr val="accent2">
                  <a:lumMod val="20000"/>
                  <a:lumOff val="80000"/>
                </a:schemeClr>
              </a:solidFill>
            </a:endParaRPr>
          </a:p>
        </p:txBody>
      </p:sp>
      <p:sp>
        <p:nvSpPr>
          <p:cNvPr id="64" name="TextovéPole 63"/>
          <p:cNvSpPr txBox="1"/>
          <p:nvPr/>
        </p:nvSpPr>
        <p:spPr>
          <a:xfrm>
            <a:off x="5715000" y="5072063"/>
            <a:ext cx="1143000" cy="369887"/>
          </a:xfrm>
          <a:prstGeom prst="rect">
            <a:avLst/>
          </a:prstGeom>
          <a:solidFill>
            <a:schemeClr val="accent2">
              <a:lumMod val="50000"/>
            </a:schemeClr>
          </a:solidFill>
        </p:spPr>
        <p:txBody>
          <a:bodyPr>
            <a:spAutoFit/>
          </a:bodyPr>
          <a:lstStyle/>
          <a:p>
            <a:pPr algn="ctr">
              <a:defRPr/>
            </a:pPr>
            <a:endParaRPr lang="cs-CZ" dirty="0">
              <a:solidFill>
                <a:schemeClr val="accent2">
                  <a:lumMod val="20000"/>
                  <a:lumOff val="80000"/>
                </a:schemeClr>
              </a:solidFill>
            </a:endParaRPr>
          </a:p>
        </p:txBody>
      </p:sp>
      <p:sp>
        <p:nvSpPr>
          <p:cNvPr id="65" name="TextovéPole 64"/>
          <p:cNvSpPr txBox="1"/>
          <p:nvPr/>
        </p:nvSpPr>
        <p:spPr>
          <a:xfrm>
            <a:off x="7072313" y="5072063"/>
            <a:ext cx="1143000" cy="369887"/>
          </a:xfrm>
          <a:prstGeom prst="rect">
            <a:avLst/>
          </a:prstGeom>
          <a:solidFill>
            <a:schemeClr val="accent2">
              <a:lumMod val="50000"/>
            </a:schemeClr>
          </a:solidFill>
        </p:spPr>
        <p:txBody>
          <a:bodyPr>
            <a:spAutoFit/>
          </a:bodyPr>
          <a:lstStyle/>
          <a:p>
            <a:pPr algn="ctr">
              <a:defRPr/>
            </a:pPr>
            <a:endParaRPr lang="cs-CZ" dirty="0">
              <a:solidFill>
                <a:schemeClr val="accent2">
                  <a:lumMod val="20000"/>
                  <a:lumOff val="80000"/>
                </a:schemeClr>
              </a:solidFill>
            </a:endParaRPr>
          </a:p>
        </p:txBody>
      </p:sp>
      <p:sp>
        <p:nvSpPr>
          <p:cNvPr id="66" name="TextovéPole 65"/>
          <p:cNvSpPr txBox="1"/>
          <p:nvPr/>
        </p:nvSpPr>
        <p:spPr>
          <a:xfrm>
            <a:off x="500063" y="5715000"/>
            <a:ext cx="1428750" cy="369888"/>
          </a:xfrm>
          <a:prstGeom prst="rect">
            <a:avLst/>
          </a:prstGeom>
          <a:solidFill>
            <a:schemeClr val="accent2">
              <a:lumMod val="50000"/>
            </a:schemeClr>
          </a:solidFill>
        </p:spPr>
        <p:txBody>
          <a:bodyPr>
            <a:spAutoFit/>
          </a:bodyPr>
          <a:lstStyle/>
          <a:p>
            <a:pPr algn="ctr">
              <a:defRPr/>
            </a:pPr>
            <a:endParaRPr lang="cs-CZ" dirty="0">
              <a:solidFill>
                <a:schemeClr val="accent2">
                  <a:lumMod val="20000"/>
                  <a:lumOff val="80000"/>
                </a:schemeClr>
              </a:solidFill>
            </a:endParaRPr>
          </a:p>
        </p:txBody>
      </p:sp>
      <p:sp>
        <p:nvSpPr>
          <p:cNvPr id="67" name="TextovéPole 66"/>
          <p:cNvSpPr txBox="1"/>
          <p:nvPr/>
        </p:nvSpPr>
        <p:spPr>
          <a:xfrm>
            <a:off x="2071688" y="5715000"/>
            <a:ext cx="1143000" cy="369888"/>
          </a:xfrm>
          <a:prstGeom prst="rect">
            <a:avLst/>
          </a:prstGeom>
          <a:solidFill>
            <a:schemeClr val="accent2">
              <a:lumMod val="50000"/>
            </a:schemeClr>
          </a:solidFill>
        </p:spPr>
        <p:txBody>
          <a:bodyPr>
            <a:spAutoFit/>
          </a:bodyPr>
          <a:lstStyle/>
          <a:p>
            <a:pPr algn="ctr">
              <a:defRPr/>
            </a:pPr>
            <a:endParaRPr lang="cs-CZ" dirty="0">
              <a:solidFill>
                <a:schemeClr val="accent2">
                  <a:lumMod val="20000"/>
                  <a:lumOff val="80000"/>
                </a:schemeClr>
              </a:solidFill>
            </a:endParaRPr>
          </a:p>
        </p:txBody>
      </p:sp>
      <p:sp>
        <p:nvSpPr>
          <p:cNvPr id="68" name="TextovéPole 67"/>
          <p:cNvSpPr txBox="1"/>
          <p:nvPr/>
        </p:nvSpPr>
        <p:spPr>
          <a:xfrm>
            <a:off x="3357563" y="5715000"/>
            <a:ext cx="1143000" cy="369888"/>
          </a:xfrm>
          <a:prstGeom prst="rect">
            <a:avLst/>
          </a:prstGeom>
          <a:solidFill>
            <a:schemeClr val="accent2">
              <a:lumMod val="50000"/>
            </a:schemeClr>
          </a:solidFill>
        </p:spPr>
        <p:txBody>
          <a:bodyPr>
            <a:spAutoFit/>
          </a:bodyPr>
          <a:lstStyle/>
          <a:p>
            <a:pPr algn="ctr">
              <a:defRPr/>
            </a:pPr>
            <a:endParaRPr lang="cs-CZ" dirty="0">
              <a:solidFill>
                <a:schemeClr val="accent2">
                  <a:lumMod val="20000"/>
                  <a:lumOff val="80000"/>
                </a:schemeClr>
              </a:solidFill>
            </a:endParaRPr>
          </a:p>
        </p:txBody>
      </p:sp>
      <p:sp>
        <p:nvSpPr>
          <p:cNvPr id="69" name="TextovéPole 68"/>
          <p:cNvSpPr txBox="1"/>
          <p:nvPr/>
        </p:nvSpPr>
        <p:spPr>
          <a:xfrm>
            <a:off x="4643438" y="5715000"/>
            <a:ext cx="1143000" cy="369888"/>
          </a:xfrm>
          <a:prstGeom prst="rect">
            <a:avLst/>
          </a:prstGeom>
          <a:solidFill>
            <a:schemeClr val="accent2">
              <a:lumMod val="50000"/>
            </a:schemeClr>
          </a:solidFill>
        </p:spPr>
        <p:txBody>
          <a:bodyPr>
            <a:spAutoFit/>
          </a:bodyPr>
          <a:lstStyle/>
          <a:p>
            <a:pPr algn="ctr">
              <a:defRPr/>
            </a:pPr>
            <a:endParaRPr lang="cs-CZ" dirty="0">
              <a:solidFill>
                <a:schemeClr val="accent2">
                  <a:lumMod val="20000"/>
                  <a:lumOff val="80000"/>
                </a:schemeClr>
              </a:solidFill>
            </a:endParaRPr>
          </a:p>
        </p:txBody>
      </p:sp>
      <p:sp>
        <p:nvSpPr>
          <p:cNvPr id="70" name="TextovéPole 69"/>
          <p:cNvSpPr txBox="1"/>
          <p:nvPr/>
        </p:nvSpPr>
        <p:spPr>
          <a:xfrm>
            <a:off x="5929313" y="5715000"/>
            <a:ext cx="1143000" cy="369888"/>
          </a:xfrm>
          <a:prstGeom prst="rect">
            <a:avLst/>
          </a:prstGeom>
          <a:solidFill>
            <a:schemeClr val="accent2">
              <a:lumMod val="50000"/>
            </a:schemeClr>
          </a:solidFill>
        </p:spPr>
        <p:txBody>
          <a:bodyPr>
            <a:spAutoFit/>
          </a:bodyPr>
          <a:lstStyle/>
          <a:p>
            <a:pPr algn="ctr">
              <a:defRPr/>
            </a:pPr>
            <a:endParaRPr lang="cs-CZ" dirty="0">
              <a:solidFill>
                <a:schemeClr val="accent2">
                  <a:lumMod val="20000"/>
                  <a:lumOff val="80000"/>
                </a:schemeClr>
              </a:solidFill>
            </a:endParaRPr>
          </a:p>
        </p:txBody>
      </p:sp>
      <p:sp>
        <p:nvSpPr>
          <p:cNvPr id="71" name="TextovéPole 70"/>
          <p:cNvSpPr txBox="1"/>
          <p:nvPr/>
        </p:nvSpPr>
        <p:spPr>
          <a:xfrm>
            <a:off x="7215188" y="5715000"/>
            <a:ext cx="1143000" cy="369888"/>
          </a:xfrm>
          <a:prstGeom prst="rect">
            <a:avLst/>
          </a:prstGeom>
          <a:solidFill>
            <a:schemeClr val="accent2">
              <a:lumMod val="50000"/>
            </a:schemeClr>
          </a:solidFill>
        </p:spPr>
        <p:txBody>
          <a:bodyPr>
            <a:spAutoFit/>
          </a:bodyPr>
          <a:lstStyle/>
          <a:p>
            <a:pPr algn="ctr">
              <a:defRPr/>
            </a:pPr>
            <a:endParaRPr lang="cs-CZ" dirty="0">
              <a:solidFill>
                <a:schemeClr val="accent2">
                  <a:lumMod val="20000"/>
                  <a:lumOff val="80000"/>
                </a:schemeClr>
              </a:solidFil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Nadpis 1"/>
          <p:cNvSpPr>
            <a:spLocks noGrp="1"/>
          </p:cNvSpPr>
          <p:nvPr>
            <p:ph type="title"/>
          </p:nvPr>
        </p:nvSpPr>
        <p:spPr/>
        <p:txBody>
          <a:bodyPr/>
          <a:lstStyle/>
          <a:p>
            <a:r>
              <a:rPr lang="cs-CZ" smtClean="0"/>
              <a:t>Popis</a:t>
            </a:r>
          </a:p>
        </p:txBody>
      </p:sp>
      <p:sp>
        <p:nvSpPr>
          <p:cNvPr id="146435" name="Zástupný symbol pro obsah 2"/>
          <p:cNvSpPr>
            <a:spLocks noGrp="1"/>
          </p:cNvSpPr>
          <p:nvPr>
            <p:ph idx="1"/>
          </p:nvPr>
        </p:nvSpPr>
        <p:spPr/>
        <p:txBody>
          <a:bodyPr/>
          <a:lstStyle/>
          <a:p>
            <a:pPr>
              <a:buFont typeface="Arial" charset="0"/>
              <a:buNone/>
            </a:pPr>
            <a:r>
              <a:rPr lang="cs-CZ" sz="1800" smtClean="0"/>
              <a:t>Prezentace je určená k osvojení vyjmenovaných slov po ,,V“ – VYDRA, VÝR, VYŽLE,</a:t>
            </a:r>
          </a:p>
          <a:p>
            <a:pPr>
              <a:buFont typeface="Arial" charset="0"/>
              <a:buNone/>
            </a:pPr>
            <a:r>
              <a:rPr lang="cs-CZ" sz="1800" smtClean="0"/>
              <a:t>POVYK, VÝHEŇ A SLOVA S PŘEDPONOU VY-, VÝ- a k procvičení učiva.</a:t>
            </a:r>
          </a:p>
          <a:p>
            <a:pPr>
              <a:buFont typeface="Wingdings" pitchFamily="2" charset="2"/>
              <a:buChar char="v"/>
            </a:pPr>
            <a:r>
              <a:rPr lang="cs-CZ" sz="1800" smtClean="0"/>
              <a:t>Na prvním druhém, třetím a pátém snímku žáci dopisují chybějící písmena ši slova do rámečků tak, že kliknou levým tlačítkem myši na rámeček a chybějící písmeno doplní pomocí klávesnice.</a:t>
            </a:r>
          </a:p>
          <a:p>
            <a:pPr>
              <a:buFont typeface="Wingdings" pitchFamily="2" charset="2"/>
              <a:buChar char="v"/>
            </a:pPr>
            <a:r>
              <a:rPr lang="cs-CZ" sz="1800" smtClean="0"/>
              <a:t>Na druhém a čtvrtém snímku přemisťují cedulky (na druhém snímku zprava </a:t>
            </a:r>
          </a:p>
          <a:p>
            <a:pPr>
              <a:buFont typeface="Arial" charset="0"/>
              <a:buNone/>
            </a:pPr>
            <a:r>
              <a:rPr lang="cs-CZ" sz="1800" smtClean="0"/>
              <a:t>       a na čtvrtém zleva). Přesun ,,cedulek“ se provádí kliknutím levým tlačítkem myši do rohu kartičky a následně posunem myši se současným držením levého tlačítka. </a:t>
            </a:r>
          </a:p>
          <a:p>
            <a:endParaRPr lang="cs-CZ" smtClean="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Nadpis 1"/>
          <p:cNvSpPr>
            <a:spLocks noGrp="1"/>
          </p:cNvSpPr>
          <p:nvPr>
            <p:ph type="title"/>
          </p:nvPr>
        </p:nvSpPr>
        <p:spPr/>
        <p:txBody>
          <a:bodyPr/>
          <a:lstStyle/>
          <a:p>
            <a:r>
              <a:rPr lang="cs-CZ" smtClean="0"/>
              <a:t>Zdroje</a:t>
            </a:r>
          </a:p>
        </p:txBody>
      </p:sp>
      <p:sp>
        <p:nvSpPr>
          <p:cNvPr id="10243" name="Zástupný symbol pro obsah 2"/>
          <p:cNvSpPr>
            <a:spLocks noGrp="1"/>
          </p:cNvSpPr>
          <p:nvPr>
            <p:ph idx="1"/>
          </p:nvPr>
        </p:nvSpPr>
        <p:spPr>
          <a:xfrm>
            <a:off x="785813" y="1428750"/>
            <a:ext cx="7643812" cy="3214688"/>
          </a:xfrm>
        </p:spPr>
        <p:txBody>
          <a:bodyPr/>
          <a:lstStyle/>
          <a:p>
            <a:pPr>
              <a:buFont typeface="Arial" charset="0"/>
              <a:buNone/>
              <a:defRPr/>
            </a:pPr>
            <a:r>
              <a:rPr lang="cs-CZ" dirty="0" smtClean="0"/>
              <a:t> </a:t>
            </a:r>
            <a:r>
              <a:rPr lang="cs-CZ" sz="1200" dirty="0" smtClean="0"/>
              <a:t>Myšlenková mapa – dle návrhu autorky</a:t>
            </a:r>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r>
              <a:rPr lang="cs-CZ" sz="1800" dirty="0" smtClean="0"/>
              <a:t>Autorem materiálu a všech jeho částí, není-li uvedeno jinak, je Mgr. Jitka Vlková.</a:t>
            </a:r>
          </a:p>
          <a:p>
            <a:pPr>
              <a:buFont typeface="Arial" charset="0"/>
              <a:buNone/>
              <a:defRPr/>
            </a:pPr>
            <a:endParaRPr lang="cs-CZ" sz="1200" i="1" dirty="0" smtClean="0">
              <a:latin typeface="+mj-lt"/>
            </a:endParaRPr>
          </a:p>
          <a:p>
            <a:pPr>
              <a:buFont typeface="Arial" charset="0"/>
              <a:buNone/>
              <a:defRPr/>
            </a:pPr>
            <a:endParaRPr lang="cs-CZ" sz="1200" i="1" dirty="0" smtClean="0">
              <a:latin typeface="+mj-lt"/>
            </a:endParaRPr>
          </a:p>
          <a:p>
            <a:pPr>
              <a:buFont typeface="Arial" charset="0"/>
              <a:buNone/>
              <a:defRPr/>
            </a:pPr>
            <a:endParaRPr lang="cs-CZ" sz="1200" i="1" dirty="0" smtClean="0">
              <a:latin typeface="+mj-lt"/>
            </a:endParaRPr>
          </a:p>
          <a:p>
            <a:pPr>
              <a:buFont typeface="Arial" charset="0"/>
              <a:buNone/>
              <a:defRPr/>
            </a:pPr>
            <a:endParaRPr lang="cs-CZ" dirty="0" smtClean="0"/>
          </a:p>
        </p:txBody>
      </p:sp>
      <p:pic>
        <p:nvPicPr>
          <p:cNvPr id="147460" name="Picture 4"/>
          <p:cNvPicPr>
            <a:picLocks noChangeAspect="1" noChangeArrowheads="1"/>
          </p:cNvPicPr>
          <p:nvPr/>
        </p:nvPicPr>
        <p:blipFill>
          <a:blip r:embed="rId2" cstate="print"/>
          <a:srcRect/>
          <a:stretch>
            <a:fillRect/>
          </a:stretch>
        </p:blipFill>
        <p:spPr bwMode="auto">
          <a:xfrm>
            <a:off x="1785938" y="4857750"/>
            <a:ext cx="5976937" cy="990600"/>
          </a:xfrm>
          <a:prstGeom prst="rect">
            <a:avLst/>
          </a:prstGeom>
          <a:noFill/>
          <a:ln w="9525">
            <a:noFill/>
            <a:miter lim="800000"/>
            <a:headEnd/>
            <a:tailEnd/>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28688"/>
            <a:ext cx="7772400" cy="2143125"/>
          </a:xfrm>
        </p:spPr>
        <p:txBody>
          <a:bodyPr rtlCol="0">
            <a:normAutofit/>
          </a:bodyPr>
          <a:lstStyle/>
          <a:p>
            <a:pPr eaLnBrk="1" fontAlgn="auto" hangingPunct="1">
              <a:spcAft>
                <a:spcPts val="0"/>
              </a:spcAft>
              <a:defRPr/>
            </a:pPr>
            <a:r>
              <a:rPr lang="cs-CZ" b="1" dirty="0" smtClean="0">
                <a:solidFill>
                  <a:schemeClr val="accent2">
                    <a:lumMod val="75000"/>
                  </a:schemeClr>
                </a:solidFill>
              </a:rPr>
              <a:t>VYJMENOVANÁ  SLOVA</a:t>
            </a:r>
          </a:p>
        </p:txBody>
      </p:sp>
      <p:sp>
        <p:nvSpPr>
          <p:cNvPr id="3" name="Podnadpis 2"/>
          <p:cNvSpPr>
            <a:spLocks noGrp="1"/>
          </p:cNvSpPr>
          <p:nvPr>
            <p:ph type="subTitle" idx="1"/>
          </p:nvPr>
        </p:nvSpPr>
        <p:spPr>
          <a:xfrm>
            <a:off x="1428750" y="3571875"/>
            <a:ext cx="6400800" cy="1995488"/>
          </a:xfrm>
        </p:spPr>
        <p:txBody>
          <a:bodyPr rtlCol="0">
            <a:normAutofit/>
          </a:bodyPr>
          <a:lstStyle/>
          <a:p>
            <a:pPr eaLnBrk="1" fontAlgn="auto" hangingPunct="1">
              <a:spcAft>
                <a:spcPts val="0"/>
              </a:spcAft>
              <a:buFont typeface="Arial" pitchFamily="34" charset="0"/>
              <a:buNone/>
              <a:defRPr/>
            </a:pPr>
            <a:endParaRPr lang="cs-CZ" dirty="0" smtClean="0"/>
          </a:p>
          <a:p>
            <a:pPr eaLnBrk="1" fontAlgn="auto" hangingPunct="1">
              <a:spcAft>
                <a:spcPts val="0"/>
              </a:spcAft>
              <a:buFont typeface="Arial" pitchFamily="34" charset="0"/>
              <a:buNone/>
              <a:defRPr/>
            </a:pPr>
            <a:r>
              <a:rPr lang="cs-CZ" dirty="0" smtClean="0"/>
              <a:t>Mgr. Jitka Vlková</a:t>
            </a:r>
          </a:p>
          <a:p>
            <a:pPr eaLnBrk="1" fontAlgn="auto" hangingPunct="1">
              <a:spcAft>
                <a:spcPts val="0"/>
              </a:spcAft>
              <a:buFont typeface="Arial" pitchFamily="34" charset="0"/>
              <a:buNone/>
              <a:defRPr/>
            </a:pPr>
            <a:r>
              <a:rPr lang="cs-CZ" sz="1900" dirty="0" smtClean="0"/>
              <a:t>VY_32_INOVACE_12_19_vyjmenovaná slova</a:t>
            </a:r>
          </a:p>
          <a:p>
            <a:pPr eaLnBrk="1" fontAlgn="auto" hangingPunct="1">
              <a:spcAft>
                <a:spcPts val="0"/>
              </a:spcAft>
              <a:buFont typeface="Arial" pitchFamily="34" charset="0"/>
              <a:buNone/>
              <a:defRPr/>
            </a:pPr>
            <a:endParaRPr lang="cs-CZ" dirty="0" smtClean="0"/>
          </a:p>
        </p:txBody>
      </p:sp>
      <p:pic>
        <p:nvPicPr>
          <p:cNvPr id="148484" name="Picture 4"/>
          <p:cNvPicPr>
            <a:picLocks noChangeAspect="1" noChangeArrowheads="1"/>
          </p:cNvPicPr>
          <p:nvPr/>
        </p:nvPicPr>
        <p:blipFill>
          <a:blip r:embed="rId2" cstate="print"/>
          <a:srcRect/>
          <a:stretch>
            <a:fillRect/>
          </a:stretch>
        </p:blipFill>
        <p:spPr bwMode="auto">
          <a:xfrm>
            <a:off x="1500188" y="3000375"/>
            <a:ext cx="5976937" cy="990600"/>
          </a:xfrm>
          <a:prstGeom prst="rect">
            <a:avLst/>
          </a:prstGeom>
          <a:noFill/>
          <a:ln w="9525">
            <a:noFill/>
            <a:miter lim="800000"/>
            <a:headEnd/>
            <a:tailEnd/>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Nadpis 1"/>
          <p:cNvSpPr>
            <a:spLocks noGrp="1"/>
          </p:cNvSpPr>
          <p:nvPr>
            <p:ph type="title"/>
          </p:nvPr>
        </p:nvSpPr>
        <p:spPr>
          <a:xfrm>
            <a:off x="457200" y="274638"/>
            <a:ext cx="8229600" cy="725487"/>
          </a:xfrm>
        </p:spPr>
        <p:txBody>
          <a:bodyPr/>
          <a:lstStyle/>
          <a:p>
            <a:pPr algn="l"/>
            <a:r>
              <a:rPr lang="cs-CZ" sz="1200" smtClean="0"/>
              <a:t>Doplň správná i –y, í –ý:</a:t>
            </a:r>
            <a:br>
              <a:rPr lang="cs-CZ" sz="1200" smtClean="0"/>
            </a:br>
            <a:endParaRPr lang="cs-CZ" sz="1200" smtClean="0"/>
          </a:p>
        </p:txBody>
      </p:sp>
      <p:sp>
        <p:nvSpPr>
          <p:cNvPr id="149507" name="Zástupný symbol pro obsah 2"/>
          <p:cNvSpPr>
            <a:spLocks noGrp="1"/>
          </p:cNvSpPr>
          <p:nvPr>
            <p:ph idx="1"/>
          </p:nvPr>
        </p:nvSpPr>
        <p:spPr>
          <a:xfrm>
            <a:off x="457200" y="642938"/>
            <a:ext cx="8229600" cy="5572125"/>
          </a:xfrm>
        </p:spPr>
        <p:txBody>
          <a:bodyPr/>
          <a:lstStyle/>
          <a:p>
            <a:pPr>
              <a:buFont typeface="Arial" charset="0"/>
              <a:buNone/>
            </a:pPr>
            <a:r>
              <a:rPr lang="cs-CZ" sz="1800" smtClean="0"/>
              <a:t>Toník ukl    zel v dětském pokoji. Nejprve v    hodil staré, rozb    té</a:t>
            </a:r>
          </a:p>
          <a:p>
            <a:pPr>
              <a:buFont typeface="Arial" charset="0"/>
              <a:buNone/>
            </a:pPr>
            <a:endParaRPr lang="cs-CZ" sz="1800" smtClean="0"/>
          </a:p>
          <a:p>
            <a:pPr>
              <a:buFont typeface="Arial" charset="0"/>
              <a:buNone/>
            </a:pPr>
            <a:r>
              <a:rPr lang="cs-CZ" sz="1800" smtClean="0"/>
              <a:t>věci, které nelze oprav     t. Slepil natržené v    čko z krab    ce </a:t>
            </a:r>
          </a:p>
          <a:p>
            <a:pPr>
              <a:buFont typeface="Arial" charset="0"/>
              <a:buNone/>
            </a:pPr>
            <a:endParaRPr lang="cs-CZ" sz="1800" smtClean="0"/>
          </a:p>
          <a:p>
            <a:pPr>
              <a:buFont typeface="Arial" charset="0"/>
              <a:buNone/>
            </a:pPr>
            <a:r>
              <a:rPr lang="cs-CZ" sz="1800" smtClean="0"/>
              <a:t>od společenských her. Utřel prach a v     máchal šp     navý hadr. </a:t>
            </a:r>
          </a:p>
          <a:p>
            <a:pPr>
              <a:buFont typeface="Arial" charset="0"/>
              <a:buNone/>
            </a:pPr>
            <a:endParaRPr lang="cs-CZ" sz="1800" smtClean="0"/>
          </a:p>
          <a:p>
            <a:pPr>
              <a:buFont typeface="Arial" charset="0"/>
              <a:buNone/>
            </a:pPr>
            <a:r>
              <a:rPr lang="cs-CZ" sz="1800" smtClean="0"/>
              <a:t>V     sál z koberce drobečky. Nakonec si v     zdob     l svůj pokoj </a:t>
            </a:r>
          </a:p>
          <a:p>
            <a:pPr>
              <a:buFont typeface="Arial" charset="0"/>
              <a:buNone/>
            </a:pPr>
            <a:endParaRPr lang="cs-CZ" sz="1800" smtClean="0"/>
          </a:p>
          <a:p>
            <a:pPr>
              <a:buFont typeface="Arial" charset="0"/>
              <a:buNone/>
            </a:pPr>
            <a:r>
              <a:rPr lang="cs-CZ" sz="1800" smtClean="0"/>
              <a:t>obrázky, které s      sám v     barv    l. Odnesl v     půjčené knihy zpět do knihovny a měl </a:t>
            </a:r>
          </a:p>
          <a:p>
            <a:pPr>
              <a:buFont typeface="Arial" charset="0"/>
              <a:buNone/>
            </a:pPr>
            <a:endParaRPr lang="cs-CZ" sz="1800" smtClean="0"/>
          </a:p>
          <a:p>
            <a:pPr>
              <a:buFont typeface="Arial" charset="0"/>
              <a:buNone/>
            </a:pPr>
            <a:r>
              <a:rPr lang="cs-CZ" sz="1800" smtClean="0"/>
              <a:t>radost, že zv     tězil nad leností. Rozhodl se, že bude prav    delně cv    čit a hrát na kla-</a:t>
            </a:r>
          </a:p>
          <a:p>
            <a:pPr>
              <a:buFont typeface="Arial" charset="0"/>
              <a:buNone/>
            </a:pPr>
            <a:endParaRPr lang="cs-CZ" sz="1800" smtClean="0"/>
          </a:p>
          <a:p>
            <a:pPr>
              <a:buFont typeface="Arial" charset="0"/>
              <a:buNone/>
            </a:pPr>
            <a:r>
              <a:rPr lang="cs-CZ" sz="1800" smtClean="0"/>
              <a:t>v    r. Večer s       v    čistil zuby a um    l se. Z knihovny s       v     bral pohádkovou knížku</a:t>
            </a:r>
          </a:p>
          <a:p>
            <a:pPr>
              <a:buFont typeface="Arial" charset="0"/>
              <a:buNone/>
            </a:pPr>
            <a:endParaRPr lang="cs-CZ" sz="1800" smtClean="0"/>
          </a:p>
          <a:p>
            <a:pPr>
              <a:buFont typeface="Arial" charset="0"/>
              <a:buNone/>
            </a:pPr>
            <a:r>
              <a:rPr lang="cs-CZ" sz="1800" smtClean="0"/>
              <a:t>a prohl     žel si obrázky. Maminka Toníka pochválila: ,,T       js     , Toníku, ale v     rostl, </a:t>
            </a:r>
          </a:p>
          <a:p>
            <a:pPr>
              <a:buFont typeface="Arial" charset="0"/>
              <a:buNone/>
            </a:pPr>
            <a:endParaRPr lang="cs-CZ" sz="1800" smtClean="0"/>
          </a:p>
          <a:p>
            <a:pPr>
              <a:buFont typeface="Arial" charset="0"/>
              <a:buNone/>
            </a:pPr>
            <a:r>
              <a:rPr lang="cs-CZ" sz="1800" smtClean="0"/>
              <a:t>už je z tebe moudrý chlapec.“</a:t>
            </a:r>
          </a:p>
        </p:txBody>
      </p:sp>
      <p:pic>
        <p:nvPicPr>
          <p:cNvPr id="149508" name="Picture 2" descr="60C4DEAB"/>
          <p:cNvPicPr>
            <a:picLocks noChangeAspect="1" noChangeArrowheads="1"/>
          </p:cNvPicPr>
          <p:nvPr/>
        </p:nvPicPr>
        <p:blipFill>
          <a:blip r:embed="rId2" cstate="print"/>
          <a:srcRect/>
          <a:stretch>
            <a:fillRect/>
          </a:stretch>
        </p:blipFill>
        <p:spPr bwMode="auto">
          <a:xfrm>
            <a:off x="6643688" y="642938"/>
            <a:ext cx="2054225" cy="2392362"/>
          </a:xfrm>
          <a:prstGeom prst="rect">
            <a:avLst/>
          </a:prstGeom>
          <a:noFill/>
          <a:ln w="9525">
            <a:noFill/>
            <a:miter lim="800000"/>
            <a:headEnd/>
            <a:tailEnd/>
          </a:ln>
        </p:spPr>
      </p:pic>
      <p:sp>
        <p:nvSpPr>
          <p:cNvPr id="5" name="TextovéPole 4"/>
          <p:cNvSpPr txBox="1"/>
          <p:nvPr/>
        </p:nvSpPr>
        <p:spPr>
          <a:xfrm>
            <a:off x="1357313" y="642938"/>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6" name="TextovéPole 5"/>
          <p:cNvSpPr txBox="1"/>
          <p:nvPr/>
        </p:nvSpPr>
        <p:spPr>
          <a:xfrm>
            <a:off x="4429125" y="64293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7" name="TextovéPole 6"/>
          <p:cNvSpPr txBox="1"/>
          <p:nvPr/>
        </p:nvSpPr>
        <p:spPr>
          <a:xfrm>
            <a:off x="6143625" y="64293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8" name="TextovéPole 7"/>
          <p:cNvSpPr txBox="1"/>
          <p:nvPr/>
        </p:nvSpPr>
        <p:spPr>
          <a:xfrm>
            <a:off x="2643188" y="1285875"/>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9" name="TextovéPole 8"/>
          <p:cNvSpPr txBox="1"/>
          <p:nvPr/>
        </p:nvSpPr>
        <p:spPr>
          <a:xfrm>
            <a:off x="4572000" y="1285875"/>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0" name="TextovéPole 9"/>
          <p:cNvSpPr txBox="1"/>
          <p:nvPr/>
        </p:nvSpPr>
        <p:spPr>
          <a:xfrm>
            <a:off x="5715000" y="1285875"/>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1" name="TextovéPole 10"/>
          <p:cNvSpPr txBox="1"/>
          <p:nvPr/>
        </p:nvSpPr>
        <p:spPr>
          <a:xfrm>
            <a:off x="4000500" y="1928813"/>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2" name="TextovéPole 11"/>
          <p:cNvSpPr txBox="1"/>
          <p:nvPr/>
        </p:nvSpPr>
        <p:spPr>
          <a:xfrm>
            <a:off x="5214938" y="192881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3" name="TextovéPole 12"/>
          <p:cNvSpPr txBox="1"/>
          <p:nvPr/>
        </p:nvSpPr>
        <p:spPr>
          <a:xfrm>
            <a:off x="714375" y="2571750"/>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4" name="TextovéPole 13"/>
          <p:cNvSpPr txBox="1"/>
          <p:nvPr/>
        </p:nvSpPr>
        <p:spPr>
          <a:xfrm>
            <a:off x="4286250" y="2571750"/>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5" name="TextovéPole 14"/>
          <p:cNvSpPr txBox="1"/>
          <p:nvPr/>
        </p:nvSpPr>
        <p:spPr>
          <a:xfrm>
            <a:off x="5000625" y="2571750"/>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6" name="TextovéPole 15"/>
          <p:cNvSpPr txBox="1"/>
          <p:nvPr/>
        </p:nvSpPr>
        <p:spPr>
          <a:xfrm>
            <a:off x="2000250" y="321468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7" name="TextovéPole 16"/>
          <p:cNvSpPr txBox="1"/>
          <p:nvPr/>
        </p:nvSpPr>
        <p:spPr>
          <a:xfrm>
            <a:off x="2857500" y="321468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8" name="TextovéPole 17"/>
          <p:cNvSpPr txBox="1"/>
          <p:nvPr/>
        </p:nvSpPr>
        <p:spPr>
          <a:xfrm>
            <a:off x="3500438" y="3214688"/>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9" name="TextovéPole 18"/>
          <p:cNvSpPr txBox="1"/>
          <p:nvPr/>
        </p:nvSpPr>
        <p:spPr>
          <a:xfrm>
            <a:off x="4714875" y="321468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0" name="TextovéPole 19"/>
          <p:cNvSpPr txBox="1"/>
          <p:nvPr/>
        </p:nvSpPr>
        <p:spPr>
          <a:xfrm>
            <a:off x="1714500" y="3929063"/>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1" name="TextovéPole 20"/>
          <p:cNvSpPr txBox="1"/>
          <p:nvPr/>
        </p:nvSpPr>
        <p:spPr>
          <a:xfrm>
            <a:off x="5786438" y="392906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2" name="TextovéPole 21"/>
          <p:cNvSpPr txBox="1"/>
          <p:nvPr/>
        </p:nvSpPr>
        <p:spPr>
          <a:xfrm>
            <a:off x="6786563" y="392906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3" name="TextovéPole 22"/>
          <p:cNvSpPr txBox="1"/>
          <p:nvPr/>
        </p:nvSpPr>
        <p:spPr>
          <a:xfrm>
            <a:off x="642938" y="4572000"/>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4" name="TextovéPole 23"/>
          <p:cNvSpPr txBox="1"/>
          <p:nvPr/>
        </p:nvSpPr>
        <p:spPr>
          <a:xfrm>
            <a:off x="1714500" y="4572000"/>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5" name="TextovéPole 24"/>
          <p:cNvSpPr txBox="1"/>
          <p:nvPr/>
        </p:nvSpPr>
        <p:spPr>
          <a:xfrm>
            <a:off x="2143125" y="4572000"/>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6" name="TextovéPole 25"/>
          <p:cNvSpPr txBox="1"/>
          <p:nvPr/>
        </p:nvSpPr>
        <p:spPr>
          <a:xfrm>
            <a:off x="3786188" y="4572000"/>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7" name="TextovéPole 26"/>
          <p:cNvSpPr txBox="1"/>
          <p:nvPr/>
        </p:nvSpPr>
        <p:spPr>
          <a:xfrm>
            <a:off x="5572125" y="4572000"/>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8" name="TextovéPole 27"/>
          <p:cNvSpPr txBox="1"/>
          <p:nvPr/>
        </p:nvSpPr>
        <p:spPr>
          <a:xfrm>
            <a:off x="6072188" y="4572000"/>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9" name="TextovéPole 28"/>
          <p:cNvSpPr txBox="1"/>
          <p:nvPr/>
        </p:nvSpPr>
        <p:spPr>
          <a:xfrm>
            <a:off x="1214438" y="5214938"/>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30" name="TextovéPole 29"/>
          <p:cNvSpPr txBox="1"/>
          <p:nvPr/>
        </p:nvSpPr>
        <p:spPr>
          <a:xfrm>
            <a:off x="5572125" y="5286375"/>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31" name="TextovéPole 30"/>
          <p:cNvSpPr txBox="1"/>
          <p:nvPr/>
        </p:nvSpPr>
        <p:spPr>
          <a:xfrm>
            <a:off x="6143625" y="5286375"/>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32" name="TextovéPole 31"/>
          <p:cNvSpPr txBox="1"/>
          <p:nvPr/>
        </p:nvSpPr>
        <p:spPr>
          <a:xfrm>
            <a:off x="7643813" y="5286375"/>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r>
              <a:rPr lang="cs-CZ" dirty="0"/>
              <a:t>    </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Nadpis 1"/>
          <p:cNvSpPr>
            <a:spLocks noGrp="1"/>
          </p:cNvSpPr>
          <p:nvPr>
            <p:ph type="title"/>
          </p:nvPr>
        </p:nvSpPr>
        <p:spPr>
          <a:xfrm>
            <a:off x="457200" y="500063"/>
            <a:ext cx="8229600" cy="785812"/>
          </a:xfrm>
        </p:spPr>
        <p:txBody>
          <a:bodyPr/>
          <a:lstStyle/>
          <a:p>
            <a:pPr algn="l"/>
            <a:r>
              <a:rPr lang="cs-CZ" sz="1200" smtClean="0"/>
              <a:t>Doplň křížovku:</a:t>
            </a:r>
          </a:p>
        </p:txBody>
      </p:sp>
      <p:graphicFrame>
        <p:nvGraphicFramePr>
          <p:cNvPr id="4" name="Zástupný symbol pro obsah 3"/>
          <p:cNvGraphicFramePr>
            <a:graphicFrameLocks noGrp="1"/>
          </p:cNvGraphicFramePr>
          <p:nvPr>
            <p:ph idx="1"/>
          </p:nvPr>
        </p:nvGraphicFramePr>
        <p:xfrm>
          <a:off x="500063" y="1428750"/>
          <a:ext cx="8229600" cy="2060575"/>
        </p:xfrm>
        <a:graphic>
          <a:graphicData uri="http://schemas.openxmlformats.org/drawingml/2006/table">
            <a:tbl>
              <a:tblPr/>
              <a:tblGrid>
                <a:gridCol w="4614842"/>
                <a:gridCol w="361476"/>
                <a:gridCol w="361476"/>
                <a:gridCol w="361476"/>
                <a:gridCol w="361476"/>
                <a:gridCol w="361476"/>
                <a:gridCol w="361476"/>
                <a:gridCol w="361476"/>
                <a:gridCol w="361476"/>
                <a:gridCol w="361476"/>
                <a:gridCol w="361476"/>
              </a:tblGrid>
              <a:tr h="343402">
                <a:tc>
                  <a:txBody>
                    <a:bodyPr/>
                    <a:lstStyle/>
                    <a:p>
                      <a:pPr algn="l" fontAlgn="b"/>
                      <a:r>
                        <a:rPr lang="cs-CZ" sz="1700" b="0" i="0" u="none" strike="noStrike">
                          <a:solidFill>
                            <a:srgbClr val="000000"/>
                          </a:solidFill>
                          <a:latin typeface="Calibri"/>
                        </a:rPr>
                        <a:t>1. Měl jsem v pololetí dvě trojky na ………. .</a:t>
                      </a:r>
                    </a:p>
                  </a:txBody>
                  <a:tcPr marL="9037" marR="9037" marT="9037" marB="0" anchor="b">
                    <a:lnL>
                      <a:noFill/>
                    </a:lnL>
                    <a:lnR w="6350" cap="flat" cmpd="sng" algn="ctr">
                      <a:solidFill>
                        <a:srgbClr val="60497B"/>
                      </a:solidFill>
                      <a:prstDash val="solid"/>
                      <a:round/>
                      <a:headEnd type="none" w="med" len="med"/>
                      <a:tailEnd type="none" w="med" len="med"/>
                    </a:lnR>
                    <a:lnT>
                      <a:noFill/>
                    </a:lnT>
                    <a:lnB>
                      <a:noFill/>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1270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12700" cap="flat" cmpd="sng" algn="ctr">
                      <a:solidFill>
                        <a:srgbClr val="60497B"/>
                      </a:solidFill>
                      <a:prstDash val="solid"/>
                      <a:round/>
                      <a:headEnd type="none" w="med" len="med"/>
                      <a:tailEnd type="none" w="med" len="med"/>
                    </a:lnL>
                    <a:lnR w="12700" cap="flat" cmpd="sng" algn="ctr">
                      <a:solidFill>
                        <a:srgbClr val="60497B"/>
                      </a:solidFill>
                      <a:prstDash val="solid"/>
                      <a:round/>
                      <a:headEnd type="none" w="med" len="med"/>
                      <a:tailEnd type="none" w="med" len="med"/>
                    </a:lnR>
                    <a:lnT w="1270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solidFill>
                      <a:srgbClr val="E5E0EC"/>
                    </a:solidFill>
                  </a:tcPr>
                </a:tc>
                <a:tc>
                  <a:txBody>
                    <a:bodyPr/>
                    <a:lstStyle/>
                    <a:p>
                      <a:pPr algn="ctr" fontAlgn="ctr"/>
                      <a:r>
                        <a:rPr lang="cs-CZ" sz="1700" b="0" i="0" u="none" strike="noStrike">
                          <a:solidFill>
                            <a:srgbClr val="000000"/>
                          </a:solidFill>
                          <a:latin typeface="Calibri"/>
                        </a:rPr>
                        <a:t> </a:t>
                      </a:r>
                    </a:p>
                  </a:txBody>
                  <a:tcPr marL="9037" marR="9037" marT="9037" marB="0" anchor="ctr">
                    <a:lnL w="1270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d</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r>
              <a:tr h="343402">
                <a:tc>
                  <a:txBody>
                    <a:bodyPr/>
                    <a:lstStyle/>
                    <a:p>
                      <a:pPr algn="l" fontAlgn="b"/>
                      <a:r>
                        <a:rPr lang="cs-CZ" sz="1700" b="0" i="0" u="none" strike="noStrike">
                          <a:solidFill>
                            <a:srgbClr val="000000"/>
                          </a:solidFill>
                          <a:latin typeface="Calibri"/>
                        </a:rPr>
                        <a:t>2. Děvčata skákala přes …….. .</a:t>
                      </a:r>
                    </a:p>
                  </a:txBody>
                  <a:tcPr marL="9037" marR="9037" marT="9037" marB="0" anchor="b">
                    <a:lnL>
                      <a:noFill/>
                    </a:lnL>
                    <a:lnR>
                      <a:noFill/>
                    </a:lnR>
                    <a:lnT>
                      <a:noFill/>
                    </a:lnT>
                    <a:lnB>
                      <a:noFill/>
                    </a:lnB>
                  </a:tcPr>
                </a:tc>
                <a:tc>
                  <a:txBody>
                    <a:bodyPr/>
                    <a:lstStyle/>
                    <a:p>
                      <a:pPr algn="l" fontAlgn="b"/>
                      <a:endParaRPr lang="cs-CZ" sz="1000" b="0" i="0" u="none" strike="noStrike">
                        <a:solidFill>
                          <a:srgbClr val="000000"/>
                        </a:solidFill>
                        <a:latin typeface="Calibri"/>
                      </a:endParaRPr>
                    </a:p>
                  </a:txBody>
                  <a:tcPr marL="9037" marR="9037" marT="9037" marB="0" anchor="b">
                    <a:lnL>
                      <a:noFill/>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a:noFill/>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1270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12700" cap="flat" cmpd="sng" algn="ctr">
                      <a:solidFill>
                        <a:srgbClr val="60497B"/>
                      </a:solidFill>
                      <a:prstDash val="solid"/>
                      <a:round/>
                      <a:headEnd type="none" w="med" len="med"/>
                      <a:tailEnd type="none" w="med" len="med"/>
                    </a:lnL>
                    <a:lnR w="1270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solidFill>
                      <a:srgbClr val="E5E0EC"/>
                    </a:solidFill>
                  </a:tcPr>
                </a:tc>
                <a:tc>
                  <a:txBody>
                    <a:bodyPr/>
                    <a:lstStyle/>
                    <a:p>
                      <a:pPr algn="ctr" fontAlgn="ctr"/>
                      <a:r>
                        <a:rPr lang="cs-CZ" sz="1700" b="0" i="0" u="none" strike="noStrike">
                          <a:solidFill>
                            <a:srgbClr val="000000"/>
                          </a:solidFill>
                          <a:latin typeface="Calibri"/>
                        </a:rPr>
                        <a:t> </a:t>
                      </a:r>
                    </a:p>
                  </a:txBody>
                  <a:tcPr marL="9037" marR="9037" marT="9037" marB="0" anchor="ctr">
                    <a:lnL w="1270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h</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l" fontAlgn="b"/>
                      <a:endParaRPr lang="cs-CZ" sz="1000" b="0" i="0" u="none" strike="noStrike">
                        <a:solidFill>
                          <a:srgbClr val="000000"/>
                        </a:solidFill>
                        <a:latin typeface="Calibri"/>
                      </a:endParaRPr>
                    </a:p>
                  </a:txBody>
                  <a:tcPr marL="9037" marR="9037" marT="9037" marB="0" anchor="b">
                    <a:lnL w="6350" cap="flat" cmpd="sng" algn="ctr">
                      <a:solidFill>
                        <a:srgbClr val="60497B"/>
                      </a:solidFill>
                      <a:prstDash val="solid"/>
                      <a:round/>
                      <a:headEnd type="none" w="med" len="med"/>
                      <a:tailEnd type="none" w="med" len="med"/>
                    </a:lnL>
                    <a:lnR>
                      <a:noFill/>
                    </a:lnR>
                    <a:lnT w="6350" cap="flat" cmpd="sng" algn="ctr">
                      <a:solidFill>
                        <a:srgbClr val="60497B"/>
                      </a:solidFill>
                      <a:prstDash val="solid"/>
                      <a:round/>
                      <a:headEnd type="none" w="med" len="med"/>
                      <a:tailEnd type="none" w="med" len="med"/>
                    </a:lnT>
                    <a:lnB>
                      <a:noFill/>
                    </a:lnB>
                  </a:tcPr>
                </a:tc>
              </a:tr>
              <a:tr h="343402">
                <a:tc>
                  <a:txBody>
                    <a:bodyPr/>
                    <a:lstStyle/>
                    <a:p>
                      <a:pPr algn="l" fontAlgn="b"/>
                      <a:r>
                        <a:rPr lang="cs-CZ" sz="1700" b="0" i="0" u="none" strike="noStrike">
                          <a:solidFill>
                            <a:srgbClr val="000000"/>
                          </a:solidFill>
                          <a:latin typeface="Calibri"/>
                        </a:rPr>
                        <a:t>3. Velmi silnému větru říkáme ……. .</a:t>
                      </a:r>
                    </a:p>
                  </a:txBody>
                  <a:tcPr marL="9037" marR="9037" marT="9037" marB="0" anchor="b">
                    <a:lnL>
                      <a:noFill/>
                    </a:lnL>
                    <a:lnR>
                      <a:noFill/>
                    </a:lnR>
                    <a:lnT>
                      <a:noFill/>
                    </a:lnT>
                    <a:lnB>
                      <a:noFill/>
                    </a:lnB>
                  </a:tcPr>
                </a:tc>
                <a:tc>
                  <a:txBody>
                    <a:bodyPr/>
                    <a:lstStyle/>
                    <a:p>
                      <a:pPr algn="l" fontAlgn="b"/>
                      <a:endParaRPr lang="cs-CZ" sz="1000" b="0" i="0" u="none" strike="noStrike">
                        <a:solidFill>
                          <a:srgbClr val="000000"/>
                        </a:solidFill>
                        <a:latin typeface="Calibri"/>
                      </a:endParaRPr>
                    </a:p>
                  </a:txBody>
                  <a:tcPr marL="9037" marR="9037" marT="9037" marB="0" anchor="b">
                    <a:lnL>
                      <a:noFill/>
                    </a:lnL>
                    <a:lnR w="6350" cap="flat" cmpd="sng" algn="ctr">
                      <a:solidFill>
                        <a:srgbClr val="60497B"/>
                      </a:solidFill>
                      <a:prstDash val="solid"/>
                      <a:round/>
                      <a:headEnd type="none" w="med" len="med"/>
                      <a:tailEnd type="none" w="med" len="med"/>
                    </a:lnR>
                    <a:lnT>
                      <a:noFill/>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1270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12700" cap="flat" cmpd="sng" algn="ctr">
                      <a:solidFill>
                        <a:srgbClr val="60497B"/>
                      </a:solidFill>
                      <a:prstDash val="solid"/>
                      <a:round/>
                      <a:headEnd type="none" w="med" len="med"/>
                      <a:tailEnd type="none" w="med" len="med"/>
                    </a:lnL>
                    <a:lnR w="1270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solidFill>
                      <a:srgbClr val="E5E0EC"/>
                    </a:solidFill>
                  </a:tcPr>
                </a:tc>
                <a:tc>
                  <a:txBody>
                    <a:bodyPr/>
                    <a:lstStyle/>
                    <a:p>
                      <a:pPr algn="ctr" fontAlgn="ctr"/>
                      <a:r>
                        <a:rPr lang="cs-CZ" sz="1700" b="0" i="0" u="none" strike="noStrike">
                          <a:solidFill>
                            <a:srgbClr val="000000"/>
                          </a:solidFill>
                          <a:latin typeface="Calibri"/>
                        </a:rPr>
                        <a:t>ch</a:t>
                      </a:r>
                    </a:p>
                  </a:txBody>
                  <a:tcPr marL="9037" marR="9037" marT="9037" marB="0" anchor="ctr">
                    <a:lnL w="1270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l" fontAlgn="b"/>
                      <a:endParaRPr lang="cs-CZ" sz="1000" b="0" i="0" u="none" strike="noStrike">
                        <a:solidFill>
                          <a:srgbClr val="000000"/>
                        </a:solidFill>
                        <a:latin typeface="Calibri"/>
                      </a:endParaRPr>
                    </a:p>
                  </a:txBody>
                  <a:tcPr marL="9037" marR="9037" marT="9037" marB="0" anchor="b">
                    <a:lnL w="6350" cap="flat" cmpd="sng" algn="ctr">
                      <a:solidFill>
                        <a:srgbClr val="60497B"/>
                      </a:solidFill>
                      <a:prstDash val="solid"/>
                      <a:round/>
                      <a:headEnd type="none" w="med" len="med"/>
                      <a:tailEnd type="none" w="med" len="med"/>
                    </a:lnL>
                    <a:lnR>
                      <a:noFill/>
                    </a:lnR>
                    <a:lnT w="6350" cap="flat" cmpd="sng" algn="ctr">
                      <a:solidFill>
                        <a:srgbClr val="60497B"/>
                      </a:solidFill>
                      <a:prstDash val="solid"/>
                      <a:round/>
                      <a:headEnd type="none" w="med" len="med"/>
                      <a:tailEnd type="none" w="med" len="med"/>
                    </a:lnT>
                    <a:lnB>
                      <a:noFill/>
                    </a:lnB>
                  </a:tcPr>
                </a:tc>
                <a:tc>
                  <a:txBody>
                    <a:bodyPr/>
                    <a:lstStyle/>
                    <a:p>
                      <a:pPr algn="l" fontAlgn="b"/>
                      <a:endParaRPr lang="cs-CZ" sz="1000" b="0" i="0" u="none" strike="noStrike">
                        <a:solidFill>
                          <a:srgbClr val="000000"/>
                        </a:solidFill>
                        <a:latin typeface="Calibri"/>
                      </a:endParaRPr>
                    </a:p>
                  </a:txBody>
                  <a:tcPr marL="9037" marR="9037" marT="9037" marB="0" anchor="b">
                    <a:lnL>
                      <a:noFill/>
                    </a:lnL>
                    <a:lnR>
                      <a:noFill/>
                    </a:lnR>
                    <a:lnT>
                      <a:noFill/>
                    </a:lnT>
                    <a:lnB>
                      <a:noFill/>
                    </a:lnB>
                  </a:tcPr>
                </a:tc>
              </a:tr>
              <a:tr h="343402">
                <a:tc>
                  <a:txBody>
                    <a:bodyPr/>
                    <a:lstStyle/>
                    <a:p>
                      <a:pPr algn="l" fontAlgn="b"/>
                      <a:r>
                        <a:rPr lang="cs-CZ" sz="1700" b="0" i="0" u="none" strike="noStrike">
                          <a:solidFill>
                            <a:srgbClr val="000000"/>
                          </a:solidFill>
                          <a:latin typeface="Calibri"/>
                        </a:rPr>
                        <a:t>4. Ubrus bude ……. bavlnkou.</a:t>
                      </a:r>
                    </a:p>
                  </a:txBody>
                  <a:tcPr marL="9037" marR="9037" marT="9037" marB="0" anchor="b">
                    <a:lnL>
                      <a:noFill/>
                    </a:lnL>
                    <a:lnR w="6350" cap="flat" cmpd="sng" algn="ctr">
                      <a:solidFill>
                        <a:srgbClr val="60497B"/>
                      </a:solidFill>
                      <a:prstDash val="solid"/>
                      <a:round/>
                      <a:headEnd type="none" w="med" len="med"/>
                      <a:tailEnd type="none" w="med" len="med"/>
                    </a:lnR>
                    <a:lnT>
                      <a:noFill/>
                    </a:lnT>
                    <a:lnB>
                      <a:noFill/>
                    </a:lnB>
                  </a:tcPr>
                </a:tc>
                <a:tc>
                  <a:txBody>
                    <a:bodyPr/>
                    <a:lstStyle/>
                    <a:p>
                      <a:pPr algn="ctr" fontAlgn="ctr"/>
                      <a:r>
                        <a:rPr lang="cs-CZ" sz="1700" b="0" i="0" u="none" strike="noStrike">
                          <a:solidFill>
                            <a:srgbClr val="000000"/>
                          </a:solidFill>
                          <a:latin typeface="Calibri"/>
                        </a:rPr>
                        <a:t>v</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1270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12700" cap="flat" cmpd="sng" algn="ctr">
                      <a:solidFill>
                        <a:srgbClr val="60497B"/>
                      </a:solidFill>
                      <a:prstDash val="solid"/>
                      <a:round/>
                      <a:headEnd type="none" w="med" len="med"/>
                      <a:tailEnd type="none" w="med" len="med"/>
                    </a:lnL>
                    <a:lnR w="1270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solidFill>
                      <a:srgbClr val="E5E0EC"/>
                    </a:solidFill>
                  </a:tcPr>
                </a:tc>
                <a:tc>
                  <a:txBody>
                    <a:bodyPr/>
                    <a:lstStyle/>
                    <a:p>
                      <a:pPr algn="ctr" fontAlgn="ctr"/>
                      <a:r>
                        <a:rPr lang="cs-CZ" sz="1700" b="0" i="0" u="none" strike="noStrike">
                          <a:solidFill>
                            <a:srgbClr val="000000"/>
                          </a:solidFill>
                          <a:latin typeface="Calibri"/>
                        </a:rPr>
                        <a:t> </a:t>
                      </a:r>
                    </a:p>
                  </a:txBody>
                  <a:tcPr marL="9037" marR="9037" marT="9037" marB="0" anchor="ctr">
                    <a:lnL w="1270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v</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l" fontAlgn="b"/>
                      <a:endParaRPr lang="cs-CZ" sz="1000" b="0" i="0" u="none" strike="noStrike">
                        <a:solidFill>
                          <a:srgbClr val="000000"/>
                        </a:solidFill>
                        <a:latin typeface="Calibri"/>
                      </a:endParaRPr>
                    </a:p>
                  </a:txBody>
                  <a:tcPr marL="9037" marR="9037" marT="9037" marB="0" anchor="b">
                    <a:lnL w="6350" cap="flat" cmpd="sng" algn="ctr">
                      <a:solidFill>
                        <a:srgbClr val="60497B"/>
                      </a:solidFill>
                      <a:prstDash val="solid"/>
                      <a:round/>
                      <a:headEnd type="none" w="med" len="med"/>
                      <a:tailEnd type="none" w="med" len="med"/>
                    </a:lnL>
                    <a:lnR>
                      <a:noFill/>
                    </a:lnR>
                    <a:lnT>
                      <a:noFill/>
                    </a:lnT>
                    <a:lnB>
                      <a:noFill/>
                    </a:lnB>
                  </a:tcPr>
                </a:tc>
                <a:tc>
                  <a:txBody>
                    <a:bodyPr/>
                    <a:lstStyle/>
                    <a:p>
                      <a:pPr algn="l" fontAlgn="b"/>
                      <a:endParaRPr lang="cs-CZ" sz="1000" b="0" i="0" u="none" strike="noStrike">
                        <a:solidFill>
                          <a:srgbClr val="000000"/>
                        </a:solidFill>
                        <a:latin typeface="Calibri"/>
                      </a:endParaRPr>
                    </a:p>
                  </a:txBody>
                  <a:tcPr marL="9037" marR="9037" marT="9037" marB="0" anchor="b">
                    <a:lnL>
                      <a:noFill/>
                    </a:lnL>
                    <a:lnR>
                      <a:noFill/>
                    </a:lnR>
                    <a:lnT>
                      <a:noFill/>
                    </a:lnT>
                    <a:lnB>
                      <a:noFill/>
                    </a:lnB>
                  </a:tcPr>
                </a:tc>
              </a:tr>
              <a:tr h="343402">
                <a:tc>
                  <a:txBody>
                    <a:bodyPr/>
                    <a:lstStyle/>
                    <a:p>
                      <a:pPr algn="l" fontAlgn="b"/>
                      <a:r>
                        <a:rPr lang="pl-PL" sz="1700" b="0" i="0" u="none" strike="noStrike">
                          <a:solidFill>
                            <a:srgbClr val="000000"/>
                          </a:solidFill>
                          <a:latin typeface="Calibri"/>
                        </a:rPr>
                        <a:t>5. Do vyšších pater panelového domu jedeme ……. .</a:t>
                      </a:r>
                    </a:p>
                  </a:txBody>
                  <a:tcPr marL="9037" marR="9037" marT="9037" marB="0" anchor="b">
                    <a:lnL>
                      <a:noFill/>
                    </a:lnL>
                    <a:lnR w="6350" cap="flat" cmpd="sng" algn="ctr">
                      <a:solidFill>
                        <a:srgbClr val="60497B"/>
                      </a:solidFill>
                      <a:prstDash val="solid"/>
                      <a:round/>
                      <a:headEnd type="none" w="med" len="med"/>
                      <a:tailEnd type="none" w="med" len="med"/>
                    </a:lnR>
                    <a:lnT>
                      <a:noFill/>
                    </a:lnT>
                    <a:lnB>
                      <a:noFill/>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1270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12700" cap="flat" cmpd="sng" algn="ctr">
                      <a:solidFill>
                        <a:srgbClr val="60497B"/>
                      </a:solidFill>
                      <a:prstDash val="solid"/>
                      <a:round/>
                      <a:headEnd type="none" w="med" len="med"/>
                      <a:tailEnd type="none" w="med" len="med"/>
                    </a:lnL>
                    <a:lnR w="1270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solidFill>
                      <a:srgbClr val="E5E0EC"/>
                    </a:solidFill>
                  </a:tcPr>
                </a:tc>
                <a:tc>
                  <a:txBody>
                    <a:bodyPr/>
                    <a:lstStyle/>
                    <a:p>
                      <a:pPr algn="ctr" fontAlgn="ctr"/>
                      <a:r>
                        <a:rPr lang="cs-CZ" sz="1700" b="0" i="0" u="none" strike="noStrike">
                          <a:solidFill>
                            <a:srgbClr val="000000"/>
                          </a:solidFill>
                          <a:latin typeface="Calibri"/>
                        </a:rPr>
                        <a:t>a</a:t>
                      </a:r>
                    </a:p>
                  </a:txBody>
                  <a:tcPr marL="9037" marR="9037" marT="9037" marB="0" anchor="ctr">
                    <a:lnL w="1270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l" fontAlgn="b"/>
                      <a:endParaRPr lang="cs-CZ" sz="1000" b="0" i="0" u="none" strike="noStrike">
                        <a:solidFill>
                          <a:srgbClr val="000000"/>
                        </a:solidFill>
                        <a:latin typeface="Calibri"/>
                      </a:endParaRPr>
                    </a:p>
                  </a:txBody>
                  <a:tcPr marL="9037" marR="9037" marT="9037" marB="0" anchor="b">
                    <a:lnL w="6350" cap="flat" cmpd="sng" algn="ctr">
                      <a:solidFill>
                        <a:srgbClr val="60497B"/>
                      </a:solidFill>
                      <a:prstDash val="solid"/>
                      <a:round/>
                      <a:headEnd type="none" w="med" len="med"/>
                      <a:tailEnd type="none" w="med" len="med"/>
                    </a:lnL>
                    <a:lnR>
                      <a:noFill/>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l" fontAlgn="b"/>
                      <a:endParaRPr lang="cs-CZ" sz="1000" b="0" i="0" u="none" strike="noStrike">
                        <a:solidFill>
                          <a:srgbClr val="000000"/>
                        </a:solidFill>
                        <a:latin typeface="Calibri"/>
                      </a:endParaRPr>
                    </a:p>
                  </a:txBody>
                  <a:tcPr marL="9037" marR="9037" marT="9037" marB="0" anchor="b">
                    <a:lnL>
                      <a:noFill/>
                    </a:lnL>
                    <a:lnR>
                      <a:noFill/>
                    </a:lnR>
                    <a:lnT>
                      <a:noFill/>
                    </a:lnT>
                    <a:lnB w="6350" cap="flat" cmpd="sng" algn="ctr">
                      <a:solidFill>
                        <a:srgbClr val="60497B"/>
                      </a:solidFill>
                      <a:prstDash val="solid"/>
                      <a:round/>
                      <a:headEnd type="none" w="med" len="med"/>
                      <a:tailEnd type="none" w="med" len="med"/>
                    </a:lnB>
                  </a:tcPr>
                </a:tc>
                <a:tc>
                  <a:txBody>
                    <a:bodyPr/>
                    <a:lstStyle/>
                    <a:p>
                      <a:pPr algn="l" fontAlgn="b"/>
                      <a:endParaRPr lang="cs-CZ" sz="1000" b="0" i="0" u="none" strike="noStrike">
                        <a:solidFill>
                          <a:srgbClr val="000000"/>
                        </a:solidFill>
                        <a:latin typeface="Calibri"/>
                      </a:endParaRPr>
                    </a:p>
                  </a:txBody>
                  <a:tcPr marL="9037" marR="9037" marT="9037" marB="0" anchor="b">
                    <a:lnL>
                      <a:noFill/>
                    </a:lnL>
                    <a:lnR>
                      <a:noFill/>
                    </a:lnR>
                    <a:lnT>
                      <a:noFill/>
                    </a:lnT>
                    <a:lnB>
                      <a:noFill/>
                    </a:lnB>
                  </a:tcPr>
                </a:tc>
              </a:tr>
              <a:tr h="343402">
                <a:tc>
                  <a:txBody>
                    <a:bodyPr/>
                    <a:lstStyle/>
                    <a:p>
                      <a:pPr algn="l" fontAlgn="b"/>
                      <a:r>
                        <a:rPr lang="pl-PL" sz="1700" b="0" i="0" u="none" strike="noStrike">
                          <a:solidFill>
                            <a:srgbClr val="000000"/>
                          </a:solidFill>
                          <a:latin typeface="Calibri"/>
                        </a:rPr>
                        <a:t>6. Na stole leží lžíce, nůž a …….. .</a:t>
                      </a:r>
                    </a:p>
                  </a:txBody>
                  <a:tcPr marL="9037" marR="9037" marT="9037" marB="0" anchor="b">
                    <a:lnL>
                      <a:noFill/>
                    </a:lnL>
                    <a:lnR>
                      <a:noFill/>
                    </a:lnR>
                    <a:lnT>
                      <a:noFill/>
                    </a:lnT>
                    <a:lnB>
                      <a:noFill/>
                    </a:lnB>
                  </a:tcPr>
                </a:tc>
                <a:tc>
                  <a:txBody>
                    <a:bodyPr/>
                    <a:lstStyle/>
                    <a:p>
                      <a:pPr algn="l" fontAlgn="b"/>
                      <a:endParaRPr lang="cs-CZ" sz="1000" b="0" i="0" u="none" strike="noStrike">
                        <a:solidFill>
                          <a:srgbClr val="000000"/>
                        </a:solidFill>
                        <a:latin typeface="Calibri"/>
                      </a:endParaRPr>
                    </a:p>
                  </a:txBody>
                  <a:tcPr marL="9037" marR="9037" marT="9037" marB="0" anchor="b">
                    <a:lnL>
                      <a:noFill/>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a:noFill/>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1270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12700" cap="flat" cmpd="sng" algn="ctr">
                      <a:solidFill>
                        <a:srgbClr val="60497B"/>
                      </a:solidFill>
                      <a:prstDash val="solid"/>
                      <a:round/>
                      <a:headEnd type="none" w="med" len="med"/>
                      <a:tailEnd type="none" w="med" len="med"/>
                    </a:lnL>
                    <a:lnR w="1270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12700" cap="flat" cmpd="sng" algn="ctr">
                      <a:solidFill>
                        <a:srgbClr val="60497B"/>
                      </a:solidFill>
                      <a:prstDash val="solid"/>
                      <a:round/>
                      <a:headEnd type="none" w="med" len="med"/>
                      <a:tailEnd type="none" w="med" len="med"/>
                    </a:lnB>
                    <a:solidFill>
                      <a:srgbClr val="E5E0EC"/>
                    </a:solidFill>
                  </a:tcPr>
                </a:tc>
                <a:tc>
                  <a:txBody>
                    <a:bodyPr/>
                    <a:lstStyle/>
                    <a:p>
                      <a:pPr algn="ctr" fontAlgn="ctr"/>
                      <a:r>
                        <a:rPr lang="cs-CZ" sz="1700" b="0" i="0" u="none" strike="noStrike">
                          <a:solidFill>
                            <a:srgbClr val="000000"/>
                          </a:solidFill>
                          <a:latin typeface="Calibri"/>
                        </a:rPr>
                        <a:t> </a:t>
                      </a:r>
                    </a:p>
                  </a:txBody>
                  <a:tcPr marL="9037" marR="9037" marT="9037" marB="0" anchor="ctr">
                    <a:lnL w="1270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l</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č</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ctr" fontAlgn="ctr"/>
                      <a:r>
                        <a:rPr lang="cs-CZ" sz="1700" b="0" i="0" u="none" strike="noStrike">
                          <a:solidFill>
                            <a:srgbClr val="000000"/>
                          </a:solidFill>
                          <a:latin typeface="Calibri"/>
                        </a:rPr>
                        <a:t> </a:t>
                      </a:r>
                    </a:p>
                  </a:txBody>
                  <a:tcPr marL="9037" marR="9037" marT="9037" marB="0" anchor="ctr">
                    <a:lnL w="6350" cap="flat" cmpd="sng" algn="ctr">
                      <a:solidFill>
                        <a:srgbClr val="60497B"/>
                      </a:solidFill>
                      <a:prstDash val="solid"/>
                      <a:round/>
                      <a:headEnd type="none" w="med" len="med"/>
                      <a:tailEnd type="none" w="med" len="med"/>
                    </a:lnL>
                    <a:lnR w="6350" cap="flat" cmpd="sng" algn="ctr">
                      <a:solidFill>
                        <a:srgbClr val="60497B"/>
                      </a:solidFill>
                      <a:prstDash val="solid"/>
                      <a:round/>
                      <a:headEnd type="none" w="med" len="med"/>
                      <a:tailEnd type="none" w="med" len="med"/>
                    </a:lnR>
                    <a:lnT w="6350" cap="flat" cmpd="sng" algn="ctr">
                      <a:solidFill>
                        <a:srgbClr val="60497B"/>
                      </a:solidFill>
                      <a:prstDash val="solid"/>
                      <a:round/>
                      <a:headEnd type="none" w="med" len="med"/>
                      <a:tailEnd type="none" w="med" len="med"/>
                    </a:lnT>
                    <a:lnB w="6350" cap="flat" cmpd="sng" algn="ctr">
                      <a:solidFill>
                        <a:srgbClr val="60497B"/>
                      </a:solidFill>
                      <a:prstDash val="solid"/>
                      <a:round/>
                      <a:headEnd type="none" w="med" len="med"/>
                      <a:tailEnd type="none" w="med" len="med"/>
                    </a:lnB>
                  </a:tcPr>
                </a:tc>
                <a:tc>
                  <a:txBody>
                    <a:bodyPr/>
                    <a:lstStyle/>
                    <a:p>
                      <a:pPr algn="l" fontAlgn="b"/>
                      <a:endParaRPr lang="cs-CZ" sz="1000" b="0" i="0" u="none" strike="noStrike" dirty="0">
                        <a:solidFill>
                          <a:srgbClr val="000000"/>
                        </a:solidFill>
                        <a:latin typeface="Calibri"/>
                      </a:endParaRPr>
                    </a:p>
                  </a:txBody>
                  <a:tcPr marL="9037" marR="9037" marT="9037" marB="0" anchor="b">
                    <a:lnL w="6350" cap="flat" cmpd="sng" algn="ctr">
                      <a:solidFill>
                        <a:srgbClr val="60497B"/>
                      </a:solidFill>
                      <a:prstDash val="solid"/>
                      <a:round/>
                      <a:headEnd type="none" w="med" len="med"/>
                      <a:tailEnd type="none" w="med" len="med"/>
                    </a:lnL>
                    <a:lnR>
                      <a:noFill/>
                    </a:lnR>
                    <a:lnT>
                      <a:noFill/>
                    </a:lnT>
                    <a:lnB>
                      <a:noFill/>
                    </a:lnB>
                  </a:tcPr>
                </a:tc>
              </a:tr>
            </a:tbl>
          </a:graphicData>
        </a:graphic>
      </p:graphicFrame>
      <p:graphicFrame>
        <p:nvGraphicFramePr>
          <p:cNvPr id="5" name="Tabulka 4"/>
          <p:cNvGraphicFramePr>
            <a:graphicFrameLocks noGrp="1"/>
          </p:cNvGraphicFramePr>
          <p:nvPr/>
        </p:nvGraphicFramePr>
        <p:xfrm>
          <a:off x="571500" y="3929063"/>
          <a:ext cx="3357563" cy="628650"/>
        </p:xfrm>
        <a:graphic>
          <a:graphicData uri="http://schemas.openxmlformats.org/drawingml/2006/table">
            <a:tbl>
              <a:tblPr/>
              <a:tblGrid>
                <a:gridCol w="3357586"/>
              </a:tblGrid>
              <a:tr h="266700">
                <a:tc>
                  <a:txBody>
                    <a:bodyPr/>
                    <a:lstStyle/>
                    <a:p>
                      <a:pPr algn="l" fontAlgn="b"/>
                      <a:r>
                        <a:rPr lang="cs-CZ" sz="1200" b="0" i="0" u="none" strike="noStrike" dirty="0">
                          <a:solidFill>
                            <a:srgbClr val="000000"/>
                          </a:solidFill>
                          <a:latin typeface="Calibri"/>
                        </a:rPr>
                        <a:t>Doplň tajenku:</a:t>
                      </a:r>
                    </a:p>
                  </a:txBody>
                  <a:tcPr marL="9525" marR="9525" marT="9525" marB="0" anchor="b">
                    <a:lnL>
                      <a:noFill/>
                    </a:lnL>
                    <a:lnR>
                      <a:noFill/>
                    </a:lnR>
                    <a:lnT>
                      <a:noFill/>
                    </a:lnT>
                    <a:lnB>
                      <a:noFill/>
                    </a:lnB>
                  </a:tcPr>
                </a:tc>
              </a:tr>
              <a:tr h="361950">
                <a:tc>
                  <a:txBody>
                    <a:bodyPr/>
                    <a:lstStyle/>
                    <a:p>
                      <a:pPr algn="l" fontAlgn="b"/>
                      <a:r>
                        <a:rPr lang="cs-CZ" sz="1800" b="0" i="0" u="none" strike="noStrike" dirty="0">
                          <a:solidFill>
                            <a:srgbClr val="000000"/>
                          </a:solidFill>
                          <a:latin typeface="Calibri"/>
                        </a:rPr>
                        <a:t>ŘEKNI RYCHLE: Na cvičišti cvičí čtyři </a:t>
                      </a:r>
                    </a:p>
                  </a:txBody>
                  <a:tcPr marL="9525" marR="9525" marT="9525" marB="0" anchor="b">
                    <a:lnL>
                      <a:noFill/>
                    </a:lnL>
                    <a:lnR>
                      <a:noFill/>
                    </a:lnR>
                    <a:lnT>
                      <a:noFill/>
                    </a:lnT>
                    <a:lnB>
                      <a:noFill/>
                    </a:lnB>
                  </a:tcPr>
                </a:tc>
              </a:tr>
            </a:tbl>
          </a:graphicData>
        </a:graphic>
      </p:graphicFrame>
      <p:graphicFrame>
        <p:nvGraphicFramePr>
          <p:cNvPr id="6" name="Tabulka 5"/>
          <p:cNvGraphicFramePr>
            <a:graphicFrameLocks noGrp="1"/>
          </p:cNvGraphicFramePr>
          <p:nvPr/>
        </p:nvGraphicFramePr>
        <p:xfrm>
          <a:off x="3929063" y="4214813"/>
          <a:ext cx="2667000" cy="361950"/>
        </p:xfrm>
        <a:graphic>
          <a:graphicData uri="http://schemas.openxmlformats.org/drawingml/2006/table">
            <a:tbl>
              <a:tblPr/>
              <a:tblGrid>
                <a:gridCol w="381000"/>
                <a:gridCol w="381000"/>
                <a:gridCol w="381000"/>
                <a:gridCol w="381000"/>
                <a:gridCol w="381000"/>
                <a:gridCol w="381000"/>
                <a:gridCol w="381000"/>
              </a:tblGrid>
              <a:tr h="361950">
                <a:tc>
                  <a:txBody>
                    <a:bodyPr/>
                    <a:lstStyle/>
                    <a:p>
                      <a:pPr algn="ctr" fontAlgn="ctr"/>
                      <a:r>
                        <a:rPr lang="cs-CZ" sz="1800" b="0" i="0" u="none" strike="noStrike" dirty="0">
                          <a:solidFill>
                            <a:srgbClr val="FFFFFF"/>
                          </a:solidFill>
                          <a:latin typeface="Calibri"/>
                        </a:rPr>
                        <a:t> </a:t>
                      </a:r>
                    </a:p>
                  </a:txBody>
                  <a:tcPr marL="9525" marR="9525" marT="9525" marB="0" anchor="ctr">
                    <a:lnL w="12700" cap="flat" cmpd="sng" algn="ctr">
                      <a:solidFill>
                        <a:srgbClr val="CCC0DA"/>
                      </a:solidFill>
                      <a:prstDash val="solid"/>
                      <a:round/>
                      <a:headEnd type="none" w="med" len="med"/>
                      <a:tailEnd type="none" w="med" len="med"/>
                    </a:lnL>
                    <a:lnR w="6350" cap="flat" cmpd="sng" algn="ctr">
                      <a:solidFill>
                        <a:srgbClr val="CCC0DA"/>
                      </a:solidFill>
                      <a:prstDash val="solid"/>
                      <a:round/>
                      <a:headEnd type="none" w="med" len="med"/>
                      <a:tailEnd type="none" w="med" len="med"/>
                    </a:lnR>
                    <a:lnT w="12700" cap="flat" cmpd="sng" algn="ctr">
                      <a:solidFill>
                        <a:srgbClr val="CCC0DA"/>
                      </a:solidFill>
                      <a:prstDash val="solid"/>
                      <a:round/>
                      <a:headEnd type="none" w="med" len="med"/>
                      <a:tailEnd type="none" w="med" len="med"/>
                    </a:lnT>
                    <a:lnB w="12700" cap="flat" cmpd="sng" algn="ctr">
                      <a:solidFill>
                        <a:srgbClr val="CCC0DA"/>
                      </a:solidFill>
                      <a:prstDash val="solid"/>
                      <a:round/>
                      <a:headEnd type="none" w="med" len="med"/>
                      <a:tailEnd type="none" w="med" len="med"/>
                    </a:lnB>
                    <a:solidFill>
                      <a:srgbClr val="60497B"/>
                    </a:solidFill>
                  </a:tcPr>
                </a:tc>
                <a:tc>
                  <a:txBody>
                    <a:bodyPr/>
                    <a:lstStyle/>
                    <a:p>
                      <a:pPr algn="ctr" fontAlgn="ctr"/>
                      <a:r>
                        <a:rPr lang="cs-CZ" sz="1800" b="0" i="0" u="none" strike="noStrike">
                          <a:solidFill>
                            <a:srgbClr val="FFFFFF"/>
                          </a:solidFill>
                          <a:latin typeface="Calibri"/>
                        </a:rPr>
                        <a:t> </a:t>
                      </a:r>
                    </a:p>
                  </a:txBody>
                  <a:tcPr marL="9525" marR="9525" marT="9525" marB="0" anchor="ctr">
                    <a:lnL w="6350" cap="flat" cmpd="sng" algn="ctr">
                      <a:solidFill>
                        <a:srgbClr val="CCC0DA"/>
                      </a:solidFill>
                      <a:prstDash val="solid"/>
                      <a:round/>
                      <a:headEnd type="none" w="med" len="med"/>
                      <a:tailEnd type="none" w="med" len="med"/>
                    </a:lnL>
                    <a:lnR w="6350" cap="flat" cmpd="sng" algn="ctr">
                      <a:solidFill>
                        <a:srgbClr val="CCC0DA"/>
                      </a:solidFill>
                      <a:prstDash val="solid"/>
                      <a:round/>
                      <a:headEnd type="none" w="med" len="med"/>
                      <a:tailEnd type="none" w="med" len="med"/>
                    </a:lnR>
                    <a:lnT w="12700" cap="flat" cmpd="sng" algn="ctr">
                      <a:solidFill>
                        <a:srgbClr val="CCC0DA"/>
                      </a:solidFill>
                      <a:prstDash val="solid"/>
                      <a:round/>
                      <a:headEnd type="none" w="med" len="med"/>
                      <a:tailEnd type="none" w="med" len="med"/>
                    </a:lnT>
                    <a:lnB w="12700" cap="flat" cmpd="sng" algn="ctr">
                      <a:solidFill>
                        <a:srgbClr val="CCC0DA"/>
                      </a:solidFill>
                      <a:prstDash val="solid"/>
                      <a:round/>
                      <a:headEnd type="none" w="med" len="med"/>
                      <a:tailEnd type="none" w="med" len="med"/>
                    </a:lnB>
                    <a:solidFill>
                      <a:srgbClr val="60497B"/>
                    </a:solidFill>
                  </a:tcPr>
                </a:tc>
                <a:tc>
                  <a:txBody>
                    <a:bodyPr/>
                    <a:lstStyle/>
                    <a:p>
                      <a:pPr algn="ctr" fontAlgn="ctr"/>
                      <a:r>
                        <a:rPr lang="cs-CZ" sz="1800" b="0" i="0" u="none" strike="noStrike">
                          <a:solidFill>
                            <a:srgbClr val="FFFFFF"/>
                          </a:solidFill>
                          <a:latin typeface="Calibri"/>
                        </a:rPr>
                        <a:t> </a:t>
                      </a:r>
                    </a:p>
                  </a:txBody>
                  <a:tcPr marL="9525" marR="9525" marT="9525" marB="0" anchor="ctr">
                    <a:lnL w="6350" cap="flat" cmpd="sng" algn="ctr">
                      <a:solidFill>
                        <a:srgbClr val="CCC0DA"/>
                      </a:solidFill>
                      <a:prstDash val="solid"/>
                      <a:round/>
                      <a:headEnd type="none" w="med" len="med"/>
                      <a:tailEnd type="none" w="med" len="med"/>
                    </a:lnL>
                    <a:lnR w="6350" cap="flat" cmpd="sng" algn="ctr">
                      <a:solidFill>
                        <a:srgbClr val="CCC0DA"/>
                      </a:solidFill>
                      <a:prstDash val="solid"/>
                      <a:round/>
                      <a:headEnd type="none" w="med" len="med"/>
                      <a:tailEnd type="none" w="med" len="med"/>
                    </a:lnR>
                    <a:lnT w="12700" cap="flat" cmpd="sng" algn="ctr">
                      <a:solidFill>
                        <a:srgbClr val="CCC0DA"/>
                      </a:solidFill>
                      <a:prstDash val="solid"/>
                      <a:round/>
                      <a:headEnd type="none" w="med" len="med"/>
                      <a:tailEnd type="none" w="med" len="med"/>
                    </a:lnT>
                    <a:lnB w="12700" cap="flat" cmpd="sng" algn="ctr">
                      <a:solidFill>
                        <a:srgbClr val="CCC0DA"/>
                      </a:solidFill>
                      <a:prstDash val="solid"/>
                      <a:round/>
                      <a:headEnd type="none" w="med" len="med"/>
                      <a:tailEnd type="none" w="med" len="med"/>
                    </a:lnB>
                    <a:solidFill>
                      <a:srgbClr val="60497B"/>
                    </a:solidFill>
                  </a:tcPr>
                </a:tc>
                <a:tc>
                  <a:txBody>
                    <a:bodyPr/>
                    <a:lstStyle/>
                    <a:p>
                      <a:pPr algn="ctr" fontAlgn="ctr"/>
                      <a:r>
                        <a:rPr lang="cs-CZ" sz="1800" b="0" i="0" u="none" strike="noStrike">
                          <a:solidFill>
                            <a:srgbClr val="FFFFFF"/>
                          </a:solidFill>
                          <a:latin typeface="Calibri"/>
                        </a:rPr>
                        <a:t> </a:t>
                      </a:r>
                    </a:p>
                  </a:txBody>
                  <a:tcPr marL="9525" marR="9525" marT="9525" marB="0" anchor="ctr">
                    <a:lnL w="6350" cap="flat" cmpd="sng" algn="ctr">
                      <a:solidFill>
                        <a:srgbClr val="CCC0DA"/>
                      </a:solidFill>
                      <a:prstDash val="solid"/>
                      <a:round/>
                      <a:headEnd type="none" w="med" len="med"/>
                      <a:tailEnd type="none" w="med" len="med"/>
                    </a:lnL>
                    <a:lnR w="6350" cap="flat" cmpd="sng" algn="ctr">
                      <a:solidFill>
                        <a:srgbClr val="CCC0DA"/>
                      </a:solidFill>
                      <a:prstDash val="solid"/>
                      <a:round/>
                      <a:headEnd type="none" w="med" len="med"/>
                      <a:tailEnd type="none" w="med" len="med"/>
                    </a:lnR>
                    <a:lnT w="12700" cap="flat" cmpd="sng" algn="ctr">
                      <a:solidFill>
                        <a:srgbClr val="CCC0DA"/>
                      </a:solidFill>
                      <a:prstDash val="solid"/>
                      <a:round/>
                      <a:headEnd type="none" w="med" len="med"/>
                      <a:tailEnd type="none" w="med" len="med"/>
                    </a:lnT>
                    <a:lnB w="12700" cap="flat" cmpd="sng" algn="ctr">
                      <a:solidFill>
                        <a:srgbClr val="CCC0DA"/>
                      </a:solidFill>
                      <a:prstDash val="solid"/>
                      <a:round/>
                      <a:headEnd type="none" w="med" len="med"/>
                      <a:tailEnd type="none" w="med" len="med"/>
                    </a:lnB>
                    <a:solidFill>
                      <a:srgbClr val="60497B"/>
                    </a:solidFill>
                  </a:tcPr>
                </a:tc>
                <a:tc>
                  <a:txBody>
                    <a:bodyPr/>
                    <a:lstStyle/>
                    <a:p>
                      <a:pPr algn="ctr" fontAlgn="ctr"/>
                      <a:r>
                        <a:rPr lang="cs-CZ" sz="1800" b="0" i="0" u="none" strike="noStrike">
                          <a:solidFill>
                            <a:srgbClr val="FFFFFF"/>
                          </a:solidFill>
                          <a:latin typeface="Calibri"/>
                        </a:rPr>
                        <a:t> </a:t>
                      </a:r>
                    </a:p>
                  </a:txBody>
                  <a:tcPr marL="9525" marR="9525" marT="9525" marB="0" anchor="ctr">
                    <a:lnL w="6350" cap="flat" cmpd="sng" algn="ctr">
                      <a:solidFill>
                        <a:srgbClr val="CCC0DA"/>
                      </a:solidFill>
                      <a:prstDash val="solid"/>
                      <a:round/>
                      <a:headEnd type="none" w="med" len="med"/>
                      <a:tailEnd type="none" w="med" len="med"/>
                    </a:lnL>
                    <a:lnR w="6350" cap="flat" cmpd="sng" algn="ctr">
                      <a:solidFill>
                        <a:srgbClr val="CCC0DA"/>
                      </a:solidFill>
                      <a:prstDash val="solid"/>
                      <a:round/>
                      <a:headEnd type="none" w="med" len="med"/>
                      <a:tailEnd type="none" w="med" len="med"/>
                    </a:lnR>
                    <a:lnT w="12700" cap="flat" cmpd="sng" algn="ctr">
                      <a:solidFill>
                        <a:srgbClr val="CCC0DA"/>
                      </a:solidFill>
                      <a:prstDash val="solid"/>
                      <a:round/>
                      <a:headEnd type="none" w="med" len="med"/>
                      <a:tailEnd type="none" w="med" len="med"/>
                    </a:lnT>
                    <a:lnB w="12700" cap="flat" cmpd="sng" algn="ctr">
                      <a:solidFill>
                        <a:srgbClr val="CCC0DA"/>
                      </a:solidFill>
                      <a:prstDash val="solid"/>
                      <a:round/>
                      <a:headEnd type="none" w="med" len="med"/>
                      <a:tailEnd type="none" w="med" len="med"/>
                    </a:lnB>
                    <a:solidFill>
                      <a:srgbClr val="60497B"/>
                    </a:solidFill>
                  </a:tcPr>
                </a:tc>
                <a:tc>
                  <a:txBody>
                    <a:bodyPr/>
                    <a:lstStyle/>
                    <a:p>
                      <a:pPr algn="ctr" fontAlgn="ctr"/>
                      <a:r>
                        <a:rPr lang="cs-CZ" sz="1800" b="0" i="0" u="none" strike="noStrike">
                          <a:solidFill>
                            <a:srgbClr val="FFFFFF"/>
                          </a:solidFill>
                          <a:latin typeface="Calibri"/>
                        </a:rPr>
                        <a:t> </a:t>
                      </a:r>
                    </a:p>
                  </a:txBody>
                  <a:tcPr marL="9525" marR="9525" marT="9525" marB="0" anchor="ctr">
                    <a:lnL w="6350" cap="flat" cmpd="sng" algn="ctr">
                      <a:solidFill>
                        <a:srgbClr val="CCC0DA"/>
                      </a:solidFill>
                      <a:prstDash val="solid"/>
                      <a:round/>
                      <a:headEnd type="none" w="med" len="med"/>
                      <a:tailEnd type="none" w="med" len="med"/>
                    </a:lnL>
                    <a:lnR w="12700" cap="flat" cmpd="sng" algn="ctr">
                      <a:solidFill>
                        <a:srgbClr val="CCC0DA"/>
                      </a:solidFill>
                      <a:prstDash val="solid"/>
                      <a:round/>
                      <a:headEnd type="none" w="med" len="med"/>
                      <a:tailEnd type="none" w="med" len="med"/>
                    </a:lnR>
                    <a:lnT w="12700" cap="flat" cmpd="sng" algn="ctr">
                      <a:solidFill>
                        <a:srgbClr val="CCC0DA"/>
                      </a:solidFill>
                      <a:prstDash val="solid"/>
                      <a:round/>
                      <a:headEnd type="none" w="med" len="med"/>
                      <a:tailEnd type="none" w="med" len="med"/>
                    </a:lnT>
                    <a:lnB w="12700" cap="flat" cmpd="sng" algn="ctr">
                      <a:solidFill>
                        <a:srgbClr val="CCC0DA"/>
                      </a:solidFill>
                      <a:prstDash val="solid"/>
                      <a:round/>
                      <a:headEnd type="none" w="med" len="med"/>
                      <a:tailEnd type="none" w="med" len="med"/>
                    </a:lnB>
                    <a:solidFill>
                      <a:srgbClr val="60497B"/>
                    </a:solidFill>
                  </a:tcPr>
                </a:tc>
                <a:tc>
                  <a:txBody>
                    <a:bodyPr/>
                    <a:lstStyle/>
                    <a:p>
                      <a:pPr algn="l" fontAlgn="b"/>
                      <a:r>
                        <a:rPr lang="cs-CZ" sz="1600" b="0" i="0" u="none" strike="noStrike" dirty="0">
                          <a:solidFill>
                            <a:srgbClr val="000000"/>
                          </a:solidFill>
                          <a:latin typeface="Calibri"/>
                        </a:rPr>
                        <a:t>.</a:t>
                      </a:r>
                    </a:p>
                  </a:txBody>
                  <a:tcPr marL="9525" marR="9525" marT="9525" marB="0" anchor="b">
                    <a:lnL w="12700" cap="flat" cmpd="sng" algn="ctr">
                      <a:solidFill>
                        <a:srgbClr val="CCC0DA"/>
                      </a:solidFill>
                      <a:prstDash val="solid"/>
                      <a:round/>
                      <a:headEnd type="none" w="med" len="med"/>
                      <a:tailEnd type="none" w="med" len="med"/>
                    </a:lnL>
                    <a:lnR>
                      <a:noFill/>
                    </a:lnR>
                    <a:lnT>
                      <a:noFill/>
                    </a:lnT>
                    <a:lnB>
                      <a:noFill/>
                    </a:lnB>
                  </a:tcPr>
                </a:tc>
              </a:tr>
            </a:tbl>
          </a:graphicData>
        </a:graphic>
      </p:graphicFrame>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Nadpis 1"/>
          <p:cNvSpPr>
            <a:spLocks noGrp="1"/>
          </p:cNvSpPr>
          <p:nvPr>
            <p:ph type="title"/>
          </p:nvPr>
        </p:nvSpPr>
        <p:spPr>
          <a:xfrm>
            <a:off x="457200" y="214313"/>
            <a:ext cx="8229600" cy="428625"/>
          </a:xfrm>
        </p:spPr>
        <p:txBody>
          <a:bodyPr/>
          <a:lstStyle/>
          <a:p>
            <a:pPr algn="l"/>
            <a:r>
              <a:rPr lang="en-US" sz="1200" smtClean="0"/>
              <a:t>Roztřiď do sloupců podle toho, zda – li se ve slově píše i – í nebo y – ý:</a:t>
            </a:r>
            <a:endParaRPr lang="cs-CZ" sz="1200" smtClean="0"/>
          </a:p>
        </p:txBody>
      </p:sp>
      <p:sp>
        <p:nvSpPr>
          <p:cNvPr id="4" name="AutoShape 13"/>
          <p:cNvSpPr>
            <a:spLocks noChangeArrowheads="1"/>
          </p:cNvSpPr>
          <p:nvPr/>
        </p:nvSpPr>
        <p:spPr bwMode="auto">
          <a:xfrm>
            <a:off x="4429125" y="642938"/>
            <a:ext cx="1400175" cy="704850"/>
          </a:xfrm>
          <a:prstGeom prst="cube">
            <a:avLst>
              <a:gd name="adj" fmla="val 25000"/>
            </a:avLst>
          </a:prstGeom>
          <a:solidFill>
            <a:schemeClr val="accent2">
              <a:lumMod val="75000"/>
            </a:schemeClr>
          </a:solidFill>
          <a:ln w="9525">
            <a:solidFill>
              <a:srgbClr val="000000"/>
            </a:solidFill>
            <a:miter lim="800000"/>
            <a:headEnd/>
            <a:tailEnd/>
          </a:ln>
        </p:spPr>
        <p:txBody>
          <a:bodyPr/>
          <a:lstStyle/>
          <a:p>
            <a:pPr>
              <a:spcAft>
                <a:spcPts val="1000"/>
              </a:spcAft>
              <a:defRPr/>
            </a:pPr>
            <a:r>
              <a:rPr lang="cs-CZ" sz="2000" dirty="0">
                <a:solidFill>
                  <a:schemeClr val="bg1"/>
                </a:solidFill>
                <a:latin typeface="Calibri" pitchFamily="34" charset="0"/>
              </a:rPr>
              <a:t>     I  -  Í</a:t>
            </a:r>
          </a:p>
          <a:p>
            <a:pPr>
              <a:defRPr/>
            </a:pPr>
            <a:endParaRPr lang="cs-CZ" dirty="0"/>
          </a:p>
        </p:txBody>
      </p:sp>
      <p:sp>
        <p:nvSpPr>
          <p:cNvPr id="5" name="AutoShape 13"/>
          <p:cNvSpPr>
            <a:spLocks noChangeArrowheads="1"/>
          </p:cNvSpPr>
          <p:nvPr/>
        </p:nvSpPr>
        <p:spPr bwMode="auto">
          <a:xfrm>
            <a:off x="6929438" y="642938"/>
            <a:ext cx="1400175" cy="704850"/>
          </a:xfrm>
          <a:prstGeom prst="cube">
            <a:avLst>
              <a:gd name="adj" fmla="val 25000"/>
            </a:avLst>
          </a:prstGeom>
          <a:solidFill>
            <a:schemeClr val="accent2">
              <a:lumMod val="75000"/>
            </a:schemeClr>
          </a:solidFill>
          <a:ln w="9525">
            <a:solidFill>
              <a:srgbClr val="000000"/>
            </a:solidFill>
            <a:miter lim="800000"/>
            <a:headEnd/>
            <a:tailEnd/>
          </a:ln>
        </p:spPr>
        <p:txBody>
          <a:bodyPr/>
          <a:lstStyle/>
          <a:p>
            <a:pPr>
              <a:spcAft>
                <a:spcPts val="1000"/>
              </a:spcAft>
              <a:defRPr/>
            </a:pPr>
            <a:r>
              <a:rPr lang="cs-CZ" sz="2000" dirty="0">
                <a:solidFill>
                  <a:srgbClr val="FFFFFF"/>
                </a:solidFill>
                <a:latin typeface="Calibri" pitchFamily="34" charset="0"/>
              </a:rPr>
              <a:t>    </a:t>
            </a:r>
            <a:r>
              <a:rPr lang="cs-CZ" sz="2000" dirty="0">
                <a:solidFill>
                  <a:schemeClr val="bg1"/>
                </a:solidFill>
                <a:latin typeface="Calibri" pitchFamily="34" charset="0"/>
              </a:rPr>
              <a:t>Y  -  Ý</a:t>
            </a:r>
          </a:p>
          <a:p>
            <a:pPr>
              <a:defRPr/>
            </a:pPr>
            <a:endParaRPr lang="cs-CZ" dirty="0"/>
          </a:p>
        </p:txBody>
      </p:sp>
      <p:cxnSp>
        <p:nvCxnSpPr>
          <p:cNvPr id="6" name="AutoShape 8"/>
          <p:cNvCxnSpPr>
            <a:cxnSpLocks noChangeShapeType="1"/>
          </p:cNvCxnSpPr>
          <p:nvPr/>
        </p:nvCxnSpPr>
        <p:spPr bwMode="auto">
          <a:xfrm rot="16200000" flipV="1">
            <a:off x="3357563" y="3643313"/>
            <a:ext cx="6000750" cy="0"/>
          </a:xfrm>
          <a:prstGeom prst="straightConnector1">
            <a:avLst/>
          </a:prstGeom>
          <a:noFill/>
          <a:ln w="38100">
            <a:solidFill>
              <a:schemeClr val="accent6">
                <a:lumMod val="60000"/>
                <a:lumOff val="40000"/>
              </a:schemeClr>
            </a:solidFill>
            <a:round/>
            <a:headEnd/>
            <a:tailEnd/>
          </a:ln>
        </p:spPr>
      </p:cxnSp>
      <p:cxnSp>
        <p:nvCxnSpPr>
          <p:cNvPr id="7" name="AutoShape 8"/>
          <p:cNvCxnSpPr>
            <a:cxnSpLocks noChangeShapeType="1"/>
          </p:cNvCxnSpPr>
          <p:nvPr/>
        </p:nvCxnSpPr>
        <p:spPr bwMode="auto">
          <a:xfrm rot="16200000" flipV="1">
            <a:off x="928688" y="3643313"/>
            <a:ext cx="6000750" cy="0"/>
          </a:xfrm>
          <a:prstGeom prst="straightConnector1">
            <a:avLst/>
          </a:prstGeom>
          <a:noFill/>
          <a:ln w="38100">
            <a:solidFill>
              <a:schemeClr val="accent6">
                <a:lumMod val="60000"/>
                <a:lumOff val="40000"/>
              </a:schemeClr>
            </a:solidFill>
            <a:round/>
            <a:headEnd/>
            <a:tailEnd/>
          </a:ln>
        </p:spPr>
      </p:cxnSp>
      <p:cxnSp>
        <p:nvCxnSpPr>
          <p:cNvPr id="8" name="AutoShape 8"/>
          <p:cNvCxnSpPr>
            <a:cxnSpLocks noChangeShapeType="1"/>
          </p:cNvCxnSpPr>
          <p:nvPr/>
        </p:nvCxnSpPr>
        <p:spPr bwMode="auto">
          <a:xfrm rot="16200000" flipV="1">
            <a:off x="5857875" y="3643313"/>
            <a:ext cx="6000750" cy="0"/>
          </a:xfrm>
          <a:prstGeom prst="straightConnector1">
            <a:avLst/>
          </a:prstGeom>
          <a:noFill/>
          <a:ln w="38100">
            <a:solidFill>
              <a:schemeClr val="accent6">
                <a:lumMod val="60000"/>
                <a:lumOff val="40000"/>
              </a:schemeClr>
            </a:solidFill>
            <a:round/>
            <a:headEnd/>
            <a:tailEnd/>
          </a:ln>
        </p:spPr>
      </p:cxnSp>
      <p:cxnSp>
        <p:nvCxnSpPr>
          <p:cNvPr id="9" name="AutoShape 8"/>
          <p:cNvCxnSpPr>
            <a:cxnSpLocks noChangeShapeType="1"/>
          </p:cNvCxnSpPr>
          <p:nvPr/>
        </p:nvCxnSpPr>
        <p:spPr bwMode="auto">
          <a:xfrm rot="10800000">
            <a:off x="3929063" y="1428750"/>
            <a:ext cx="4929187" cy="1588"/>
          </a:xfrm>
          <a:prstGeom prst="straightConnector1">
            <a:avLst/>
          </a:prstGeom>
          <a:noFill/>
          <a:ln w="38100">
            <a:solidFill>
              <a:schemeClr val="accent6">
                <a:lumMod val="60000"/>
                <a:lumOff val="40000"/>
              </a:schemeClr>
            </a:solidFill>
            <a:round/>
            <a:headEnd/>
            <a:tailEnd/>
          </a:ln>
        </p:spPr>
      </p:cxnSp>
      <p:sp>
        <p:nvSpPr>
          <p:cNvPr id="10" name="Text Box 9"/>
          <p:cNvSpPr txBox="1">
            <a:spLocks noChangeArrowheads="1"/>
          </p:cNvSpPr>
          <p:nvPr/>
        </p:nvSpPr>
        <p:spPr bwMode="auto">
          <a:xfrm>
            <a:off x="2571750" y="5786438"/>
            <a:ext cx="1000125" cy="357187"/>
          </a:xfrm>
          <a:prstGeom prst="rect">
            <a:avLst/>
          </a:prstGeom>
          <a:solidFill>
            <a:schemeClr val="bg2">
              <a:lumMod val="75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solidFill>
                  <a:schemeClr val="accent2">
                    <a:lumMod val="75000"/>
                  </a:schemeClr>
                </a:solidFill>
                <a:latin typeface="Arial" pitchFamily="34" charset="0"/>
              </a:rPr>
              <a:t>v-</a:t>
            </a:r>
            <a:r>
              <a:rPr lang="cs-CZ" dirty="0" err="1">
                <a:solidFill>
                  <a:schemeClr val="accent2">
                    <a:lumMod val="75000"/>
                  </a:schemeClr>
                </a:solidFill>
                <a:latin typeface="Arial" pitchFamily="34" charset="0"/>
              </a:rPr>
              <a:t>ška</a:t>
            </a:r>
            <a:endParaRPr lang="cs-CZ" dirty="0">
              <a:solidFill>
                <a:schemeClr val="accent2">
                  <a:lumMod val="75000"/>
                </a:schemeClr>
              </a:solidFill>
              <a:latin typeface="Arial" pitchFamily="34" charset="0"/>
            </a:endParaRPr>
          </a:p>
        </p:txBody>
      </p:sp>
      <p:sp>
        <p:nvSpPr>
          <p:cNvPr id="11" name="Text Box 9"/>
          <p:cNvSpPr txBox="1">
            <a:spLocks noChangeArrowheads="1"/>
          </p:cNvSpPr>
          <p:nvPr/>
        </p:nvSpPr>
        <p:spPr bwMode="auto">
          <a:xfrm>
            <a:off x="1428750" y="1500188"/>
            <a:ext cx="1214438" cy="357187"/>
          </a:xfrm>
          <a:prstGeom prst="rect">
            <a:avLst/>
          </a:prstGeom>
          <a:solidFill>
            <a:schemeClr val="bg2">
              <a:lumMod val="75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solidFill>
                  <a:schemeClr val="accent2">
                    <a:lumMod val="75000"/>
                  </a:schemeClr>
                </a:solidFill>
                <a:latin typeface="Arial" pitchFamily="34" charset="0"/>
              </a:rPr>
              <a:t>v-stavit</a:t>
            </a:r>
          </a:p>
        </p:txBody>
      </p:sp>
      <p:sp>
        <p:nvSpPr>
          <p:cNvPr id="12" name="Text Box 9"/>
          <p:cNvSpPr txBox="1">
            <a:spLocks noChangeArrowheads="1"/>
          </p:cNvSpPr>
          <p:nvPr/>
        </p:nvSpPr>
        <p:spPr bwMode="auto">
          <a:xfrm>
            <a:off x="500063" y="857250"/>
            <a:ext cx="1214437" cy="357188"/>
          </a:xfrm>
          <a:prstGeom prst="rect">
            <a:avLst/>
          </a:prstGeom>
          <a:solidFill>
            <a:schemeClr val="bg2">
              <a:lumMod val="75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solidFill>
                  <a:schemeClr val="accent2">
                    <a:lumMod val="75000"/>
                  </a:schemeClr>
                </a:solidFill>
                <a:latin typeface="Arial" pitchFamily="34" charset="0"/>
              </a:rPr>
              <a:t>v-</a:t>
            </a:r>
            <a:r>
              <a:rPr lang="cs-CZ" dirty="0" err="1">
                <a:solidFill>
                  <a:schemeClr val="accent2">
                    <a:lumMod val="75000"/>
                  </a:schemeClr>
                </a:solidFill>
                <a:latin typeface="Arial" pitchFamily="34" charset="0"/>
              </a:rPr>
              <a:t>ditelně</a:t>
            </a:r>
            <a:endParaRPr lang="cs-CZ" dirty="0">
              <a:solidFill>
                <a:schemeClr val="accent2">
                  <a:lumMod val="75000"/>
                </a:schemeClr>
              </a:solidFill>
              <a:latin typeface="Arial" pitchFamily="34" charset="0"/>
            </a:endParaRPr>
          </a:p>
        </p:txBody>
      </p:sp>
      <p:sp>
        <p:nvSpPr>
          <p:cNvPr id="13" name="Text Box 9"/>
          <p:cNvSpPr txBox="1">
            <a:spLocks noChangeArrowheads="1"/>
          </p:cNvSpPr>
          <p:nvPr/>
        </p:nvSpPr>
        <p:spPr bwMode="auto">
          <a:xfrm>
            <a:off x="642938" y="2714625"/>
            <a:ext cx="1143000" cy="357188"/>
          </a:xfrm>
          <a:prstGeom prst="rect">
            <a:avLst/>
          </a:prstGeom>
          <a:solidFill>
            <a:schemeClr val="bg2">
              <a:lumMod val="75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solidFill>
                  <a:schemeClr val="accent2">
                    <a:lumMod val="75000"/>
                  </a:schemeClr>
                </a:solidFill>
                <a:latin typeface="Arial" pitchFamily="34" charset="0"/>
              </a:rPr>
              <a:t>v-hrávat</a:t>
            </a:r>
          </a:p>
        </p:txBody>
      </p:sp>
      <p:sp>
        <p:nvSpPr>
          <p:cNvPr id="14" name="Text Box 9"/>
          <p:cNvSpPr txBox="1">
            <a:spLocks noChangeArrowheads="1"/>
          </p:cNvSpPr>
          <p:nvPr/>
        </p:nvSpPr>
        <p:spPr bwMode="auto">
          <a:xfrm>
            <a:off x="1643063" y="3357563"/>
            <a:ext cx="1143000" cy="357187"/>
          </a:xfrm>
          <a:prstGeom prst="rect">
            <a:avLst/>
          </a:prstGeom>
          <a:solidFill>
            <a:schemeClr val="bg2">
              <a:lumMod val="75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solidFill>
                  <a:schemeClr val="accent2">
                    <a:lumMod val="75000"/>
                  </a:schemeClr>
                </a:solidFill>
                <a:latin typeface="Arial" pitchFamily="34" charset="0"/>
              </a:rPr>
              <a:t>v-</a:t>
            </a:r>
            <a:r>
              <a:rPr lang="cs-CZ" dirty="0" err="1">
                <a:solidFill>
                  <a:schemeClr val="accent2">
                    <a:lumMod val="75000"/>
                  </a:schemeClr>
                </a:solidFill>
                <a:latin typeface="Arial" pitchFamily="34" charset="0"/>
              </a:rPr>
              <a:t>psat</a:t>
            </a:r>
            <a:endParaRPr lang="cs-CZ" dirty="0">
              <a:solidFill>
                <a:schemeClr val="accent2">
                  <a:lumMod val="75000"/>
                </a:schemeClr>
              </a:solidFill>
              <a:latin typeface="Arial" pitchFamily="34" charset="0"/>
            </a:endParaRPr>
          </a:p>
        </p:txBody>
      </p:sp>
      <p:sp>
        <p:nvSpPr>
          <p:cNvPr id="15" name="Text Box 9"/>
          <p:cNvSpPr txBox="1">
            <a:spLocks noChangeArrowheads="1"/>
          </p:cNvSpPr>
          <p:nvPr/>
        </p:nvSpPr>
        <p:spPr bwMode="auto">
          <a:xfrm>
            <a:off x="2286000" y="928688"/>
            <a:ext cx="1214438" cy="357187"/>
          </a:xfrm>
          <a:prstGeom prst="rect">
            <a:avLst/>
          </a:prstGeom>
          <a:solidFill>
            <a:schemeClr val="bg2">
              <a:lumMod val="75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solidFill>
                  <a:schemeClr val="accent2">
                    <a:lumMod val="75000"/>
                  </a:schemeClr>
                </a:solidFill>
                <a:latin typeface="Arial" pitchFamily="34" charset="0"/>
              </a:rPr>
              <a:t>v-</a:t>
            </a:r>
            <a:r>
              <a:rPr lang="cs-CZ" dirty="0" err="1">
                <a:solidFill>
                  <a:schemeClr val="accent2">
                    <a:lumMod val="75000"/>
                  </a:schemeClr>
                </a:solidFill>
                <a:latin typeface="Arial" pitchFamily="34" charset="0"/>
              </a:rPr>
              <a:t>dlička</a:t>
            </a:r>
            <a:endParaRPr lang="cs-CZ" dirty="0">
              <a:solidFill>
                <a:schemeClr val="accent2">
                  <a:lumMod val="75000"/>
                </a:schemeClr>
              </a:solidFill>
              <a:latin typeface="Arial" pitchFamily="34" charset="0"/>
            </a:endParaRPr>
          </a:p>
        </p:txBody>
      </p:sp>
      <p:sp>
        <p:nvSpPr>
          <p:cNvPr id="16" name="Text Box 9"/>
          <p:cNvSpPr txBox="1">
            <a:spLocks noChangeArrowheads="1"/>
          </p:cNvSpPr>
          <p:nvPr/>
        </p:nvSpPr>
        <p:spPr bwMode="auto">
          <a:xfrm>
            <a:off x="2643188" y="2000250"/>
            <a:ext cx="928687" cy="357188"/>
          </a:xfrm>
          <a:prstGeom prst="rect">
            <a:avLst/>
          </a:prstGeom>
          <a:solidFill>
            <a:schemeClr val="bg2">
              <a:lumMod val="75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solidFill>
                  <a:schemeClr val="accent2">
                    <a:lumMod val="75000"/>
                  </a:schemeClr>
                </a:solidFill>
                <a:latin typeface="Arial" pitchFamily="34" charset="0"/>
              </a:rPr>
              <a:t>v-</a:t>
            </a:r>
            <a:r>
              <a:rPr lang="cs-CZ" dirty="0" err="1">
                <a:solidFill>
                  <a:schemeClr val="accent2">
                    <a:lumMod val="75000"/>
                  </a:schemeClr>
                </a:solidFill>
                <a:latin typeface="Arial" pitchFamily="34" charset="0"/>
              </a:rPr>
              <a:t>šeň</a:t>
            </a:r>
            <a:endParaRPr lang="cs-CZ" dirty="0">
              <a:solidFill>
                <a:schemeClr val="accent2">
                  <a:lumMod val="75000"/>
                </a:schemeClr>
              </a:solidFill>
              <a:latin typeface="Arial" pitchFamily="34" charset="0"/>
            </a:endParaRPr>
          </a:p>
        </p:txBody>
      </p:sp>
      <p:sp>
        <p:nvSpPr>
          <p:cNvPr id="17" name="Text Box 9"/>
          <p:cNvSpPr txBox="1">
            <a:spLocks noChangeArrowheads="1"/>
          </p:cNvSpPr>
          <p:nvPr/>
        </p:nvSpPr>
        <p:spPr bwMode="auto">
          <a:xfrm>
            <a:off x="500063" y="2000250"/>
            <a:ext cx="928687" cy="357188"/>
          </a:xfrm>
          <a:prstGeom prst="rect">
            <a:avLst/>
          </a:prstGeom>
          <a:solidFill>
            <a:schemeClr val="bg2">
              <a:lumMod val="75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solidFill>
                  <a:schemeClr val="accent2">
                    <a:lumMod val="75000"/>
                  </a:schemeClr>
                </a:solidFill>
                <a:latin typeface="Arial" pitchFamily="34" charset="0"/>
              </a:rPr>
              <a:t>v-tah</a:t>
            </a:r>
          </a:p>
        </p:txBody>
      </p:sp>
      <p:sp>
        <p:nvSpPr>
          <p:cNvPr id="18" name="Text Box 9"/>
          <p:cNvSpPr txBox="1">
            <a:spLocks noChangeArrowheads="1"/>
          </p:cNvSpPr>
          <p:nvPr/>
        </p:nvSpPr>
        <p:spPr bwMode="auto">
          <a:xfrm>
            <a:off x="2500313" y="2786063"/>
            <a:ext cx="1143000" cy="357187"/>
          </a:xfrm>
          <a:prstGeom prst="rect">
            <a:avLst/>
          </a:prstGeom>
          <a:solidFill>
            <a:schemeClr val="bg2">
              <a:lumMod val="75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solidFill>
                  <a:schemeClr val="accent2">
                    <a:lumMod val="75000"/>
                  </a:schemeClr>
                </a:solidFill>
                <a:latin typeface="Arial" pitchFamily="34" charset="0"/>
              </a:rPr>
              <a:t>v-kání</a:t>
            </a:r>
          </a:p>
        </p:txBody>
      </p:sp>
      <p:sp>
        <p:nvSpPr>
          <p:cNvPr id="19" name="Text Box 9"/>
          <p:cNvSpPr txBox="1">
            <a:spLocks noChangeArrowheads="1"/>
          </p:cNvSpPr>
          <p:nvPr/>
        </p:nvSpPr>
        <p:spPr bwMode="auto">
          <a:xfrm>
            <a:off x="1714500" y="2214563"/>
            <a:ext cx="714375" cy="357187"/>
          </a:xfrm>
          <a:prstGeom prst="rect">
            <a:avLst/>
          </a:prstGeom>
          <a:solidFill>
            <a:schemeClr val="bg2">
              <a:lumMod val="75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solidFill>
                  <a:schemeClr val="accent2">
                    <a:lumMod val="75000"/>
                  </a:schemeClr>
                </a:solidFill>
                <a:latin typeface="Arial" pitchFamily="34" charset="0"/>
              </a:rPr>
              <a:t>v-</a:t>
            </a:r>
            <a:r>
              <a:rPr lang="cs-CZ" dirty="0" err="1">
                <a:solidFill>
                  <a:schemeClr val="accent2">
                    <a:lumMod val="75000"/>
                  </a:schemeClr>
                </a:solidFill>
                <a:latin typeface="Arial" pitchFamily="34" charset="0"/>
              </a:rPr>
              <a:t>tr</a:t>
            </a:r>
            <a:endParaRPr lang="cs-CZ" dirty="0">
              <a:solidFill>
                <a:schemeClr val="accent2">
                  <a:lumMod val="75000"/>
                </a:schemeClr>
              </a:solidFill>
              <a:latin typeface="Arial" pitchFamily="34" charset="0"/>
            </a:endParaRPr>
          </a:p>
        </p:txBody>
      </p:sp>
      <p:sp>
        <p:nvSpPr>
          <p:cNvPr id="20" name="Text Box 9"/>
          <p:cNvSpPr txBox="1">
            <a:spLocks noChangeArrowheads="1"/>
          </p:cNvSpPr>
          <p:nvPr/>
        </p:nvSpPr>
        <p:spPr bwMode="auto">
          <a:xfrm>
            <a:off x="2357438" y="4143375"/>
            <a:ext cx="1285875" cy="357188"/>
          </a:xfrm>
          <a:prstGeom prst="rect">
            <a:avLst/>
          </a:prstGeom>
          <a:solidFill>
            <a:schemeClr val="bg2">
              <a:lumMod val="75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solidFill>
                  <a:schemeClr val="accent2">
                    <a:lumMod val="75000"/>
                  </a:schemeClr>
                </a:solidFill>
                <a:latin typeface="Arial" pitchFamily="34" charset="0"/>
              </a:rPr>
              <a:t>v-</a:t>
            </a:r>
            <a:r>
              <a:rPr lang="cs-CZ" dirty="0" err="1">
                <a:solidFill>
                  <a:schemeClr val="accent2">
                    <a:lumMod val="75000"/>
                  </a:schemeClr>
                </a:solidFill>
                <a:latin typeface="Arial" pitchFamily="34" charset="0"/>
              </a:rPr>
              <a:t>chřice</a:t>
            </a:r>
            <a:endParaRPr lang="cs-CZ" dirty="0">
              <a:solidFill>
                <a:schemeClr val="accent2">
                  <a:lumMod val="75000"/>
                </a:schemeClr>
              </a:solidFill>
              <a:latin typeface="Arial" pitchFamily="34" charset="0"/>
            </a:endParaRPr>
          </a:p>
        </p:txBody>
      </p:sp>
      <p:sp>
        <p:nvSpPr>
          <p:cNvPr id="21" name="Text Box 9"/>
          <p:cNvSpPr txBox="1">
            <a:spLocks noChangeArrowheads="1"/>
          </p:cNvSpPr>
          <p:nvPr/>
        </p:nvSpPr>
        <p:spPr bwMode="auto">
          <a:xfrm>
            <a:off x="428625" y="3714750"/>
            <a:ext cx="1000125" cy="357188"/>
          </a:xfrm>
          <a:prstGeom prst="rect">
            <a:avLst/>
          </a:prstGeom>
          <a:solidFill>
            <a:schemeClr val="bg2">
              <a:lumMod val="75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solidFill>
                  <a:schemeClr val="accent2">
                    <a:lumMod val="75000"/>
                  </a:schemeClr>
                </a:solidFill>
                <a:latin typeface="Arial" pitchFamily="34" charset="0"/>
              </a:rPr>
              <a:t>v-dle</a:t>
            </a:r>
          </a:p>
        </p:txBody>
      </p:sp>
      <p:sp>
        <p:nvSpPr>
          <p:cNvPr id="22" name="Text Box 9"/>
          <p:cNvSpPr txBox="1">
            <a:spLocks noChangeArrowheads="1"/>
          </p:cNvSpPr>
          <p:nvPr/>
        </p:nvSpPr>
        <p:spPr bwMode="auto">
          <a:xfrm>
            <a:off x="500063" y="5286375"/>
            <a:ext cx="1643062" cy="357188"/>
          </a:xfrm>
          <a:prstGeom prst="rect">
            <a:avLst/>
          </a:prstGeom>
          <a:solidFill>
            <a:schemeClr val="bg2">
              <a:lumMod val="75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solidFill>
                  <a:schemeClr val="accent2">
                    <a:lumMod val="75000"/>
                  </a:schemeClr>
                </a:solidFill>
                <a:latin typeface="Arial" pitchFamily="34" charset="0"/>
              </a:rPr>
              <a:t>hroznové v-no</a:t>
            </a:r>
          </a:p>
        </p:txBody>
      </p:sp>
      <p:sp>
        <p:nvSpPr>
          <p:cNvPr id="23" name="Text Box 9"/>
          <p:cNvSpPr txBox="1">
            <a:spLocks noChangeArrowheads="1"/>
          </p:cNvSpPr>
          <p:nvPr/>
        </p:nvSpPr>
        <p:spPr bwMode="auto">
          <a:xfrm>
            <a:off x="2357438" y="4929188"/>
            <a:ext cx="1214437" cy="357187"/>
          </a:xfrm>
          <a:prstGeom prst="rect">
            <a:avLst/>
          </a:prstGeom>
          <a:solidFill>
            <a:schemeClr val="bg2">
              <a:lumMod val="75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solidFill>
                  <a:schemeClr val="accent2">
                    <a:lumMod val="75000"/>
                  </a:schemeClr>
                </a:solidFill>
                <a:latin typeface="Arial" pitchFamily="34" charset="0"/>
              </a:rPr>
              <a:t>v-</a:t>
            </a:r>
            <a:r>
              <a:rPr lang="cs-CZ" dirty="0" err="1">
                <a:solidFill>
                  <a:schemeClr val="accent2">
                    <a:lumMod val="75000"/>
                  </a:schemeClr>
                </a:solidFill>
                <a:latin typeface="Arial" pitchFamily="34" charset="0"/>
              </a:rPr>
              <a:t>učovat</a:t>
            </a:r>
            <a:endParaRPr lang="cs-CZ" dirty="0">
              <a:solidFill>
                <a:schemeClr val="accent2">
                  <a:lumMod val="75000"/>
                </a:schemeClr>
              </a:solidFill>
              <a:latin typeface="Arial" pitchFamily="34" charset="0"/>
            </a:endParaRPr>
          </a:p>
        </p:txBody>
      </p:sp>
      <p:sp>
        <p:nvSpPr>
          <p:cNvPr id="24" name="Text Box 9"/>
          <p:cNvSpPr txBox="1">
            <a:spLocks noChangeArrowheads="1"/>
          </p:cNvSpPr>
          <p:nvPr/>
        </p:nvSpPr>
        <p:spPr bwMode="auto">
          <a:xfrm>
            <a:off x="1000125" y="6000750"/>
            <a:ext cx="1071563" cy="357188"/>
          </a:xfrm>
          <a:prstGeom prst="rect">
            <a:avLst/>
          </a:prstGeom>
          <a:solidFill>
            <a:schemeClr val="bg2">
              <a:lumMod val="75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solidFill>
                  <a:schemeClr val="accent2">
                    <a:lumMod val="75000"/>
                  </a:schemeClr>
                </a:solidFill>
                <a:latin typeface="Arial" pitchFamily="34" charset="0"/>
              </a:rPr>
              <a:t>v-lovit</a:t>
            </a:r>
          </a:p>
        </p:txBody>
      </p:sp>
      <p:sp>
        <p:nvSpPr>
          <p:cNvPr id="25" name="Text Box 9"/>
          <p:cNvSpPr txBox="1">
            <a:spLocks noChangeArrowheads="1"/>
          </p:cNvSpPr>
          <p:nvPr/>
        </p:nvSpPr>
        <p:spPr bwMode="auto">
          <a:xfrm>
            <a:off x="1000125" y="4429125"/>
            <a:ext cx="1000125" cy="357188"/>
          </a:xfrm>
          <a:prstGeom prst="rect">
            <a:avLst/>
          </a:prstGeom>
          <a:solidFill>
            <a:schemeClr val="bg2">
              <a:lumMod val="75000"/>
            </a:schemeClr>
          </a:solid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dirty="0">
                <a:solidFill>
                  <a:schemeClr val="accent2">
                    <a:lumMod val="75000"/>
                  </a:schemeClr>
                </a:solidFill>
                <a:latin typeface="Arial" pitchFamily="34" charset="0"/>
              </a:rPr>
              <a:t>v-</a:t>
            </a:r>
            <a:r>
              <a:rPr lang="cs-CZ" dirty="0" err="1">
                <a:solidFill>
                  <a:schemeClr val="accent2">
                    <a:lumMod val="75000"/>
                  </a:schemeClr>
                </a:solidFill>
                <a:latin typeface="Arial" pitchFamily="34" charset="0"/>
              </a:rPr>
              <a:t>těz</a:t>
            </a:r>
            <a:endParaRPr lang="cs-CZ" dirty="0">
              <a:solidFill>
                <a:schemeClr val="accent2">
                  <a:lumMod val="75000"/>
                </a:schemeClr>
              </a:solidFill>
              <a:latin typeface="Arial" pitchFamily="34" charset="0"/>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Nadpis 1"/>
          <p:cNvSpPr>
            <a:spLocks noGrp="1"/>
          </p:cNvSpPr>
          <p:nvPr>
            <p:ph type="title"/>
          </p:nvPr>
        </p:nvSpPr>
        <p:spPr>
          <a:xfrm>
            <a:off x="457200" y="285750"/>
            <a:ext cx="8229600" cy="500063"/>
          </a:xfrm>
        </p:spPr>
        <p:txBody>
          <a:bodyPr/>
          <a:lstStyle/>
          <a:p>
            <a:pPr algn="l"/>
            <a:r>
              <a:rPr lang="cs-CZ" sz="1200" b="1" smtClean="0"/>
              <a:t>OSMISMĚRKA</a:t>
            </a:r>
            <a:r>
              <a:rPr lang="cs-CZ" sz="1200" smtClean="0"/>
              <a:t/>
            </a:r>
            <a:br>
              <a:rPr lang="cs-CZ" sz="1200" smtClean="0"/>
            </a:br>
            <a:r>
              <a:rPr lang="cs-CZ" sz="1200" smtClean="0"/>
              <a:t>Doplň chybějící písmena a slova vyškrtej v osmisměrce. Zbývající políčka s písmeny vybarvi, přečti po řádcích a tajenku napiš. </a:t>
            </a:r>
          </a:p>
        </p:txBody>
      </p:sp>
      <p:sp>
        <p:nvSpPr>
          <p:cNvPr id="152579" name="Zástupný symbol pro obsah 2"/>
          <p:cNvSpPr>
            <a:spLocks noGrp="1"/>
          </p:cNvSpPr>
          <p:nvPr>
            <p:ph idx="1"/>
          </p:nvPr>
        </p:nvSpPr>
        <p:spPr>
          <a:xfrm>
            <a:off x="457200" y="785813"/>
            <a:ext cx="3328988" cy="5643562"/>
          </a:xfrm>
        </p:spPr>
        <p:txBody>
          <a:bodyPr/>
          <a:lstStyle/>
          <a:p>
            <a:pPr>
              <a:buFont typeface="Arial" charset="0"/>
              <a:buNone/>
            </a:pPr>
            <a:r>
              <a:rPr lang="cs-CZ" sz="1800" smtClean="0"/>
              <a:t>pov     dka          medv    dek</a:t>
            </a:r>
          </a:p>
          <a:p>
            <a:pPr>
              <a:buFont typeface="Arial" charset="0"/>
              <a:buNone/>
            </a:pPr>
            <a:endParaRPr lang="cs-CZ" sz="1800" smtClean="0"/>
          </a:p>
          <a:p>
            <a:pPr>
              <a:buFont typeface="Arial" charset="0"/>
              <a:buNone/>
            </a:pPr>
            <a:r>
              <a:rPr lang="cs-CZ" sz="1800" smtClean="0"/>
              <a:t>v      hra             (pohádková) v     la</a:t>
            </a:r>
          </a:p>
          <a:p>
            <a:pPr>
              <a:buFont typeface="Arial" charset="0"/>
              <a:buNone/>
            </a:pPr>
            <a:endParaRPr lang="cs-CZ" sz="1800" smtClean="0"/>
          </a:p>
          <a:p>
            <a:pPr>
              <a:buFont typeface="Arial" charset="0"/>
              <a:buNone/>
            </a:pPr>
            <a:r>
              <a:rPr lang="cs-CZ" sz="1800" smtClean="0"/>
              <a:t>os     chal             v     ra</a:t>
            </a:r>
          </a:p>
          <a:p>
            <a:pPr>
              <a:buFont typeface="Arial" charset="0"/>
              <a:buNone/>
            </a:pPr>
            <a:endParaRPr lang="cs-CZ" sz="1800" smtClean="0"/>
          </a:p>
          <a:p>
            <a:pPr>
              <a:buFont typeface="Arial" charset="0"/>
              <a:buNone/>
            </a:pPr>
            <a:r>
              <a:rPr lang="cs-CZ" sz="1800" smtClean="0"/>
              <a:t>sv      šť                chv    lka</a:t>
            </a:r>
          </a:p>
          <a:p>
            <a:pPr>
              <a:buFont typeface="Arial" charset="0"/>
              <a:buNone/>
            </a:pPr>
            <a:endParaRPr lang="cs-CZ" sz="1800" smtClean="0"/>
          </a:p>
          <a:p>
            <a:pPr>
              <a:buFont typeface="Arial" charset="0"/>
              <a:buNone/>
            </a:pPr>
            <a:r>
              <a:rPr lang="cs-CZ" sz="1800" smtClean="0"/>
              <a:t>sv     cen             v     soká</a:t>
            </a:r>
          </a:p>
          <a:p>
            <a:pPr>
              <a:buFont typeface="Arial" charset="0"/>
              <a:buNone/>
            </a:pPr>
            <a:endParaRPr lang="cs-CZ" sz="1800" smtClean="0"/>
          </a:p>
          <a:p>
            <a:pPr>
              <a:buFont typeface="Arial" charset="0"/>
              <a:buNone/>
            </a:pPr>
            <a:r>
              <a:rPr lang="cs-CZ" sz="1800" smtClean="0"/>
              <a:t>konv     čka         (houkající) v     r</a:t>
            </a:r>
          </a:p>
          <a:p>
            <a:pPr>
              <a:buFont typeface="Arial" charset="0"/>
              <a:buNone/>
            </a:pPr>
            <a:endParaRPr lang="cs-CZ" sz="1800" smtClean="0"/>
          </a:p>
          <a:p>
            <a:pPr>
              <a:buFont typeface="Arial" charset="0"/>
              <a:buNone/>
            </a:pPr>
            <a:r>
              <a:rPr lang="cs-CZ" sz="1800" smtClean="0"/>
              <a:t>v    loví               v    la (obydlí)</a:t>
            </a:r>
          </a:p>
          <a:p>
            <a:pPr>
              <a:buFont typeface="Arial" charset="0"/>
              <a:buNone/>
            </a:pPr>
            <a:endParaRPr lang="cs-CZ" sz="1800" smtClean="0"/>
          </a:p>
          <a:p>
            <a:pPr>
              <a:buFont typeface="Arial" charset="0"/>
              <a:buNone/>
            </a:pPr>
            <a:r>
              <a:rPr lang="cs-CZ" sz="1800" smtClean="0"/>
              <a:t>lav      čka            v    chovat</a:t>
            </a:r>
          </a:p>
          <a:p>
            <a:pPr>
              <a:buFont typeface="Arial" charset="0"/>
              <a:buNone/>
            </a:pPr>
            <a:endParaRPr lang="cs-CZ" sz="1800" smtClean="0"/>
          </a:p>
          <a:p>
            <a:pPr>
              <a:buFont typeface="Arial" charset="0"/>
              <a:buNone/>
            </a:pPr>
            <a:r>
              <a:rPr lang="cs-CZ" sz="1800" smtClean="0"/>
              <a:t>v     čko             v    m     šlet               </a:t>
            </a:r>
          </a:p>
        </p:txBody>
      </p:sp>
      <p:sp>
        <p:nvSpPr>
          <p:cNvPr id="5" name="TextovéPole 4"/>
          <p:cNvSpPr txBox="1"/>
          <p:nvPr/>
        </p:nvSpPr>
        <p:spPr>
          <a:xfrm>
            <a:off x="928688" y="78581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6" name="TextovéPole 5"/>
          <p:cNvSpPr txBox="1"/>
          <p:nvPr/>
        </p:nvSpPr>
        <p:spPr>
          <a:xfrm>
            <a:off x="714375" y="1428750"/>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r>
              <a:rPr lang="cs-CZ" dirty="0"/>
              <a:t> </a:t>
            </a:r>
          </a:p>
        </p:txBody>
      </p:sp>
      <p:sp>
        <p:nvSpPr>
          <p:cNvPr id="7" name="TextovéPole 6"/>
          <p:cNvSpPr txBox="1"/>
          <p:nvPr/>
        </p:nvSpPr>
        <p:spPr>
          <a:xfrm>
            <a:off x="2500313" y="785813"/>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8" name="TextovéPole 7"/>
          <p:cNvSpPr txBox="1"/>
          <p:nvPr/>
        </p:nvSpPr>
        <p:spPr>
          <a:xfrm>
            <a:off x="3286125" y="1428750"/>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9" name="TextovéPole 8"/>
          <p:cNvSpPr txBox="1"/>
          <p:nvPr/>
        </p:nvSpPr>
        <p:spPr>
          <a:xfrm>
            <a:off x="785813" y="2071688"/>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0" name="TextovéPole 9"/>
          <p:cNvSpPr txBox="1"/>
          <p:nvPr/>
        </p:nvSpPr>
        <p:spPr>
          <a:xfrm>
            <a:off x="2214563" y="2071688"/>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1" name="TextovéPole 10"/>
          <p:cNvSpPr txBox="1"/>
          <p:nvPr/>
        </p:nvSpPr>
        <p:spPr>
          <a:xfrm>
            <a:off x="785813" y="2714625"/>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2" name="TextovéPole 11"/>
          <p:cNvSpPr txBox="1"/>
          <p:nvPr/>
        </p:nvSpPr>
        <p:spPr>
          <a:xfrm>
            <a:off x="2357438" y="2714625"/>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3" name="TextovéPole 12"/>
          <p:cNvSpPr txBox="1"/>
          <p:nvPr/>
        </p:nvSpPr>
        <p:spPr>
          <a:xfrm>
            <a:off x="785813" y="3429000"/>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4" name="TextovéPole 13"/>
          <p:cNvSpPr txBox="1"/>
          <p:nvPr/>
        </p:nvSpPr>
        <p:spPr>
          <a:xfrm>
            <a:off x="2143125" y="3429000"/>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5" name="TextovéPole 14"/>
          <p:cNvSpPr txBox="1"/>
          <p:nvPr/>
        </p:nvSpPr>
        <p:spPr>
          <a:xfrm>
            <a:off x="1000125" y="407193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6" name="TextovéPole 15"/>
          <p:cNvSpPr txBox="1"/>
          <p:nvPr/>
        </p:nvSpPr>
        <p:spPr>
          <a:xfrm>
            <a:off x="3143250" y="407193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7" name="TextovéPole 16"/>
          <p:cNvSpPr txBox="1"/>
          <p:nvPr/>
        </p:nvSpPr>
        <p:spPr>
          <a:xfrm>
            <a:off x="642938" y="4714875"/>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8" name="TextovéPole 17"/>
          <p:cNvSpPr txBox="1"/>
          <p:nvPr/>
        </p:nvSpPr>
        <p:spPr>
          <a:xfrm>
            <a:off x="2071688" y="4714875"/>
            <a:ext cx="214312"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19" name="TextovéPole 18"/>
          <p:cNvSpPr txBox="1"/>
          <p:nvPr/>
        </p:nvSpPr>
        <p:spPr>
          <a:xfrm>
            <a:off x="857250" y="5429250"/>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0" name="TextovéPole 19"/>
          <p:cNvSpPr txBox="1"/>
          <p:nvPr/>
        </p:nvSpPr>
        <p:spPr>
          <a:xfrm>
            <a:off x="2143125" y="5429250"/>
            <a:ext cx="214313" cy="369888"/>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1" name="TextovéPole 20"/>
          <p:cNvSpPr txBox="1"/>
          <p:nvPr/>
        </p:nvSpPr>
        <p:spPr>
          <a:xfrm>
            <a:off x="642938" y="6072188"/>
            <a:ext cx="214312"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2" name="TextovéPole 21"/>
          <p:cNvSpPr txBox="1"/>
          <p:nvPr/>
        </p:nvSpPr>
        <p:spPr>
          <a:xfrm>
            <a:off x="2000250" y="607218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sp>
        <p:nvSpPr>
          <p:cNvPr id="23" name="TextovéPole 22"/>
          <p:cNvSpPr txBox="1"/>
          <p:nvPr/>
        </p:nvSpPr>
        <p:spPr>
          <a:xfrm>
            <a:off x="2428875" y="6072188"/>
            <a:ext cx="214313" cy="369887"/>
          </a:xfrm>
          <a:prstGeom prst="rect">
            <a:avLst/>
          </a:prstGeom>
          <a:solidFill>
            <a:schemeClr val="accent3">
              <a:lumMod val="20000"/>
              <a:lumOff val="80000"/>
            </a:schemeClr>
          </a:solidFill>
          <a:ln>
            <a:solidFill>
              <a:schemeClr val="accent3">
                <a:lumMod val="20000"/>
                <a:lumOff val="80000"/>
              </a:schemeClr>
            </a:solidFill>
          </a:ln>
        </p:spPr>
        <p:txBody>
          <a:bodyPr>
            <a:spAutoFit/>
          </a:bodyPr>
          <a:lstStyle/>
          <a:p>
            <a:pPr>
              <a:defRPr/>
            </a:pPr>
            <a:endParaRPr lang="cs-CZ" dirty="0"/>
          </a:p>
        </p:txBody>
      </p:sp>
      <p:graphicFrame>
        <p:nvGraphicFramePr>
          <p:cNvPr id="24" name="Tabulka 23"/>
          <p:cNvGraphicFramePr>
            <a:graphicFrameLocks noGrp="1"/>
          </p:cNvGraphicFramePr>
          <p:nvPr/>
        </p:nvGraphicFramePr>
        <p:xfrm>
          <a:off x="4500563" y="857250"/>
          <a:ext cx="3929062" cy="3571875"/>
        </p:xfrm>
        <a:graphic>
          <a:graphicData uri="http://schemas.openxmlformats.org/drawingml/2006/table">
            <a:tbl>
              <a:tblPr/>
              <a:tblGrid>
                <a:gridCol w="392909"/>
                <a:gridCol w="392909"/>
                <a:gridCol w="392909"/>
                <a:gridCol w="392909"/>
                <a:gridCol w="392909"/>
                <a:gridCol w="392909"/>
                <a:gridCol w="392909"/>
                <a:gridCol w="392909"/>
                <a:gridCol w="392909"/>
                <a:gridCol w="392909"/>
              </a:tblGrid>
              <a:tr h="358244">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K</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O</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N</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I</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Č</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K</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r>
              <a:tr h="358244">
                <a:tc>
                  <a:txBody>
                    <a:bodyPr/>
                    <a:lstStyle/>
                    <a:p>
                      <a:pPr algn="ctr" fontAlgn="ctr"/>
                      <a:r>
                        <a:rPr lang="cs-CZ" sz="1800" b="0" i="0" u="none" strike="noStrike">
                          <a:solidFill>
                            <a:srgbClr val="000000"/>
                          </a:solidFill>
                          <a:latin typeface="Calibri"/>
                        </a:rPr>
                        <a:t>R</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CH</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O</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T</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r>
              <a:tr h="358244">
                <a:tc>
                  <a:txBody>
                    <a:bodyPr/>
                    <a:lstStyle/>
                    <a:p>
                      <a:pPr algn="ctr" fontAlgn="ctr"/>
                      <a:r>
                        <a:rPr lang="cs-CZ" sz="1800" b="0" i="0" u="none" strike="noStrike">
                          <a:solidFill>
                            <a:srgbClr val="000000"/>
                          </a:solidFill>
                          <a:latin typeface="Calibri"/>
                        </a:rPr>
                        <a:t>Í</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I</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Č</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K</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r>
              <a:tr h="358244">
                <a:tc>
                  <a:txBody>
                    <a:bodyPr/>
                    <a:lstStyle/>
                    <a:p>
                      <a:pPr algn="ctr" fontAlgn="ctr"/>
                      <a:r>
                        <a:rPr lang="cs-CZ" sz="1800" b="0" i="0" u="none" strike="noStrike">
                          <a:solidFill>
                            <a:srgbClr val="000000"/>
                          </a:solidFill>
                          <a:latin typeface="Calibri"/>
                        </a:rPr>
                        <a:t>V</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O</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K</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Á</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D</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CH</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K</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r>
              <a:tr h="358244">
                <a:tc>
                  <a:txBody>
                    <a:bodyPr/>
                    <a:lstStyle/>
                    <a:p>
                      <a:pPr algn="ctr" fontAlgn="ctr"/>
                      <a:r>
                        <a:rPr lang="cs-CZ" sz="1800" b="0" i="0" u="none" strike="noStrike">
                          <a:solidFill>
                            <a:srgbClr val="000000"/>
                          </a:solidFill>
                          <a:latin typeface="Calibri"/>
                        </a:rPr>
                        <a:t>M</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D</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Í</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D</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K</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r>
              <a:tr h="358244">
                <a:tc>
                  <a:txBody>
                    <a:bodyPr/>
                    <a:lstStyle/>
                    <a:p>
                      <a:pPr algn="ctr" fontAlgn="ctr"/>
                      <a:r>
                        <a:rPr lang="cs-CZ" sz="1800" b="0" i="0" u="none" strike="noStrike">
                          <a:solidFill>
                            <a:srgbClr val="000000"/>
                          </a:solidFill>
                          <a:latin typeface="Calibri"/>
                        </a:rPr>
                        <a:t>O</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Ě</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Ý</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N</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C</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Í</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S</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I</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r>
              <a:tr h="358244">
                <a:tc>
                  <a:txBody>
                    <a:bodyPr/>
                    <a:lstStyle/>
                    <a:p>
                      <a:pPr algn="ctr" fontAlgn="ctr"/>
                      <a:r>
                        <a:rPr lang="cs-CZ" sz="1800" b="0" i="0" u="none" strike="noStrike">
                          <a:solidFill>
                            <a:srgbClr val="000000"/>
                          </a:solidFill>
                          <a:latin typeface="Calibri"/>
                        </a:rPr>
                        <a:t>K</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R</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Í</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O</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O</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r>
              <a:tr h="347707">
                <a:tc>
                  <a:txBody>
                    <a:bodyPr/>
                    <a:lstStyle/>
                    <a:p>
                      <a:pPr algn="ctr" fontAlgn="ctr"/>
                      <a:r>
                        <a:rPr lang="cs-CZ" sz="1800" b="0" i="0" u="none" strike="noStrike">
                          <a:solidFill>
                            <a:srgbClr val="000000"/>
                          </a:solidFill>
                          <a:latin typeface="Calibri"/>
                        </a:rPr>
                        <a:t>Č</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R</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H</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Ý</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I</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O</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CH</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r>
              <a:tr h="358244">
                <a:tc>
                  <a:txBody>
                    <a:bodyPr/>
                    <a:lstStyle/>
                    <a:p>
                      <a:pPr algn="ctr" fontAlgn="ctr"/>
                      <a:r>
                        <a:rPr lang="cs-CZ" sz="1800" b="0" i="0" u="none" strike="noStrike">
                          <a:solidFill>
                            <a:srgbClr val="000000"/>
                          </a:solidFill>
                          <a:latin typeface="Calibri"/>
                        </a:rPr>
                        <a:t>Í</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Y</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M</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Ý</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Š</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E</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T</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P</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r>
              <a:tr h="358244">
                <a:tc>
                  <a:txBody>
                    <a:bodyPr/>
                    <a:lstStyle/>
                    <a:p>
                      <a:pPr algn="ctr" fontAlgn="ctr"/>
                      <a:r>
                        <a:rPr lang="cs-CZ" sz="1800" b="0" i="0" u="none" strike="noStrike">
                          <a:solidFill>
                            <a:srgbClr val="000000"/>
                          </a:solidFill>
                          <a:latin typeface="Calibri"/>
                        </a:rPr>
                        <a:t>V</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Í</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Ť</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I</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L</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A</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c>
                  <a:txBody>
                    <a:bodyPr/>
                    <a:lstStyle/>
                    <a:p>
                      <a:pPr algn="ctr" fontAlgn="ctr"/>
                      <a:r>
                        <a:rPr lang="cs-CZ" sz="1800" b="0" i="0" u="none" strike="noStrike" dirty="0">
                          <a:solidFill>
                            <a:srgbClr val="000000"/>
                          </a:solidFill>
                          <a:latin typeface="Calibri"/>
                        </a:rPr>
                        <a:t>A</a:t>
                      </a:r>
                    </a:p>
                  </a:txBody>
                  <a:tcPr marL="9525" marR="9525" marT="9525" marB="0" anchor="ctr">
                    <a:lnL w="12700" cap="flat" cmpd="sng" algn="ctr">
                      <a:solidFill>
                        <a:srgbClr val="D99795"/>
                      </a:solidFill>
                      <a:prstDash val="solid"/>
                      <a:round/>
                      <a:headEnd type="none" w="med" len="med"/>
                      <a:tailEnd type="none" w="med" len="med"/>
                    </a:lnL>
                    <a:lnR w="12700" cap="flat" cmpd="sng" algn="ctr">
                      <a:solidFill>
                        <a:srgbClr val="D99795"/>
                      </a:solidFill>
                      <a:prstDash val="solid"/>
                      <a:round/>
                      <a:headEnd type="none" w="med" len="med"/>
                      <a:tailEnd type="none" w="med" len="med"/>
                    </a:lnR>
                    <a:lnT w="12700" cap="flat" cmpd="sng" algn="ctr">
                      <a:solidFill>
                        <a:srgbClr val="D99795"/>
                      </a:solidFill>
                      <a:prstDash val="solid"/>
                      <a:round/>
                      <a:headEnd type="none" w="med" len="med"/>
                      <a:tailEnd type="none" w="med" len="med"/>
                    </a:lnT>
                    <a:lnB w="12700" cap="flat" cmpd="sng" algn="ctr">
                      <a:solidFill>
                        <a:srgbClr val="D99795"/>
                      </a:solidFill>
                      <a:prstDash val="solid"/>
                      <a:round/>
                      <a:headEnd type="none" w="med" len="med"/>
                      <a:tailEnd type="none" w="med" len="med"/>
                    </a:lnB>
                  </a:tcPr>
                </a:tc>
              </a:tr>
            </a:tbl>
          </a:graphicData>
        </a:graphic>
      </p:graphicFrame>
      <p:graphicFrame>
        <p:nvGraphicFramePr>
          <p:cNvPr id="25" name="Tabulka 24"/>
          <p:cNvGraphicFramePr>
            <a:graphicFrameLocks noGrp="1"/>
          </p:cNvGraphicFramePr>
          <p:nvPr/>
        </p:nvGraphicFramePr>
        <p:xfrm>
          <a:off x="4214813" y="4714875"/>
          <a:ext cx="3835400" cy="647700"/>
        </p:xfrm>
        <a:graphic>
          <a:graphicData uri="http://schemas.openxmlformats.org/drawingml/2006/table">
            <a:tbl>
              <a:tblPr/>
              <a:tblGrid>
                <a:gridCol w="3835400"/>
              </a:tblGrid>
              <a:tr h="323850">
                <a:tc>
                  <a:txBody>
                    <a:bodyPr/>
                    <a:lstStyle/>
                    <a:p>
                      <a:pPr algn="l" fontAlgn="b"/>
                      <a:r>
                        <a:rPr lang="cs-CZ" sz="1800" b="0" i="0" u="none" strike="noStrike" dirty="0">
                          <a:solidFill>
                            <a:srgbClr val="000000"/>
                          </a:solidFill>
                          <a:latin typeface="Calibri"/>
                        </a:rPr>
                        <a:t>Maminka se ptá udiveně:</a:t>
                      </a:r>
                    </a:p>
                  </a:txBody>
                  <a:tcPr marL="9525" marR="9525" marT="9525" marB="0" anchor="b">
                    <a:lnL>
                      <a:noFill/>
                    </a:lnL>
                    <a:lnR>
                      <a:noFill/>
                    </a:lnR>
                    <a:lnT>
                      <a:noFill/>
                    </a:lnT>
                    <a:lnB>
                      <a:noFill/>
                    </a:lnB>
                  </a:tcPr>
                </a:tc>
              </a:tr>
              <a:tr h="323850">
                <a:tc>
                  <a:txBody>
                    <a:bodyPr/>
                    <a:lstStyle/>
                    <a:p>
                      <a:pPr algn="l" fontAlgn="b"/>
                      <a:r>
                        <a:rPr lang="cs-CZ" sz="1800" b="0" i="0" u="none" strike="noStrike" dirty="0">
                          <a:solidFill>
                            <a:srgbClr val="000000"/>
                          </a:solidFill>
                          <a:latin typeface="Calibri"/>
                        </a:rPr>
                        <a:t>,,Nač potřebuješ, Andulko,ta vajíčka?"</a:t>
                      </a:r>
                    </a:p>
                  </a:txBody>
                  <a:tcPr marL="9525" marR="9525" marT="9525" marB="0" anchor="b">
                    <a:lnL>
                      <a:noFill/>
                    </a:lnL>
                    <a:lnR>
                      <a:noFill/>
                    </a:lnR>
                    <a:lnT>
                      <a:noFill/>
                    </a:lnT>
                    <a:lnB>
                      <a:noFill/>
                    </a:lnB>
                  </a:tcPr>
                </a:tc>
              </a:tr>
            </a:tbl>
          </a:graphicData>
        </a:graphic>
      </p:graphicFrame>
      <p:graphicFrame>
        <p:nvGraphicFramePr>
          <p:cNvPr id="26" name="Tabulka 25"/>
          <p:cNvGraphicFramePr>
            <a:graphicFrameLocks noGrp="1"/>
          </p:cNvGraphicFramePr>
          <p:nvPr/>
        </p:nvGraphicFramePr>
        <p:xfrm>
          <a:off x="4214813" y="5357813"/>
          <a:ext cx="1143000" cy="381000"/>
        </p:xfrm>
        <a:graphic>
          <a:graphicData uri="http://schemas.openxmlformats.org/drawingml/2006/table">
            <a:tbl>
              <a:tblPr/>
              <a:tblGrid>
                <a:gridCol w="1143008"/>
              </a:tblGrid>
              <a:tr h="381000">
                <a:tc>
                  <a:txBody>
                    <a:bodyPr/>
                    <a:lstStyle/>
                    <a:p>
                      <a:pPr algn="l" fontAlgn="b"/>
                      <a:r>
                        <a:rPr lang="cs-CZ" sz="1800" b="0" i="0" u="none" strike="noStrike" dirty="0">
                          <a:solidFill>
                            <a:srgbClr val="000000"/>
                          </a:solidFill>
                          <a:latin typeface="Calibri"/>
                        </a:rPr>
                        <a:t>,,Ráda bych </a:t>
                      </a:r>
                    </a:p>
                  </a:txBody>
                  <a:tcPr marL="9525" marR="9525" marT="9525" marB="0" anchor="b">
                    <a:lnL>
                      <a:noFill/>
                    </a:lnL>
                    <a:lnR>
                      <a:noFill/>
                    </a:lnR>
                    <a:lnT>
                      <a:noFill/>
                    </a:lnT>
                    <a:lnB>
                      <a:noFill/>
                    </a:lnB>
                  </a:tcPr>
                </a:tc>
              </a:tr>
            </a:tbl>
          </a:graphicData>
        </a:graphic>
      </p:graphicFrame>
      <p:graphicFrame>
        <p:nvGraphicFramePr>
          <p:cNvPr id="27" name="Tabulka 26"/>
          <p:cNvGraphicFramePr>
            <a:graphicFrameLocks noGrp="1"/>
          </p:cNvGraphicFramePr>
          <p:nvPr/>
        </p:nvGraphicFramePr>
        <p:xfrm>
          <a:off x="5357813" y="5429250"/>
          <a:ext cx="3048000" cy="323850"/>
        </p:xfrm>
        <a:graphic>
          <a:graphicData uri="http://schemas.openxmlformats.org/drawingml/2006/table">
            <a:tbl>
              <a:tblPr/>
              <a:tblGrid>
                <a:gridCol w="381000"/>
                <a:gridCol w="381000"/>
                <a:gridCol w="381000"/>
                <a:gridCol w="381000"/>
                <a:gridCol w="381000"/>
                <a:gridCol w="381000"/>
                <a:gridCol w="381000"/>
                <a:gridCol w="381000"/>
              </a:tblGrid>
              <a:tr h="323850">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75923C"/>
                      </a:solidFill>
                      <a:prstDash val="solid"/>
                      <a:round/>
                      <a:headEnd type="none" w="med" len="med"/>
                      <a:tailEnd type="none" w="med" len="med"/>
                    </a:lnL>
                    <a:lnR w="12700" cap="flat" cmpd="sng" algn="ctr">
                      <a:solidFill>
                        <a:srgbClr val="75923C"/>
                      </a:solidFill>
                      <a:prstDash val="solid"/>
                      <a:round/>
                      <a:headEnd type="none" w="med" len="med"/>
                      <a:tailEnd type="none" w="med" len="med"/>
                    </a:lnR>
                    <a:lnT w="12700" cap="flat" cmpd="sng" algn="ctr">
                      <a:solidFill>
                        <a:srgbClr val="75923C"/>
                      </a:solidFill>
                      <a:prstDash val="solid"/>
                      <a:round/>
                      <a:headEnd type="none" w="med" len="med"/>
                      <a:tailEnd type="none" w="med" len="med"/>
                    </a:lnT>
                    <a:lnB w="12700" cap="flat" cmpd="sng" algn="ctr">
                      <a:solidFill>
                        <a:srgbClr val="75923C"/>
                      </a:solidFill>
                      <a:prstDash val="solid"/>
                      <a:round/>
                      <a:headEnd type="none" w="med" len="med"/>
                      <a:tailEnd type="none" w="med" len="med"/>
                    </a:lnB>
                    <a:solidFill>
                      <a:srgbClr val="D7E4BC"/>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75923C"/>
                      </a:solidFill>
                      <a:prstDash val="solid"/>
                      <a:round/>
                      <a:headEnd type="none" w="med" len="med"/>
                      <a:tailEnd type="none" w="med" len="med"/>
                    </a:lnL>
                    <a:lnR w="12700" cap="flat" cmpd="sng" algn="ctr">
                      <a:solidFill>
                        <a:srgbClr val="75923C"/>
                      </a:solidFill>
                      <a:prstDash val="solid"/>
                      <a:round/>
                      <a:headEnd type="none" w="med" len="med"/>
                      <a:tailEnd type="none" w="med" len="med"/>
                    </a:lnR>
                    <a:lnT w="12700" cap="flat" cmpd="sng" algn="ctr">
                      <a:solidFill>
                        <a:srgbClr val="75923C"/>
                      </a:solidFill>
                      <a:prstDash val="solid"/>
                      <a:round/>
                      <a:headEnd type="none" w="med" len="med"/>
                      <a:tailEnd type="none" w="med" len="med"/>
                    </a:lnT>
                    <a:lnB w="12700" cap="flat" cmpd="sng" algn="ctr">
                      <a:solidFill>
                        <a:srgbClr val="75923C"/>
                      </a:solidFill>
                      <a:prstDash val="solid"/>
                      <a:round/>
                      <a:headEnd type="none" w="med" len="med"/>
                      <a:tailEnd type="none" w="med" len="med"/>
                    </a:lnB>
                    <a:solidFill>
                      <a:srgbClr val="D7E4BC"/>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75923C"/>
                      </a:solidFill>
                      <a:prstDash val="solid"/>
                      <a:round/>
                      <a:headEnd type="none" w="med" len="med"/>
                      <a:tailEnd type="none" w="med" len="med"/>
                    </a:lnL>
                    <a:lnR w="12700" cap="flat" cmpd="sng" algn="ctr">
                      <a:solidFill>
                        <a:srgbClr val="75923C"/>
                      </a:solidFill>
                      <a:prstDash val="solid"/>
                      <a:round/>
                      <a:headEnd type="none" w="med" len="med"/>
                      <a:tailEnd type="none" w="med" len="med"/>
                    </a:lnR>
                    <a:lnT w="12700" cap="flat" cmpd="sng" algn="ctr">
                      <a:solidFill>
                        <a:srgbClr val="75923C"/>
                      </a:solidFill>
                      <a:prstDash val="solid"/>
                      <a:round/>
                      <a:headEnd type="none" w="med" len="med"/>
                      <a:tailEnd type="none" w="med" len="med"/>
                    </a:lnT>
                    <a:lnB w="12700" cap="flat" cmpd="sng" algn="ctr">
                      <a:solidFill>
                        <a:srgbClr val="75923C"/>
                      </a:solidFill>
                      <a:prstDash val="solid"/>
                      <a:round/>
                      <a:headEnd type="none" w="med" len="med"/>
                      <a:tailEnd type="none" w="med" len="med"/>
                    </a:lnB>
                    <a:solidFill>
                      <a:srgbClr val="D7E4BC"/>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75923C"/>
                      </a:solidFill>
                      <a:prstDash val="solid"/>
                      <a:round/>
                      <a:headEnd type="none" w="med" len="med"/>
                      <a:tailEnd type="none" w="med" len="med"/>
                    </a:lnL>
                    <a:lnR w="12700" cap="flat" cmpd="sng" algn="ctr">
                      <a:solidFill>
                        <a:srgbClr val="75923C"/>
                      </a:solidFill>
                      <a:prstDash val="solid"/>
                      <a:round/>
                      <a:headEnd type="none" w="med" len="med"/>
                      <a:tailEnd type="none" w="med" len="med"/>
                    </a:lnR>
                    <a:lnT w="12700" cap="flat" cmpd="sng" algn="ctr">
                      <a:solidFill>
                        <a:srgbClr val="75923C"/>
                      </a:solidFill>
                      <a:prstDash val="solid"/>
                      <a:round/>
                      <a:headEnd type="none" w="med" len="med"/>
                      <a:tailEnd type="none" w="med" len="med"/>
                    </a:lnT>
                    <a:lnB w="12700" cap="flat" cmpd="sng" algn="ctr">
                      <a:solidFill>
                        <a:srgbClr val="75923C"/>
                      </a:solidFill>
                      <a:prstDash val="solid"/>
                      <a:round/>
                      <a:headEnd type="none" w="med" len="med"/>
                      <a:tailEnd type="none" w="med" len="med"/>
                    </a:lnB>
                    <a:solidFill>
                      <a:srgbClr val="D7E4BC"/>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75923C"/>
                      </a:solidFill>
                      <a:prstDash val="solid"/>
                      <a:round/>
                      <a:headEnd type="none" w="med" len="med"/>
                      <a:tailEnd type="none" w="med" len="med"/>
                    </a:lnL>
                    <a:lnR w="12700" cap="flat" cmpd="sng" algn="ctr">
                      <a:solidFill>
                        <a:srgbClr val="75923C"/>
                      </a:solidFill>
                      <a:prstDash val="solid"/>
                      <a:round/>
                      <a:headEnd type="none" w="med" len="med"/>
                      <a:tailEnd type="none" w="med" len="med"/>
                    </a:lnR>
                    <a:lnT w="12700" cap="flat" cmpd="sng" algn="ctr">
                      <a:solidFill>
                        <a:srgbClr val="75923C"/>
                      </a:solidFill>
                      <a:prstDash val="solid"/>
                      <a:round/>
                      <a:headEnd type="none" w="med" len="med"/>
                      <a:tailEnd type="none" w="med" len="med"/>
                    </a:lnT>
                    <a:lnB w="12700" cap="flat" cmpd="sng" algn="ctr">
                      <a:solidFill>
                        <a:srgbClr val="75923C"/>
                      </a:solidFill>
                      <a:prstDash val="solid"/>
                      <a:round/>
                      <a:headEnd type="none" w="med" len="med"/>
                      <a:tailEnd type="none" w="med" len="med"/>
                    </a:lnB>
                    <a:solidFill>
                      <a:srgbClr val="D7E4BC"/>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75923C"/>
                      </a:solidFill>
                      <a:prstDash val="solid"/>
                      <a:round/>
                      <a:headEnd type="none" w="med" len="med"/>
                      <a:tailEnd type="none" w="med" len="med"/>
                    </a:lnL>
                    <a:lnR w="12700" cap="flat" cmpd="sng" algn="ctr">
                      <a:solidFill>
                        <a:srgbClr val="75923C"/>
                      </a:solidFill>
                      <a:prstDash val="solid"/>
                      <a:round/>
                      <a:headEnd type="none" w="med" len="med"/>
                      <a:tailEnd type="none" w="med" len="med"/>
                    </a:lnR>
                    <a:lnT w="12700" cap="flat" cmpd="sng" algn="ctr">
                      <a:solidFill>
                        <a:srgbClr val="75923C"/>
                      </a:solidFill>
                      <a:prstDash val="solid"/>
                      <a:round/>
                      <a:headEnd type="none" w="med" len="med"/>
                      <a:tailEnd type="none" w="med" len="med"/>
                    </a:lnT>
                    <a:lnB w="12700" cap="flat" cmpd="sng" algn="ctr">
                      <a:solidFill>
                        <a:srgbClr val="75923C"/>
                      </a:solidFill>
                      <a:prstDash val="solid"/>
                      <a:round/>
                      <a:headEnd type="none" w="med" len="med"/>
                      <a:tailEnd type="none" w="med" len="med"/>
                    </a:lnB>
                    <a:solidFill>
                      <a:srgbClr val="D7E4BC"/>
                    </a:solidFill>
                  </a:tcPr>
                </a:tc>
                <a:tc>
                  <a:txBody>
                    <a:bodyPr/>
                    <a:lstStyle/>
                    <a:p>
                      <a:pPr algn="ctr" fontAlgn="ctr"/>
                      <a:r>
                        <a:rPr lang="cs-CZ" sz="1800" b="0" i="0" u="none" strike="noStrike">
                          <a:solidFill>
                            <a:srgbClr val="000000"/>
                          </a:solidFill>
                          <a:latin typeface="Calibri"/>
                        </a:rPr>
                        <a:t> </a:t>
                      </a:r>
                    </a:p>
                  </a:txBody>
                  <a:tcPr marL="9525" marR="9525" marT="9525" marB="0" anchor="ctr">
                    <a:lnL w="12700" cap="flat" cmpd="sng" algn="ctr">
                      <a:solidFill>
                        <a:srgbClr val="75923C"/>
                      </a:solidFill>
                      <a:prstDash val="solid"/>
                      <a:round/>
                      <a:headEnd type="none" w="med" len="med"/>
                      <a:tailEnd type="none" w="med" len="med"/>
                    </a:lnL>
                    <a:lnR w="12700" cap="flat" cmpd="sng" algn="ctr">
                      <a:solidFill>
                        <a:srgbClr val="75923C"/>
                      </a:solidFill>
                      <a:prstDash val="solid"/>
                      <a:round/>
                      <a:headEnd type="none" w="med" len="med"/>
                      <a:tailEnd type="none" w="med" len="med"/>
                    </a:lnR>
                    <a:lnT w="12700" cap="flat" cmpd="sng" algn="ctr">
                      <a:solidFill>
                        <a:srgbClr val="75923C"/>
                      </a:solidFill>
                      <a:prstDash val="solid"/>
                      <a:round/>
                      <a:headEnd type="none" w="med" len="med"/>
                      <a:tailEnd type="none" w="med" len="med"/>
                    </a:lnT>
                    <a:lnB w="12700" cap="flat" cmpd="sng" algn="ctr">
                      <a:solidFill>
                        <a:srgbClr val="75923C"/>
                      </a:solidFill>
                      <a:prstDash val="solid"/>
                      <a:round/>
                      <a:headEnd type="none" w="med" len="med"/>
                      <a:tailEnd type="none" w="med" len="med"/>
                    </a:lnB>
                    <a:solidFill>
                      <a:srgbClr val="D7E4BC"/>
                    </a:solidFill>
                  </a:tcPr>
                </a:tc>
                <a:tc>
                  <a:txBody>
                    <a:bodyPr/>
                    <a:lstStyle/>
                    <a:p>
                      <a:pPr algn="ctr" fontAlgn="ctr"/>
                      <a:r>
                        <a:rPr lang="cs-CZ" sz="1800" b="0" i="0" u="none" strike="noStrike" dirty="0">
                          <a:solidFill>
                            <a:srgbClr val="000000"/>
                          </a:solidFill>
                          <a:latin typeface="Calibri"/>
                        </a:rPr>
                        <a:t> </a:t>
                      </a:r>
                    </a:p>
                  </a:txBody>
                  <a:tcPr marL="9525" marR="9525" marT="9525" marB="0" anchor="ctr">
                    <a:lnL w="12700" cap="flat" cmpd="sng" algn="ctr">
                      <a:solidFill>
                        <a:srgbClr val="75923C"/>
                      </a:solidFill>
                      <a:prstDash val="solid"/>
                      <a:round/>
                      <a:headEnd type="none" w="med" len="med"/>
                      <a:tailEnd type="none" w="med" len="med"/>
                    </a:lnL>
                    <a:lnR w="12700" cap="flat" cmpd="sng" algn="ctr">
                      <a:solidFill>
                        <a:srgbClr val="75923C"/>
                      </a:solidFill>
                      <a:prstDash val="solid"/>
                      <a:round/>
                      <a:headEnd type="none" w="med" len="med"/>
                      <a:tailEnd type="none" w="med" len="med"/>
                    </a:lnR>
                    <a:lnT w="12700" cap="flat" cmpd="sng" algn="ctr">
                      <a:solidFill>
                        <a:srgbClr val="75923C"/>
                      </a:solidFill>
                      <a:prstDash val="solid"/>
                      <a:round/>
                      <a:headEnd type="none" w="med" len="med"/>
                      <a:tailEnd type="none" w="med" len="med"/>
                    </a:lnT>
                    <a:lnB w="12700" cap="flat" cmpd="sng" algn="ctr">
                      <a:solidFill>
                        <a:srgbClr val="75923C"/>
                      </a:solidFill>
                      <a:prstDash val="solid"/>
                      <a:round/>
                      <a:headEnd type="none" w="med" len="med"/>
                      <a:tailEnd type="none" w="med" len="med"/>
                    </a:lnB>
                    <a:solidFill>
                      <a:srgbClr val="D7E4BC"/>
                    </a:solidFill>
                  </a:tcPr>
                </a:tc>
              </a:tr>
            </a:tbl>
          </a:graphicData>
        </a:graphic>
      </p:graphicFrame>
      <p:graphicFrame>
        <p:nvGraphicFramePr>
          <p:cNvPr id="28" name="Tabulka 27"/>
          <p:cNvGraphicFramePr>
            <a:graphicFrameLocks noGrp="1"/>
          </p:cNvGraphicFramePr>
          <p:nvPr/>
        </p:nvGraphicFramePr>
        <p:xfrm>
          <a:off x="4214813" y="5786438"/>
          <a:ext cx="1295400" cy="381000"/>
        </p:xfrm>
        <a:graphic>
          <a:graphicData uri="http://schemas.openxmlformats.org/drawingml/2006/table">
            <a:tbl>
              <a:tblPr/>
              <a:tblGrid>
                <a:gridCol w="1295400"/>
              </a:tblGrid>
              <a:tr h="381000">
                <a:tc>
                  <a:txBody>
                    <a:bodyPr/>
                    <a:lstStyle/>
                    <a:p>
                      <a:pPr algn="l" fontAlgn="b"/>
                      <a:r>
                        <a:rPr lang="cs-CZ" sz="1800" b="0" i="0" u="none" strike="noStrike" dirty="0">
                          <a:solidFill>
                            <a:srgbClr val="000000"/>
                          </a:solidFill>
                          <a:latin typeface="Calibri"/>
                        </a:rPr>
                        <a:t>kuřátka."</a:t>
                      </a:r>
                    </a:p>
                  </a:txBody>
                  <a:tcPr marL="9525" marR="9525" marT="9525" marB="0" anchor="b">
                    <a:lnL>
                      <a:noFill/>
                    </a:lnL>
                    <a:lnR>
                      <a:noFill/>
                    </a:lnR>
                    <a:lnT>
                      <a:noFill/>
                    </a:lnT>
                    <a:lnB>
                      <a:noFill/>
                    </a:lnB>
                  </a:tcPr>
                </a:tc>
              </a:tr>
            </a:tbl>
          </a:graphicData>
        </a:graphic>
      </p:graphicFrame>
      <p:graphicFrame>
        <p:nvGraphicFramePr>
          <p:cNvPr id="29" name="Tabulka 28"/>
          <p:cNvGraphicFramePr>
            <a:graphicFrameLocks noGrp="1"/>
          </p:cNvGraphicFramePr>
          <p:nvPr/>
        </p:nvGraphicFramePr>
        <p:xfrm>
          <a:off x="4214813" y="4500563"/>
          <a:ext cx="3763962" cy="266700"/>
        </p:xfrm>
        <a:graphic>
          <a:graphicData uri="http://schemas.openxmlformats.org/drawingml/2006/table">
            <a:tbl>
              <a:tblPr/>
              <a:tblGrid>
                <a:gridCol w="3763962"/>
              </a:tblGrid>
              <a:tr h="266700">
                <a:tc>
                  <a:txBody>
                    <a:bodyPr/>
                    <a:lstStyle/>
                    <a:p>
                      <a:pPr algn="l" fontAlgn="b"/>
                      <a:r>
                        <a:rPr lang="cs-CZ" sz="1200" b="0" i="0" u="none" strike="noStrike" dirty="0">
                          <a:solidFill>
                            <a:srgbClr val="000000"/>
                          </a:solidFill>
                          <a:latin typeface="Calibri"/>
                        </a:rPr>
                        <a:t>Tajenka:</a:t>
                      </a:r>
                    </a:p>
                  </a:txBody>
                  <a:tcPr marL="9525" marR="9525" marT="9525" marB="0" anchor="b">
                    <a:lnL>
                      <a:noFill/>
                    </a:lnL>
                    <a:lnR>
                      <a:noFill/>
                    </a:lnR>
                    <a:lnT>
                      <a:noFill/>
                    </a:lnT>
                    <a:lnB>
                      <a:noFill/>
                    </a:lnB>
                  </a:tcPr>
                </a:tc>
              </a:tr>
            </a:tbl>
          </a:graphicData>
        </a:graphic>
      </p:graphicFrame>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Zaoblený obdélník 8"/>
          <p:cNvSpPr/>
          <p:nvPr/>
        </p:nvSpPr>
        <p:spPr>
          <a:xfrm>
            <a:off x="571500" y="3500438"/>
            <a:ext cx="1928813" cy="700087"/>
          </a:xfrm>
          <a:prstGeom prst="roundRect">
            <a:avLst/>
          </a:prstGeom>
          <a:noFill/>
          <a:ln>
            <a:solidFill>
              <a:schemeClr val="accent4">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53603" name="Nadpis 1"/>
          <p:cNvSpPr>
            <a:spLocks noGrp="1"/>
          </p:cNvSpPr>
          <p:nvPr>
            <p:ph type="title"/>
          </p:nvPr>
        </p:nvSpPr>
        <p:spPr>
          <a:xfrm>
            <a:off x="457200" y="274638"/>
            <a:ext cx="8229600" cy="511175"/>
          </a:xfrm>
        </p:spPr>
        <p:txBody>
          <a:bodyPr/>
          <a:lstStyle/>
          <a:p>
            <a:pPr algn="l"/>
            <a:r>
              <a:rPr lang="cs-CZ" sz="1200" smtClean="0"/>
              <a:t>Seřaď tato vyjmenovaná slova podle abecedy:</a:t>
            </a:r>
          </a:p>
        </p:txBody>
      </p:sp>
      <p:sp>
        <p:nvSpPr>
          <p:cNvPr id="4" name="Zaoblený obdélník 3"/>
          <p:cNvSpPr/>
          <p:nvPr/>
        </p:nvSpPr>
        <p:spPr>
          <a:xfrm>
            <a:off x="1428750" y="785813"/>
            <a:ext cx="1714500" cy="557212"/>
          </a:xfrm>
          <a:prstGeom prst="roundRect">
            <a:avLst/>
          </a:prstGeom>
          <a:solidFill>
            <a:srgbClr val="7030A0"/>
          </a:solidFill>
          <a:ln>
            <a:solidFill>
              <a:schemeClr val="accent4">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výheň</a:t>
            </a:r>
          </a:p>
        </p:txBody>
      </p:sp>
      <p:cxnSp>
        <p:nvCxnSpPr>
          <p:cNvPr id="5" name="Přímá spojovací čára 4"/>
          <p:cNvCxnSpPr/>
          <p:nvPr/>
        </p:nvCxnSpPr>
        <p:spPr>
          <a:xfrm>
            <a:off x="500063" y="3286125"/>
            <a:ext cx="8215312" cy="1588"/>
          </a:xfrm>
          <a:prstGeom prst="line">
            <a:avLst/>
          </a:prstGeom>
          <a:ln>
            <a:solidFill>
              <a:srgbClr val="92D050"/>
            </a:solidFill>
          </a:ln>
        </p:spPr>
        <p:style>
          <a:lnRef idx="3">
            <a:schemeClr val="accent6"/>
          </a:lnRef>
          <a:fillRef idx="0">
            <a:schemeClr val="accent6"/>
          </a:fillRef>
          <a:effectRef idx="2">
            <a:schemeClr val="accent6"/>
          </a:effectRef>
          <a:fontRef idx="minor">
            <a:schemeClr val="tx1"/>
          </a:fontRef>
        </p:style>
      </p:cxnSp>
      <p:cxnSp>
        <p:nvCxnSpPr>
          <p:cNvPr id="6" name="Přímá spojovací čára 5"/>
          <p:cNvCxnSpPr/>
          <p:nvPr/>
        </p:nvCxnSpPr>
        <p:spPr>
          <a:xfrm>
            <a:off x="571500" y="4286250"/>
            <a:ext cx="8143875" cy="1588"/>
          </a:xfrm>
          <a:prstGeom prst="line">
            <a:avLst/>
          </a:prstGeom>
          <a:ln>
            <a:solidFill>
              <a:srgbClr val="92D050"/>
            </a:solidFill>
          </a:ln>
        </p:spPr>
        <p:style>
          <a:lnRef idx="2">
            <a:schemeClr val="accent6"/>
          </a:lnRef>
          <a:fillRef idx="0">
            <a:schemeClr val="accent6"/>
          </a:fillRef>
          <a:effectRef idx="1">
            <a:schemeClr val="accent6"/>
          </a:effectRef>
          <a:fontRef idx="minor">
            <a:schemeClr val="tx1"/>
          </a:fontRef>
        </p:style>
      </p:cxnSp>
      <p:cxnSp>
        <p:nvCxnSpPr>
          <p:cNvPr id="7" name="Přímá spojovací čára 6"/>
          <p:cNvCxnSpPr/>
          <p:nvPr/>
        </p:nvCxnSpPr>
        <p:spPr>
          <a:xfrm>
            <a:off x="571500" y="5214938"/>
            <a:ext cx="8143875" cy="1587"/>
          </a:xfrm>
          <a:prstGeom prst="line">
            <a:avLst/>
          </a:prstGeom>
          <a:ln>
            <a:solidFill>
              <a:srgbClr val="92D050"/>
            </a:solidFill>
          </a:ln>
        </p:spPr>
        <p:style>
          <a:lnRef idx="2">
            <a:schemeClr val="accent6"/>
          </a:lnRef>
          <a:fillRef idx="0">
            <a:schemeClr val="accent6"/>
          </a:fillRef>
          <a:effectRef idx="1">
            <a:schemeClr val="accent6"/>
          </a:effectRef>
          <a:fontRef idx="minor">
            <a:schemeClr val="tx1"/>
          </a:fontRef>
        </p:style>
      </p:cxnSp>
      <p:cxnSp>
        <p:nvCxnSpPr>
          <p:cNvPr id="8" name="Přímá spojovací čára 7"/>
          <p:cNvCxnSpPr/>
          <p:nvPr/>
        </p:nvCxnSpPr>
        <p:spPr>
          <a:xfrm>
            <a:off x="571500" y="6143625"/>
            <a:ext cx="8143875" cy="1588"/>
          </a:xfrm>
          <a:prstGeom prst="line">
            <a:avLst/>
          </a:prstGeom>
          <a:ln>
            <a:solidFill>
              <a:srgbClr val="92D050"/>
            </a:solidFill>
          </a:ln>
        </p:spPr>
        <p:style>
          <a:lnRef idx="2">
            <a:schemeClr val="accent6"/>
          </a:lnRef>
          <a:fillRef idx="0">
            <a:schemeClr val="accent6"/>
          </a:fillRef>
          <a:effectRef idx="1">
            <a:schemeClr val="accent6"/>
          </a:effectRef>
          <a:fontRef idx="minor">
            <a:schemeClr val="tx1"/>
          </a:fontRef>
        </p:style>
      </p:cxnSp>
      <p:sp>
        <p:nvSpPr>
          <p:cNvPr id="10" name="Zaoblený obdélník 9"/>
          <p:cNvSpPr/>
          <p:nvPr/>
        </p:nvSpPr>
        <p:spPr>
          <a:xfrm>
            <a:off x="3643313" y="3500438"/>
            <a:ext cx="1928812" cy="700087"/>
          </a:xfrm>
          <a:prstGeom prst="roundRect">
            <a:avLst/>
          </a:prstGeom>
          <a:noFill/>
          <a:ln>
            <a:solidFill>
              <a:schemeClr val="accent4">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1" name="Zaoblený obdélník 10"/>
          <p:cNvSpPr/>
          <p:nvPr/>
        </p:nvSpPr>
        <p:spPr>
          <a:xfrm>
            <a:off x="6715125" y="3500438"/>
            <a:ext cx="1928813" cy="700087"/>
          </a:xfrm>
          <a:prstGeom prst="roundRect">
            <a:avLst/>
          </a:prstGeom>
          <a:noFill/>
          <a:ln>
            <a:solidFill>
              <a:schemeClr val="accent4">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2" name="Zaoblený obdélník 11"/>
          <p:cNvSpPr/>
          <p:nvPr/>
        </p:nvSpPr>
        <p:spPr>
          <a:xfrm>
            <a:off x="571500" y="4429125"/>
            <a:ext cx="1928813" cy="700088"/>
          </a:xfrm>
          <a:prstGeom prst="roundRect">
            <a:avLst/>
          </a:prstGeom>
          <a:noFill/>
          <a:ln>
            <a:solidFill>
              <a:schemeClr val="accent4">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3" name="Zaoblený obdélník 12"/>
          <p:cNvSpPr/>
          <p:nvPr/>
        </p:nvSpPr>
        <p:spPr>
          <a:xfrm>
            <a:off x="3643313" y="4429125"/>
            <a:ext cx="1928812" cy="700088"/>
          </a:xfrm>
          <a:prstGeom prst="roundRect">
            <a:avLst/>
          </a:prstGeom>
          <a:noFill/>
          <a:ln>
            <a:solidFill>
              <a:schemeClr val="accent4">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4" name="Zaoblený obdélník 13"/>
          <p:cNvSpPr/>
          <p:nvPr/>
        </p:nvSpPr>
        <p:spPr>
          <a:xfrm>
            <a:off x="6715125" y="4429125"/>
            <a:ext cx="1928813" cy="700088"/>
          </a:xfrm>
          <a:prstGeom prst="roundRect">
            <a:avLst/>
          </a:prstGeom>
          <a:noFill/>
          <a:ln>
            <a:solidFill>
              <a:schemeClr val="accent4">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5" name="Zaoblený obdélník 14"/>
          <p:cNvSpPr/>
          <p:nvPr/>
        </p:nvSpPr>
        <p:spPr>
          <a:xfrm>
            <a:off x="571500" y="5357813"/>
            <a:ext cx="1928813" cy="700087"/>
          </a:xfrm>
          <a:prstGeom prst="roundRect">
            <a:avLst/>
          </a:prstGeom>
          <a:noFill/>
          <a:ln>
            <a:solidFill>
              <a:schemeClr val="accent4">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6" name="Zaoblený obdélník 15"/>
          <p:cNvSpPr/>
          <p:nvPr/>
        </p:nvSpPr>
        <p:spPr>
          <a:xfrm>
            <a:off x="3643313" y="5357813"/>
            <a:ext cx="1928812" cy="700087"/>
          </a:xfrm>
          <a:prstGeom prst="roundRect">
            <a:avLst/>
          </a:prstGeom>
          <a:noFill/>
          <a:ln>
            <a:solidFill>
              <a:schemeClr val="accent4">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7" name="Zaoblený obdélník 16"/>
          <p:cNvSpPr/>
          <p:nvPr/>
        </p:nvSpPr>
        <p:spPr>
          <a:xfrm>
            <a:off x="6715125" y="5357813"/>
            <a:ext cx="1928813" cy="700087"/>
          </a:xfrm>
          <a:prstGeom prst="roundRect">
            <a:avLst/>
          </a:prstGeom>
          <a:noFill/>
          <a:ln>
            <a:solidFill>
              <a:schemeClr val="accent4">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endParaRPr lang="cs-CZ" dirty="0"/>
          </a:p>
        </p:txBody>
      </p:sp>
      <p:sp>
        <p:nvSpPr>
          <p:cNvPr id="18" name="Zaoblený obdélník 17"/>
          <p:cNvSpPr/>
          <p:nvPr/>
        </p:nvSpPr>
        <p:spPr>
          <a:xfrm>
            <a:off x="3857625" y="1071563"/>
            <a:ext cx="1714500" cy="557212"/>
          </a:xfrm>
          <a:prstGeom prst="roundRect">
            <a:avLst/>
          </a:prstGeom>
          <a:solidFill>
            <a:srgbClr val="7030A0"/>
          </a:solidFill>
          <a:ln>
            <a:solidFill>
              <a:schemeClr val="accent4">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výt</a:t>
            </a:r>
          </a:p>
        </p:txBody>
      </p:sp>
      <p:sp>
        <p:nvSpPr>
          <p:cNvPr id="19" name="Zaoblený obdélník 18"/>
          <p:cNvSpPr/>
          <p:nvPr/>
        </p:nvSpPr>
        <p:spPr>
          <a:xfrm>
            <a:off x="571500" y="1571625"/>
            <a:ext cx="1714500" cy="557213"/>
          </a:xfrm>
          <a:prstGeom prst="roundRect">
            <a:avLst/>
          </a:prstGeom>
          <a:solidFill>
            <a:srgbClr val="7030A0"/>
          </a:solidFill>
          <a:ln>
            <a:solidFill>
              <a:schemeClr val="accent4">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zvykat</a:t>
            </a:r>
          </a:p>
        </p:txBody>
      </p:sp>
      <p:sp>
        <p:nvSpPr>
          <p:cNvPr id="20" name="Zaoblený obdélník 19"/>
          <p:cNvSpPr/>
          <p:nvPr/>
        </p:nvSpPr>
        <p:spPr>
          <a:xfrm>
            <a:off x="5929313" y="857250"/>
            <a:ext cx="1714500" cy="557213"/>
          </a:xfrm>
          <a:prstGeom prst="roundRect">
            <a:avLst/>
          </a:prstGeom>
          <a:solidFill>
            <a:srgbClr val="7030A0"/>
          </a:solidFill>
          <a:ln>
            <a:solidFill>
              <a:schemeClr val="accent4">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vydra</a:t>
            </a:r>
          </a:p>
        </p:txBody>
      </p:sp>
      <p:sp>
        <p:nvSpPr>
          <p:cNvPr id="21" name="Zaoblený obdélník 20"/>
          <p:cNvSpPr/>
          <p:nvPr/>
        </p:nvSpPr>
        <p:spPr>
          <a:xfrm>
            <a:off x="6858000" y="1643063"/>
            <a:ext cx="1714500" cy="557212"/>
          </a:xfrm>
          <a:prstGeom prst="roundRect">
            <a:avLst/>
          </a:prstGeom>
          <a:solidFill>
            <a:srgbClr val="7030A0"/>
          </a:solidFill>
          <a:ln>
            <a:solidFill>
              <a:schemeClr val="accent4">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žvýkat</a:t>
            </a:r>
          </a:p>
        </p:txBody>
      </p:sp>
      <p:sp>
        <p:nvSpPr>
          <p:cNvPr id="22" name="Zaoblený obdélník 21"/>
          <p:cNvSpPr/>
          <p:nvPr/>
        </p:nvSpPr>
        <p:spPr>
          <a:xfrm>
            <a:off x="4714875" y="1928813"/>
            <a:ext cx="1714500" cy="557212"/>
          </a:xfrm>
          <a:prstGeom prst="roundRect">
            <a:avLst/>
          </a:prstGeom>
          <a:solidFill>
            <a:srgbClr val="7030A0"/>
          </a:solidFill>
          <a:ln>
            <a:solidFill>
              <a:schemeClr val="accent4">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výskat</a:t>
            </a:r>
          </a:p>
        </p:txBody>
      </p:sp>
      <p:sp>
        <p:nvSpPr>
          <p:cNvPr id="23" name="Zaoblený obdélník 22"/>
          <p:cNvSpPr/>
          <p:nvPr/>
        </p:nvSpPr>
        <p:spPr>
          <a:xfrm>
            <a:off x="1357313" y="2500313"/>
            <a:ext cx="1714500" cy="557212"/>
          </a:xfrm>
          <a:prstGeom prst="roundRect">
            <a:avLst/>
          </a:prstGeom>
          <a:solidFill>
            <a:srgbClr val="7030A0"/>
          </a:solidFill>
          <a:ln>
            <a:solidFill>
              <a:schemeClr val="accent4">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vysoký</a:t>
            </a:r>
          </a:p>
        </p:txBody>
      </p:sp>
      <p:sp>
        <p:nvSpPr>
          <p:cNvPr id="24" name="Zaoblený obdélník 23"/>
          <p:cNvSpPr/>
          <p:nvPr/>
        </p:nvSpPr>
        <p:spPr>
          <a:xfrm>
            <a:off x="2571750" y="1857375"/>
            <a:ext cx="1714500" cy="557213"/>
          </a:xfrm>
          <a:prstGeom prst="roundRect">
            <a:avLst/>
          </a:prstGeom>
          <a:solidFill>
            <a:srgbClr val="7030A0"/>
          </a:solidFill>
          <a:ln>
            <a:solidFill>
              <a:schemeClr val="accent4">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výr</a:t>
            </a:r>
          </a:p>
        </p:txBody>
      </p:sp>
      <p:sp>
        <p:nvSpPr>
          <p:cNvPr id="25" name="Zaoblený obdélník 24"/>
          <p:cNvSpPr/>
          <p:nvPr/>
        </p:nvSpPr>
        <p:spPr>
          <a:xfrm>
            <a:off x="6500813" y="2571750"/>
            <a:ext cx="1714500" cy="557213"/>
          </a:xfrm>
          <a:prstGeom prst="roundRect">
            <a:avLst/>
          </a:prstGeom>
          <a:solidFill>
            <a:srgbClr val="7030A0"/>
          </a:solidFill>
          <a:ln>
            <a:solidFill>
              <a:schemeClr val="accent4">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defRPr/>
            </a:pPr>
            <a:r>
              <a:rPr lang="cs-CZ" dirty="0"/>
              <a:t>povyk</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Nadpis 1"/>
          <p:cNvSpPr>
            <a:spLocks noGrp="1"/>
          </p:cNvSpPr>
          <p:nvPr>
            <p:ph type="title"/>
          </p:nvPr>
        </p:nvSpPr>
        <p:spPr>
          <a:xfrm>
            <a:off x="457200" y="428625"/>
            <a:ext cx="8229600" cy="571500"/>
          </a:xfrm>
        </p:spPr>
        <p:txBody>
          <a:bodyPr/>
          <a:lstStyle/>
          <a:p>
            <a:pPr algn="l"/>
            <a:r>
              <a:rPr lang="cs-CZ" sz="1200" smtClean="0"/>
              <a:t>Dopiš chybějící vyjmenovaná slova po ,,V“</a:t>
            </a:r>
          </a:p>
        </p:txBody>
      </p:sp>
      <p:sp>
        <p:nvSpPr>
          <p:cNvPr id="154627" name="Zástupný symbol pro obsah 2"/>
          <p:cNvSpPr>
            <a:spLocks noGrp="1"/>
          </p:cNvSpPr>
          <p:nvPr>
            <p:ph idx="1"/>
          </p:nvPr>
        </p:nvSpPr>
        <p:spPr>
          <a:xfrm>
            <a:off x="457200" y="928688"/>
            <a:ext cx="8229600" cy="5197475"/>
          </a:xfrm>
        </p:spPr>
        <p:txBody>
          <a:bodyPr/>
          <a:lstStyle/>
          <a:p>
            <a:pPr>
              <a:buFont typeface="Arial" charset="0"/>
              <a:buNone/>
            </a:pPr>
            <a:r>
              <a:rPr lang="cs-CZ" smtClean="0"/>
              <a:t>vy,                     , výt,</a:t>
            </a:r>
          </a:p>
          <a:p>
            <a:pPr>
              <a:buFont typeface="Arial" charset="0"/>
              <a:buNone/>
            </a:pPr>
            <a:endParaRPr lang="cs-CZ" smtClean="0"/>
          </a:p>
          <a:p>
            <a:pPr>
              <a:buFont typeface="Arial" charset="0"/>
              <a:buNone/>
            </a:pPr>
            <a:r>
              <a:rPr lang="cs-CZ" smtClean="0"/>
              <a:t>                   , zvykat,                     ,</a:t>
            </a:r>
          </a:p>
          <a:p>
            <a:pPr>
              <a:buFont typeface="Arial" charset="0"/>
              <a:buNone/>
            </a:pPr>
            <a:endParaRPr lang="cs-CZ" smtClean="0"/>
          </a:p>
          <a:p>
            <a:pPr>
              <a:buFont typeface="Arial" charset="0"/>
              <a:buNone/>
            </a:pPr>
            <a:r>
              <a:rPr lang="cs-CZ" smtClean="0"/>
              <a:t>                   ,                     , vyžle,</a:t>
            </a:r>
          </a:p>
          <a:p>
            <a:pPr>
              <a:buFont typeface="Arial" charset="0"/>
              <a:buNone/>
            </a:pPr>
            <a:endParaRPr lang="cs-CZ" smtClean="0"/>
          </a:p>
          <a:p>
            <a:pPr>
              <a:buFont typeface="Arial" charset="0"/>
              <a:buNone/>
            </a:pPr>
            <a:r>
              <a:rPr lang="cs-CZ" smtClean="0"/>
              <a:t>povyk, </a:t>
            </a:r>
          </a:p>
          <a:p>
            <a:pPr>
              <a:buFont typeface="Arial" charset="0"/>
              <a:buNone/>
            </a:pPr>
            <a:endParaRPr lang="cs-CZ" smtClean="0"/>
          </a:p>
          <a:p>
            <a:pPr>
              <a:buFont typeface="Arial" charset="0"/>
              <a:buNone/>
            </a:pPr>
            <a:r>
              <a:rPr lang="cs-CZ" smtClean="0"/>
              <a:t>a slova s předponou vy-, vý-</a:t>
            </a:r>
          </a:p>
          <a:p>
            <a:pPr>
              <a:buFont typeface="Arial" charset="0"/>
              <a:buNone/>
            </a:pPr>
            <a:endParaRPr lang="cs-CZ" smtClean="0"/>
          </a:p>
          <a:p>
            <a:pPr>
              <a:buFont typeface="Arial" charset="0"/>
              <a:buNone/>
            </a:pPr>
            <a:endParaRPr lang="cs-CZ" smtClean="0"/>
          </a:p>
        </p:txBody>
      </p:sp>
      <p:sp>
        <p:nvSpPr>
          <p:cNvPr id="4" name="Zaoblený obdélník 3"/>
          <p:cNvSpPr/>
          <p:nvPr/>
        </p:nvSpPr>
        <p:spPr>
          <a:xfrm>
            <a:off x="2500313" y="3214688"/>
            <a:ext cx="1785937" cy="714375"/>
          </a:xfrm>
          <a:prstGeom prst="roundRect">
            <a:avLst/>
          </a:prstGeom>
          <a:solidFill>
            <a:srgbClr val="FFC000"/>
          </a:solidFill>
          <a:ln>
            <a:solidFill>
              <a:srgbClr val="FFFF0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
        <p:nvSpPr>
          <p:cNvPr id="5" name="Zaoblený obdélník 4"/>
          <p:cNvSpPr/>
          <p:nvPr/>
        </p:nvSpPr>
        <p:spPr>
          <a:xfrm>
            <a:off x="1143000" y="857250"/>
            <a:ext cx="1785938" cy="714375"/>
          </a:xfrm>
          <a:prstGeom prst="roundRect">
            <a:avLst/>
          </a:prstGeom>
          <a:solidFill>
            <a:srgbClr val="FFC000"/>
          </a:solidFill>
          <a:ln>
            <a:solidFill>
              <a:srgbClr val="FFFF0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
        <p:nvSpPr>
          <p:cNvPr id="6" name="Zaoblený obdélník 5"/>
          <p:cNvSpPr/>
          <p:nvPr/>
        </p:nvSpPr>
        <p:spPr>
          <a:xfrm>
            <a:off x="500063" y="2000250"/>
            <a:ext cx="1785937" cy="714375"/>
          </a:xfrm>
          <a:prstGeom prst="roundRect">
            <a:avLst/>
          </a:prstGeom>
          <a:solidFill>
            <a:srgbClr val="FFC000"/>
          </a:solidFill>
          <a:ln>
            <a:solidFill>
              <a:srgbClr val="FFFF0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
        <p:nvSpPr>
          <p:cNvPr id="7" name="Zaoblený obdélník 6"/>
          <p:cNvSpPr/>
          <p:nvPr/>
        </p:nvSpPr>
        <p:spPr>
          <a:xfrm>
            <a:off x="3714750" y="2000250"/>
            <a:ext cx="1785938" cy="714375"/>
          </a:xfrm>
          <a:prstGeom prst="roundRect">
            <a:avLst/>
          </a:prstGeom>
          <a:solidFill>
            <a:srgbClr val="FFC000"/>
          </a:solidFill>
          <a:ln>
            <a:solidFill>
              <a:srgbClr val="FFFF0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
        <p:nvSpPr>
          <p:cNvPr id="8" name="Zaoblený obdélník 7"/>
          <p:cNvSpPr/>
          <p:nvPr/>
        </p:nvSpPr>
        <p:spPr>
          <a:xfrm>
            <a:off x="500063" y="3214688"/>
            <a:ext cx="1785937" cy="714375"/>
          </a:xfrm>
          <a:prstGeom prst="roundRect">
            <a:avLst/>
          </a:prstGeom>
          <a:solidFill>
            <a:srgbClr val="FFC000"/>
          </a:solidFill>
          <a:ln>
            <a:solidFill>
              <a:srgbClr val="FFFF0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
        <p:nvSpPr>
          <p:cNvPr id="9" name="Zaoblený obdélník 8"/>
          <p:cNvSpPr/>
          <p:nvPr/>
        </p:nvSpPr>
        <p:spPr>
          <a:xfrm>
            <a:off x="1714500" y="4357688"/>
            <a:ext cx="1785938" cy="714375"/>
          </a:xfrm>
          <a:prstGeom prst="roundRect">
            <a:avLst/>
          </a:prstGeom>
          <a:solidFill>
            <a:srgbClr val="FFC000"/>
          </a:solidFill>
          <a:ln>
            <a:solidFill>
              <a:srgbClr val="FFFF00"/>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Nadpis 1"/>
          <p:cNvSpPr>
            <a:spLocks noGrp="1"/>
          </p:cNvSpPr>
          <p:nvPr>
            <p:ph type="title"/>
          </p:nvPr>
        </p:nvSpPr>
        <p:spPr>
          <a:xfrm>
            <a:off x="457200" y="274638"/>
            <a:ext cx="8229600" cy="868362"/>
          </a:xfrm>
        </p:spPr>
        <p:txBody>
          <a:bodyPr/>
          <a:lstStyle/>
          <a:p>
            <a:r>
              <a:rPr lang="cs-CZ" smtClean="0"/>
              <a:t>Popis</a:t>
            </a:r>
          </a:p>
        </p:txBody>
      </p:sp>
      <p:sp>
        <p:nvSpPr>
          <p:cNvPr id="155651" name="Zástupný symbol pro obsah 2"/>
          <p:cNvSpPr>
            <a:spLocks noGrp="1"/>
          </p:cNvSpPr>
          <p:nvPr>
            <p:ph idx="1"/>
          </p:nvPr>
        </p:nvSpPr>
        <p:spPr>
          <a:xfrm>
            <a:off x="457200" y="1071563"/>
            <a:ext cx="8229600" cy="5054600"/>
          </a:xfrm>
        </p:spPr>
        <p:txBody>
          <a:bodyPr/>
          <a:lstStyle/>
          <a:p>
            <a:pPr>
              <a:buFont typeface="Arial" charset="0"/>
              <a:buNone/>
            </a:pPr>
            <a:r>
              <a:rPr lang="cs-CZ" sz="1600" smtClean="0"/>
              <a:t>Prezentace je určená k procvičení vyjmenovaných slov po ,,V“.</a:t>
            </a:r>
          </a:p>
          <a:p>
            <a:pPr>
              <a:buFont typeface="Wingdings" pitchFamily="2" charset="2"/>
              <a:buChar char="v"/>
            </a:pPr>
            <a:r>
              <a:rPr lang="cs-CZ" sz="1600" smtClean="0"/>
              <a:t>Na prvním snímku si žáci formou doplňování chybějících i – y, í – ý procvičí  doposud naučená vyjmenovaná slova a slova příbuzná. Písmena do rámečků se vpisují tak, že se klikne levým tlačítkem myši na rámeček a pomocí klávesnice se doplní chybějící písmeno. Stejným způsobem se na šestém snímku dopisují chybějící vyjmenovaná slova.</a:t>
            </a:r>
          </a:p>
          <a:p>
            <a:pPr>
              <a:buFont typeface="Wingdings" pitchFamily="2" charset="2"/>
              <a:buChar char="v"/>
            </a:pPr>
            <a:r>
              <a:rPr lang="cs-CZ" sz="1600" smtClean="0"/>
              <a:t>Druhý snímek křížovka. Vyplňuje se kliknutím na každé políčko levým tlačítkem myši a vepsáním patřičného písmene pomocí klávesnice.</a:t>
            </a:r>
          </a:p>
          <a:p>
            <a:pPr>
              <a:buFont typeface="Wingdings" pitchFamily="2" charset="2"/>
              <a:buChar char="v"/>
            </a:pPr>
            <a:r>
              <a:rPr lang="cs-CZ" sz="1600" smtClean="0"/>
              <a:t>Na třetím a pátém snímku se přemisťují cedulky tak, že se klikne levým tlačítkem myši do rohu kartičky a následně se posouváním myši se současným držením levého tlačítka přemístí na požadované místo.</a:t>
            </a:r>
          </a:p>
          <a:p>
            <a:pPr>
              <a:buFont typeface="Wingdings" pitchFamily="2" charset="2"/>
              <a:buChar char="v"/>
            </a:pPr>
            <a:r>
              <a:rPr lang="cs-CZ" sz="1600" smtClean="0"/>
              <a:t>Čtvrtý snímek – osmisměrka. Nejprve dopsat i – y, í – ý do rámečků ve slovech kliknutím levým tlačítkem myši na rámeček a doplněním chybějícího písmene pomocí klávesnice. Vyhledávat slova uvedená vpravo v sloupcích v tabulce s písmeny, slova jsou v tabulce napsaná vodorov- ně, svisle či šikmo v obou směrech. Slova se v tabulce škrtají tak, že se na liště kreslení klikne levý tlačítkem myši na úsečku, následně na první písmeno vyhledaného slova a úsečka s drže- ním levého tlačítka se natáhne ve směru čtení přes celé slovo. Po vyškrtání všech slov se L (levým) tlačítkem myši klikne na nepřeškrtnuté písmeno a v nástroji kreslení se klikne na výplň tvarů, kde se zvolí světlejší barva. Takto se vyznačí všechna nepřeškrtnutá písmena, při jejichž přečtení zleva ve směru čtení získáme tajenku, kterou přepíšeme do rámečku. (klik L tlačítkem, písmeno klávesnicí) </a:t>
            </a:r>
          </a:p>
          <a:p>
            <a:endParaRPr lang="cs-CZ" smtClean="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Nadpis 1"/>
          <p:cNvSpPr>
            <a:spLocks noGrp="1"/>
          </p:cNvSpPr>
          <p:nvPr>
            <p:ph type="title"/>
          </p:nvPr>
        </p:nvSpPr>
        <p:spPr/>
        <p:txBody>
          <a:bodyPr/>
          <a:lstStyle/>
          <a:p>
            <a:r>
              <a:rPr lang="cs-CZ" smtClean="0"/>
              <a:t>Zdroje</a:t>
            </a:r>
          </a:p>
        </p:txBody>
      </p:sp>
      <p:sp>
        <p:nvSpPr>
          <p:cNvPr id="10243" name="Zástupný symbol pro obsah 2"/>
          <p:cNvSpPr>
            <a:spLocks noGrp="1"/>
          </p:cNvSpPr>
          <p:nvPr>
            <p:ph idx="1"/>
          </p:nvPr>
        </p:nvSpPr>
        <p:spPr>
          <a:xfrm>
            <a:off x="785813" y="1428750"/>
            <a:ext cx="7643812" cy="3214688"/>
          </a:xfrm>
        </p:spPr>
        <p:txBody>
          <a:bodyPr/>
          <a:lstStyle/>
          <a:p>
            <a:pPr>
              <a:buFont typeface="Arial" charset="0"/>
              <a:buNone/>
              <a:defRPr/>
            </a:pPr>
            <a:r>
              <a:rPr lang="cs-CZ" dirty="0" smtClean="0"/>
              <a:t> </a:t>
            </a:r>
            <a:r>
              <a:rPr lang="cs-CZ" sz="1200" dirty="0" smtClean="0"/>
              <a:t>Myšlenková mapa – dle návrhu autorky</a:t>
            </a:r>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r>
              <a:rPr lang="cs-CZ" sz="1800" dirty="0" smtClean="0"/>
              <a:t>Autorem materiálu a všech jeho částí, není-li uvedeno jinak, je Mgr. Jitka Vlková.</a:t>
            </a:r>
          </a:p>
          <a:p>
            <a:pPr>
              <a:buFont typeface="Arial" charset="0"/>
              <a:buNone/>
              <a:defRPr/>
            </a:pPr>
            <a:endParaRPr lang="cs-CZ" sz="1200" i="1" dirty="0" smtClean="0">
              <a:latin typeface="+mj-lt"/>
            </a:endParaRPr>
          </a:p>
          <a:p>
            <a:pPr>
              <a:buFont typeface="Arial" charset="0"/>
              <a:buNone/>
              <a:defRPr/>
            </a:pPr>
            <a:endParaRPr lang="cs-CZ" sz="1200" i="1" dirty="0" smtClean="0">
              <a:latin typeface="+mj-lt"/>
            </a:endParaRPr>
          </a:p>
          <a:p>
            <a:pPr>
              <a:buFont typeface="Arial" charset="0"/>
              <a:buNone/>
              <a:defRPr/>
            </a:pPr>
            <a:endParaRPr lang="cs-CZ" sz="1200" i="1" dirty="0" smtClean="0">
              <a:latin typeface="+mj-lt"/>
            </a:endParaRPr>
          </a:p>
          <a:p>
            <a:pPr>
              <a:buFont typeface="Arial" charset="0"/>
              <a:buNone/>
              <a:defRPr/>
            </a:pPr>
            <a:endParaRPr lang="cs-CZ" dirty="0" smtClean="0"/>
          </a:p>
        </p:txBody>
      </p:sp>
      <p:pic>
        <p:nvPicPr>
          <p:cNvPr id="156676" name="Picture 4"/>
          <p:cNvPicPr>
            <a:picLocks noChangeAspect="1" noChangeArrowheads="1"/>
          </p:cNvPicPr>
          <p:nvPr/>
        </p:nvPicPr>
        <p:blipFill>
          <a:blip r:embed="rId2" cstate="print"/>
          <a:srcRect/>
          <a:stretch>
            <a:fillRect/>
          </a:stretch>
        </p:blipFill>
        <p:spPr bwMode="auto">
          <a:xfrm>
            <a:off x="1785938" y="4857750"/>
            <a:ext cx="5976937" cy="990600"/>
          </a:xfrm>
          <a:prstGeom prst="rect">
            <a:avLst/>
          </a:prstGeom>
          <a:noFill/>
          <a:ln w="9525">
            <a:noFill/>
            <a:miter lim="800000"/>
            <a:headEnd/>
            <a:tailEnd/>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28688"/>
            <a:ext cx="7772400" cy="2143125"/>
          </a:xfrm>
        </p:spPr>
        <p:txBody>
          <a:bodyPr rtlCol="0">
            <a:normAutofit/>
          </a:bodyPr>
          <a:lstStyle/>
          <a:p>
            <a:pPr eaLnBrk="1" fontAlgn="auto" hangingPunct="1">
              <a:spcAft>
                <a:spcPts val="0"/>
              </a:spcAft>
              <a:defRPr/>
            </a:pPr>
            <a:r>
              <a:rPr lang="cs-CZ" b="1" dirty="0" smtClean="0">
                <a:solidFill>
                  <a:schemeClr val="accent2">
                    <a:lumMod val="75000"/>
                  </a:schemeClr>
                </a:solidFill>
              </a:rPr>
              <a:t>VYJMENOVANÁ  SLOVA</a:t>
            </a:r>
          </a:p>
        </p:txBody>
      </p:sp>
      <p:sp>
        <p:nvSpPr>
          <p:cNvPr id="3" name="Podnadpis 2"/>
          <p:cNvSpPr>
            <a:spLocks noGrp="1"/>
          </p:cNvSpPr>
          <p:nvPr>
            <p:ph type="subTitle" idx="1"/>
          </p:nvPr>
        </p:nvSpPr>
        <p:spPr>
          <a:xfrm>
            <a:off x="1428750" y="3571875"/>
            <a:ext cx="6400800" cy="1995488"/>
          </a:xfrm>
        </p:spPr>
        <p:txBody>
          <a:bodyPr rtlCol="0">
            <a:normAutofit/>
          </a:bodyPr>
          <a:lstStyle/>
          <a:p>
            <a:pPr eaLnBrk="1" fontAlgn="auto" hangingPunct="1">
              <a:spcAft>
                <a:spcPts val="0"/>
              </a:spcAft>
              <a:buFont typeface="Arial" pitchFamily="34" charset="0"/>
              <a:buNone/>
              <a:defRPr/>
            </a:pPr>
            <a:endParaRPr lang="cs-CZ" dirty="0" smtClean="0"/>
          </a:p>
          <a:p>
            <a:pPr eaLnBrk="1" fontAlgn="auto" hangingPunct="1">
              <a:spcAft>
                <a:spcPts val="0"/>
              </a:spcAft>
              <a:buFont typeface="Arial" pitchFamily="34" charset="0"/>
              <a:buNone/>
              <a:defRPr/>
            </a:pPr>
            <a:r>
              <a:rPr lang="cs-CZ" dirty="0" smtClean="0"/>
              <a:t>Mgr. Jitka Vlková</a:t>
            </a:r>
          </a:p>
          <a:p>
            <a:pPr eaLnBrk="1" fontAlgn="auto" hangingPunct="1">
              <a:spcAft>
                <a:spcPts val="0"/>
              </a:spcAft>
              <a:buFont typeface="Arial" pitchFamily="34" charset="0"/>
              <a:buNone/>
              <a:defRPr/>
            </a:pPr>
            <a:r>
              <a:rPr lang="cs-CZ" sz="1900" dirty="0" smtClean="0"/>
              <a:t>VY_32_INOVACE_12_20_vyjmenovaná slova</a:t>
            </a:r>
          </a:p>
          <a:p>
            <a:pPr eaLnBrk="1" fontAlgn="auto" hangingPunct="1">
              <a:spcAft>
                <a:spcPts val="0"/>
              </a:spcAft>
              <a:buFont typeface="Arial" pitchFamily="34" charset="0"/>
              <a:buNone/>
              <a:defRPr/>
            </a:pPr>
            <a:endParaRPr lang="cs-CZ" dirty="0" smtClean="0"/>
          </a:p>
        </p:txBody>
      </p:sp>
      <p:pic>
        <p:nvPicPr>
          <p:cNvPr id="157700" name="Picture 4"/>
          <p:cNvPicPr>
            <a:picLocks noChangeAspect="1" noChangeArrowheads="1"/>
          </p:cNvPicPr>
          <p:nvPr/>
        </p:nvPicPr>
        <p:blipFill>
          <a:blip r:embed="rId2" cstate="print"/>
          <a:srcRect/>
          <a:stretch>
            <a:fillRect/>
          </a:stretch>
        </p:blipFill>
        <p:spPr bwMode="auto">
          <a:xfrm>
            <a:off x="1500188" y="3000375"/>
            <a:ext cx="5976937" cy="990600"/>
          </a:xfrm>
          <a:prstGeom prst="rect">
            <a:avLst/>
          </a:prstGeom>
          <a:noFill/>
          <a:ln w="9525">
            <a:noFill/>
            <a:miter lim="800000"/>
            <a:headEnd/>
            <a:tailEnd/>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Nadpis 1"/>
          <p:cNvSpPr>
            <a:spLocks noGrp="1"/>
          </p:cNvSpPr>
          <p:nvPr>
            <p:ph type="title"/>
          </p:nvPr>
        </p:nvSpPr>
        <p:spPr>
          <a:xfrm>
            <a:off x="457200" y="428625"/>
            <a:ext cx="8229600" cy="428625"/>
          </a:xfrm>
        </p:spPr>
        <p:txBody>
          <a:bodyPr/>
          <a:lstStyle/>
          <a:p>
            <a:pPr algn="l"/>
            <a:r>
              <a:rPr lang="cs-CZ" sz="2400" smtClean="0"/>
              <a:t>             </a:t>
            </a:r>
            <a:r>
              <a:rPr lang="cs-CZ" sz="2400" b="1" u="sng" smtClean="0"/>
              <a:t>BRZY, JAZYK, NAZÝVAT, RUZYNĚ</a:t>
            </a:r>
          </a:p>
        </p:txBody>
      </p:sp>
      <p:sp>
        <p:nvSpPr>
          <p:cNvPr id="158723" name="Zástupný symbol pro obsah 2"/>
          <p:cNvSpPr>
            <a:spLocks noGrp="1"/>
          </p:cNvSpPr>
          <p:nvPr>
            <p:ph idx="1"/>
          </p:nvPr>
        </p:nvSpPr>
        <p:spPr>
          <a:xfrm>
            <a:off x="357188" y="857250"/>
            <a:ext cx="8429625" cy="5500688"/>
          </a:xfrm>
        </p:spPr>
        <p:txBody>
          <a:bodyPr/>
          <a:lstStyle/>
          <a:p>
            <a:pPr>
              <a:buFont typeface="Arial" charset="0"/>
              <a:buNone/>
            </a:pPr>
            <a:r>
              <a:rPr lang="cs-CZ" sz="1200" smtClean="0"/>
              <a:t>Doplň správná i –y, í –ý:</a:t>
            </a:r>
          </a:p>
          <a:p>
            <a:pPr>
              <a:buFont typeface="Arial" charset="0"/>
              <a:buNone/>
            </a:pPr>
            <a:r>
              <a:rPr lang="cs-CZ" sz="1800" smtClean="0"/>
              <a:t>Štěňata</a:t>
            </a:r>
          </a:p>
          <a:p>
            <a:pPr>
              <a:buFont typeface="Arial" charset="0"/>
              <a:buNone/>
            </a:pPr>
            <a:r>
              <a:rPr lang="cs-CZ" sz="1800" smtClean="0"/>
              <a:t>Toník b    l navštívit kamaráda V     ktora. Za dveřmi b    tu se oz    -</a:t>
            </a:r>
          </a:p>
          <a:p>
            <a:pPr>
              <a:buFont typeface="Arial" charset="0"/>
              <a:buNone/>
            </a:pPr>
            <a:endParaRPr lang="cs-CZ" sz="1800" smtClean="0"/>
          </a:p>
          <a:p>
            <a:pPr>
              <a:buFont typeface="Arial" charset="0"/>
              <a:buNone/>
            </a:pPr>
            <a:r>
              <a:rPr lang="cs-CZ" sz="1800" smtClean="0"/>
              <a:t>valo štěkání. Když V     ktor otevřel, v     běhla ven Z     ta. Z    ta</a:t>
            </a:r>
          </a:p>
          <a:p>
            <a:pPr>
              <a:buFont typeface="Arial" charset="0"/>
              <a:buNone/>
            </a:pPr>
            <a:endParaRPr lang="cs-CZ" sz="1800" smtClean="0"/>
          </a:p>
          <a:p>
            <a:pPr>
              <a:buFont typeface="Arial" charset="0"/>
              <a:buNone/>
            </a:pPr>
            <a:r>
              <a:rPr lang="cs-CZ" sz="1800" smtClean="0"/>
              <a:t>je psí maminka. Sam     ce psa se naz    vá fena, samec se naz    vá pes a mláďata se na- </a:t>
            </a:r>
          </a:p>
          <a:p>
            <a:pPr>
              <a:buFont typeface="Arial" charset="0"/>
              <a:buNone/>
            </a:pPr>
            <a:endParaRPr lang="cs-CZ" sz="1800" smtClean="0"/>
          </a:p>
          <a:p>
            <a:pPr>
              <a:buFont typeface="Arial" charset="0"/>
              <a:buNone/>
            </a:pPr>
            <a:r>
              <a:rPr lang="cs-CZ" sz="1800" smtClean="0"/>
              <a:t>z     vají štěňata. Z     ta má čtyři štěňata. Právě se v    batol     la za Z     tou. Jedno štěně </a:t>
            </a:r>
          </a:p>
          <a:p>
            <a:pPr>
              <a:buFont typeface="Arial" charset="0"/>
              <a:buNone/>
            </a:pPr>
            <a:endParaRPr lang="cs-CZ" sz="1800" smtClean="0"/>
          </a:p>
          <a:p>
            <a:pPr>
              <a:buFont typeface="Arial" charset="0"/>
              <a:buNone/>
            </a:pPr>
            <a:r>
              <a:rPr lang="cs-CZ" sz="1800" smtClean="0"/>
              <a:t>v     tvořilo loužičku,druhé unaveně z     vlo, třetí vyl    zovalo m    stičku malým jaz    čkem</a:t>
            </a:r>
          </a:p>
          <a:p>
            <a:pPr>
              <a:buFont typeface="Arial" charset="0"/>
              <a:buNone/>
            </a:pPr>
            <a:endParaRPr lang="cs-CZ" sz="1800" smtClean="0"/>
          </a:p>
          <a:p>
            <a:pPr>
              <a:buFont typeface="Arial" charset="0"/>
              <a:buNone/>
            </a:pPr>
            <a:r>
              <a:rPr lang="cs-CZ" sz="1800" smtClean="0"/>
              <a:t>a čtvrté radostně poskakovalo, vrtělo ocáskem a v     z     valo ke hře. Z    ta si lehla a ja-</a:t>
            </a:r>
          </a:p>
          <a:p>
            <a:pPr>
              <a:buFont typeface="Arial" charset="0"/>
              <a:buNone/>
            </a:pPr>
            <a:endParaRPr lang="cs-CZ" sz="1800" smtClean="0"/>
          </a:p>
          <a:p>
            <a:pPr>
              <a:buFont typeface="Arial" charset="0"/>
              <a:buNone/>
            </a:pPr>
            <a:r>
              <a:rPr lang="cs-CZ" sz="1800" smtClean="0"/>
              <a:t>z     kem v     plazeným z tlam     čky ol     zovala své m     láčky. Toník se v     ptával na jmé- </a:t>
            </a:r>
          </a:p>
          <a:p>
            <a:pPr>
              <a:buFont typeface="Arial" charset="0"/>
              <a:buNone/>
            </a:pPr>
            <a:endParaRPr lang="cs-CZ" sz="1800" smtClean="0"/>
          </a:p>
          <a:p>
            <a:pPr>
              <a:buFont typeface="Arial" charset="0"/>
              <a:buNone/>
            </a:pPr>
            <a:r>
              <a:rPr lang="cs-CZ" sz="1800" smtClean="0"/>
              <a:t>na štěňat a brz      s      je všechny zapamatoval. </a:t>
            </a:r>
            <a:r>
              <a:rPr lang="cs-CZ" sz="1200" smtClean="0"/>
              <a:t/>
            </a:r>
            <a:br>
              <a:rPr lang="cs-CZ" sz="1200" smtClean="0"/>
            </a:br>
            <a:endParaRPr lang="cs-CZ" sz="1200" smtClean="0"/>
          </a:p>
        </p:txBody>
      </p:sp>
      <p:pic>
        <p:nvPicPr>
          <p:cNvPr id="158724" name="Picture 2" descr="D005071E"/>
          <p:cNvPicPr>
            <a:picLocks noChangeAspect="1" noChangeArrowheads="1"/>
          </p:cNvPicPr>
          <p:nvPr/>
        </p:nvPicPr>
        <p:blipFill>
          <a:blip r:embed="rId2" cstate="print"/>
          <a:srcRect/>
          <a:stretch>
            <a:fillRect/>
          </a:stretch>
        </p:blipFill>
        <p:spPr bwMode="auto">
          <a:xfrm>
            <a:off x="6572250" y="571500"/>
            <a:ext cx="2020888" cy="2071688"/>
          </a:xfrm>
          <a:prstGeom prst="rect">
            <a:avLst/>
          </a:prstGeom>
          <a:noFill/>
          <a:ln w="9525">
            <a:noFill/>
            <a:miter lim="800000"/>
            <a:headEnd/>
            <a:tailEnd/>
          </a:ln>
        </p:spPr>
      </p:pic>
      <p:sp>
        <p:nvSpPr>
          <p:cNvPr id="5" name="TextovéPole 4"/>
          <p:cNvSpPr txBox="1"/>
          <p:nvPr/>
        </p:nvSpPr>
        <p:spPr>
          <a:xfrm>
            <a:off x="1071563" y="1428750"/>
            <a:ext cx="214312"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6" name="TextovéPole 5"/>
          <p:cNvSpPr txBox="1"/>
          <p:nvPr/>
        </p:nvSpPr>
        <p:spPr>
          <a:xfrm>
            <a:off x="3357563" y="1428750"/>
            <a:ext cx="214312"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7" name="TextovéPole 6"/>
          <p:cNvSpPr txBox="1"/>
          <p:nvPr/>
        </p:nvSpPr>
        <p:spPr>
          <a:xfrm>
            <a:off x="5286375" y="1428750"/>
            <a:ext cx="214313"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8" name="TextovéPole 7"/>
          <p:cNvSpPr txBox="1"/>
          <p:nvPr/>
        </p:nvSpPr>
        <p:spPr>
          <a:xfrm>
            <a:off x="2286000" y="2071688"/>
            <a:ext cx="214313"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9" name="TextovéPole 8"/>
          <p:cNvSpPr txBox="1"/>
          <p:nvPr/>
        </p:nvSpPr>
        <p:spPr>
          <a:xfrm>
            <a:off x="3857625" y="2071688"/>
            <a:ext cx="214313"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0" name="TextovéPole 9"/>
          <p:cNvSpPr txBox="1"/>
          <p:nvPr/>
        </p:nvSpPr>
        <p:spPr>
          <a:xfrm>
            <a:off x="5143500" y="2071688"/>
            <a:ext cx="214313"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1" name="TextovéPole 10"/>
          <p:cNvSpPr txBox="1"/>
          <p:nvPr/>
        </p:nvSpPr>
        <p:spPr>
          <a:xfrm>
            <a:off x="5786438" y="2071688"/>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2" name="TextovéPole 11"/>
          <p:cNvSpPr txBox="1"/>
          <p:nvPr/>
        </p:nvSpPr>
        <p:spPr>
          <a:xfrm>
            <a:off x="6215063" y="1428750"/>
            <a:ext cx="214312"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3" name="TextovéPole 12"/>
          <p:cNvSpPr txBox="1"/>
          <p:nvPr/>
        </p:nvSpPr>
        <p:spPr>
          <a:xfrm>
            <a:off x="2357438" y="2714625"/>
            <a:ext cx="214312"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4" name="TextovéPole 13"/>
          <p:cNvSpPr txBox="1"/>
          <p:nvPr/>
        </p:nvSpPr>
        <p:spPr>
          <a:xfrm>
            <a:off x="3786188" y="2714625"/>
            <a:ext cx="214312"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5" name="TextovéPole 14"/>
          <p:cNvSpPr txBox="1"/>
          <p:nvPr/>
        </p:nvSpPr>
        <p:spPr>
          <a:xfrm>
            <a:off x="6000750" y="2714625"/>
            <a:ext cx="214313"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6" name="TextovéPole 15"/>
          <p:cNvSpPr txBox="1"/>
          <p:nvPr/>
        </p:nvSpPr>
        <p:spPr>
          <a:xfrm>
            <a:off x="571500" y="3357563"/>
            <a:ext cx="214313"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7" name="TextovéPole 16"/>
          <p:cNvSpPr txBox="1"/>
          <p:nvPr/>
        </p:nvSpPr>
        <p:spPr>
          <a:xfrm>
            <a:off x="2071688" y="3357563"/>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8" name="TextovéPole 17"/>
          <p:cNvSpPr txBox="1"/>
          <p:nvPr/>
        </p:nvSpPr>
        <p:spPr>
          <a:xfrm>
            <a:off x="5072063" y="3357563"/>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19" name="TextovéPole 18"/>
          <p:cNvSpPr txBox="1"/>
          <p:nvPr/>
        </p:nvSpPr>
        <p:spPr>
          <a:xfrm>
            <a:off x="5786438" y="3357563"/>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20" name="TextovéPole 19"/>
          <p:cNvSpPr txBox="1"/>
          <p:nvPr/>
        </p:nvSpPr>
        <p:spPr>
          <a:xfrm>
            <a:off x="6643688" y="3357563"/>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21" name="TextovéPole 20"/>
          <p:cNvSpPr txBox="1"/>
          <p:nvPr/>
        </p:nvSpPr>
        <p:spPr>
          <a:xfrm>
            <a:off x="571500" y="4071938"/>
            <a:ext cx="214313"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22" name="TextovéPole 21"/>
          <p:cNvSpPr txBox="1"/>
          <p:nvPr/>
        </p:nvSpPr>
        <p:spPr>
          <a:xfrm>
            <a:off x="3857625" y="4071938"/>
            <a:ext cx="214313"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24" name="TextovéPole 23"/>
          <p:cNvSpPr txBox="1"/>
          <p:nvPr/>
        </p:nvSpPr>
        <p:spPr>
          <a:xfrm>
            <a:off x="5143500" y="4071938"/>
            <a:ext cx="214313"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25" name="TextovéPole 24"/>
          <p:cNvSpPr txBox="1"/>
          <p:nvPr/>
        </p:nvSpPr>
        <p:spPr>
          <a:xfrm>
            <a:off x="6215063" y="4071938"/>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26" name="TextovéPole 25"/>
          <p:cNvSpPr txBox="1"/>
          <p:nvPr/>
        </p:nvSpPr>
        <p:spPr>
          <a:xfrm>
            <a:off x="7929563" y="4071938"/>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27" name="TextovéPole 26"/>
          <p:cNvSpPr txBox="1"/>
          <p:nvPr/>
        </p:nvSpPr>
        <p:spPr>
          <a:xfrm>
            <a:off x="5072063" y="4714875"/>
            <a:ext cx="214312"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28" name="TextovéPole 27"/>
          <p:cNvSpPr txBox="1"/>
          <p:nvPr/>
        </p:nvSpPr>
        <p:spPr>
          <a:xfrm>
            <a:off x="5429250" y="4714875"/>
            <a:ext cx="214313"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29" name="TextovéPole 28"/>
          <p:cNvSpPr txBox="1"/>
          <p:nvPr/>
        </p:nvSpPr>
        <p:spPr>
          <a:xfrm>
            <a:off x="6858000" y="4714875"/>
            <a:ext cx="214313"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30" name="TextovéPole 29"/>
          <p:cNvSpPr txBox="1"/>
          <p:nvPr/>
        </p:nvSpPr>
        <p:spPr>
          <a:xfrm>
            <a:off x="571500" y="5357813"/>
            <a:ext cx="214313"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31" name="TextovéPole 30"/>
          <p:cNvSpPr txBox="1"/>
          <p:nvPr/>
        </p:nvSpPr>
        <p:spPr>
          <a:xfrm>
            <a:off x="1357313" y="5357813"/>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32" name="TextovéPole 31"/>
          <p:cNvSpPr txBox="1"/>
          <p:nvPr/>
        </p:nvSpPr>
        <p:spPr>
          <a:xfrm>
            <a:off x="3143250" y="5357813"/>
            <a:ext cx="214313"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33" name="TextovéPole 32"/>
          <p:cNvSpPr txBox="1"/>
          <p:nvPr/>
        </p:nvSpPr>
        <p:spPr>
          <a:xfrm>
            <a:off x="3929063" y="5357813"/>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34" name="TextovéPole 33"/>
          <p:cNvSpPr txBox="1"/>
          <p:nvPr/>
        </p:nvSpPr>
        <p:spPr>
          <a:xfrm>
            <a:off x="5357813" y="5357813"/>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35" name="TextovéPole 34"/>
          <p:cNvSpPr txBox="1"/>
          <p:nvPr/>
        </p:nvSpPr>
        <p:spPr>
          <a:xfrm>
            <a:off x="7072313" y="5357813"/>
            <a:ext cx="214312" cy="369887"/>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36" name="TextovéPole 35"/>
          <p:cNvSpPr txBox="1"/>
          <p:nvPr/>
        </p:nvSpPr>
        <p:spPr>
          <a:xfrm>
            <a:off x="1785938" y="6000750"/>
            <a:ext cx="214312"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
        <p:nvSpPr>
          <p:cNvPr id="37" name="TextovéPole 36"/>
          <p:cNvSpPr txBox="1"/>
          <p:nvPr/>
        </p:nvSpPr>
        <p:spPr>
          <a:xfrm>
            <a:off x="2214563" y="6000750"/>
            <a:ext cx="214312" cy="369888"/>
          </a:xfrm>
          <a:prstGeom prst="rect">
            <a:avLst/>
          </a:prstGeom>
          <a:solidFill>
            <a:schemeClr val="accent2">
              <a:lumMod val="20000"/>
              <a:lumOff val="80000"/>
            </a:schemeClr>
          </a:solidFill>
          <a:ln>
            <a:solidFill>
              <a:schemeClr val="accent2">
                <a:lumMod val="20000"/>
                <a:lumOff val="80000"/>
              </a:schemeClr>
            </a:solidFill>
          </a:ln>
        </p:spPr>
        <p:txBody>
          <a:bodyPr>
            <a:spAutoFit/>
          </a:bodyPr>
          <a:lstStyle/>
          <a:p>
            <a:pPr>
              <a:defRPr/>
            </a:pPr>
            <a:endParaRPr lang="cs-CZ"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Nadpis 1"/>
          <p:cNvSpPr>
            <a:spLocks noGrp="1"/>
          </p:cNvSpPr>
          <p:nvPr>
            <p:ph type="title"/>
          </p:nvPr>
        </p:nvSpPr>
        <p:spPr>
          <a:xfrm>
            <a:off x="457200" y="500063"/>
            <a:ext cx="8229600" cy="428625"/>
          </a:xfrm>
        </p:spPr>
        <p:txBody>
          <a:bodyPr/>
          <a:lstStyle/>
          <a:p>
            <a:pPr algn="l"/>
            <a:r>
              <a:rPr lang="cs-CZ" sz="1200" smtClean="0"/>
              <a:t>Zapamatuj si:</a:t>
            </a:r>
          </a:p>
        </p:txBody>
      </p:sp>
      <p:sp>
        <p:nvSpPr>
          <p:cNvPr id="159747" name="Zástupný symbol pro obsah 2"/>
          <p:cNvSpPr>
            <a:spLocks noGrp="1"/>
          </p:cNvSpPr>
          <p:nvPr>
            <p:ph idx="1"/>
          </p:nvPr>
        </p:nvSpPr>
        <p:spPr>
          <a:xfrm>
            <a:off x="457200" y="1000125"/>
            <a:ext cx="8229600" cy="5126038"/>
          </a:xfrm>
        </p:spPr>
        <p:txBody>
          <a:bodyPr/>
          <a:lstStyle/>
          <a:p>
            <a:pPr algn="ctr">
              <a:buFont typeface="Arial" charset="0"/>
              <a:buNone/>
            </a:pPr>
            <a:r>
              <a:rPr lang="cs-CZ" smtClean="0">
                <a:solidFill>
                  <a:srgbClr val="C00000"/>
                </a:solidFill>
              </a:rPr>
              <a:t>BRZY</a:t>
            </a:r>
            <a:r>
              <a:rPr lang="cs-CZ" smtClean="0"/>
              <a:t>   ale    BRZIČKO</a:t>
            </a:r>
          </a:p>
          <a:p>
            <a:pPr>
              <a:buFont typeface="Arial" charset="0"/>
              <a:buNone/>
            </a:pPr>
            <a:r>
              <a:rPr lang="cs-CZ" sz="1200" smtClean="0"/>
              <a:t>Doplň správná i –y, í – ý:</a:t>
            </a:r>
          </a:p>
          <a:p>
            <a:pPr>
              <a:buFont typeface="Arial" charset="0"/>
              <a:buNone/>
            </a:pPr>
            <a:endParaRPr lang="cs-CZ" sz="1200" smtClean="0"/>
          </a:p>
          <a:p>
            <a:pPr>
              <a:buFont typeface="Arial" charset="0"/>
              <a:buNone/>
            </a:pPr>
            <a:r>
              <a:rPr lang="cs-CZ" sz="2000" smtClean="0"/>
              <a:t>Brz      bude svítat.                   Vstanu brz    čko.                  Brz      je uvidíme.</a:t>
            </a:r>
          </a:p>
          <a:p>
            <a:pPr>
              <a:buFont typeface="Arial" charset="0"/>
              <a:buNone/>
            </a:pPr>
            <a:endParaRPr lang="cs-CZ" sz="2000" smtClean="0"/>
          </a:p>
          <a:p>
            <a:pPr>
              <a:buFont typeface="Arial" charset="0"/>
              <a:buNone/>
            </a:pPr>
            <a:r>
              <a:rPr lang="cs-CZ" sz="2000" smtClean="0"/>
              <a:t>Brz    čko bude svítat.              Vstanu brz    .                        Brz    čko je uvidíme.            </a:t>
            </a:r>
          </a:p>
          <a:p>
            <a:pPr>
              <a:buFont typeface="Arial" charset="0"/>
              <a:buNone/>
            </a:pPr>
            <a:endParaRPr lang="cs-CZ" sz="1800" smtClean="0"/>
          </a:p>
          <a:p>
            <a:pPr>
              <a:buFont typeface="Arial" charset="0"/>
              <a:buNone/>
            </a:pPr>
            <a:endParaRPr lang="cs-CZ" sz="1800" smtClean="0"/>
          </a:p>
        </p:txBody>
      </p:sp>
      <p:sp>
        <p:nvSpPr>
          <p:cNvPr id="4" name="TextovéPole 3"/>
          <p:cNvSpPr txBox="1"/>
          <p:nvPr/>
        </p:nvSpPr>
        <p:spPr>
          <a:xfrm>
            <a:off x="857250" y="2000250"/>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5" name="TextovéPole 4"/>
          <p:cNvSpPr txBox="1"/>
          <p:nvPr/>
        </p:nvSpPr>
        <p:spPr>
          <a:xfrm>
            <a:off x="4572000" y="2000250"/>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6" name="TextovéPole 5"/>
          <p:cNvSpPr txBox="1"/>
          <p:nvPr/>
        </p:nvSpPr>
        <p:spPr>
          <a:xfrm>
            <a:off x="6572250" y="2000250"/>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7" name="TextovéPole 6"/>
          <p:cNvSpPr txBox="1"/>
          <p:nvPr/>
        </p:nvSpPr>
        <p:spPr>
          <a:xfrm>
            <a:off x="857250" y="2714625"/>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8" name="TextovéPole 7"/>
          <p:cNvSpPr txBox="1"/>
          <p:nvPr/>
        </p:nvSpPr>
        <p:spPr>
          <a:xfrm>
            <a:off x="4572000" y="2714625"/>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
        <p:nvSpPr>
          <p:cNvPr id="9" name="TextovéPole 8"/>
          <p:cNvSpPr txBox="1"/>
          <p:nvPr/>
        </p:nvSpPr>
        <p:spPr>
          <a:xfrm>
            <a:off x="6572250" y="2714625"/>
            <a:ext cx="214313" cy="369888"/>
          </a:xfrm>
          <a:prstGeom prst="rect">
            <a:avLst/>
          </a:prstGeom>
          <a:solidFill>
            <a:schemeClr val="accent6">
              <a:lumMod val="20000"/>
              <a:lumOff val="80000"/>
            </a:schemeClr>
          </a:solidFill>
          <a:ln>
            <a:solidFill>
              <a:schemeClr val="accent6">
                <a:lumMod val="20000"/>
                <a:lumOff val="80000"/>
              </a:schemeClr>
            </a:solidFill>
          </a:ln>
        </p:spPr>
        <p:txBody>
          <a:bodyPr>
            <a:spAutoFit/>
          </a:bodyPr>
          <a:lstStyle/>
          <a:p>
            <a:pPr>
              <a:defRPr/>
            </a:pPr>
            <a:endParaRPr lang="cs-CZ" dirty="0"/>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Nadpis 1"/>
          <p:cNvSpPr>
            <a:spLocks noGrp="1"/>
          </p:cNvSpPr>
          <p:nvPr>
            <p:ph type="title"/>
          </p:nvPr>
        </p:nvSpPr>
        <p:spPr>
          <a:xfrm>
            <a:off x="500063" y="285750"/>
            <a:ext cx="8229600" cy="428625"/>
          </a:xfrm>
        </p:spPr>
        <p:txBody>
          <a:bodyPr/>
          <a:lstStyle/>
          <a:p>
            <a:pPr algn="l"/>
            <a:r>
              <a:rPr lang="en-US" sz="1200" smtClean="0"/>
              <a:t>Roztřiď do sloupců podle toho, zda – li se ve slově píše i – í nebo y – ý:</a:t>
            </a:r>
            <a:endParaRPr lang="cs-CZ" sz="1200" smtClean="0"/>
          </a:p>
        </p:txBody>
      </p:sp>
      <p:sp>
        <p:nvSpPr>
          <p:cNvPr id="160771" name="AutoShape 13"/>
          <p:cNvSpPr>
            <a:spLocks noChangeArrowheads="1"/>
          </p:cNvSpPr>
          <p:nvPr/>
        </p:nvSpPr>
        <p:spPr bwMode="auto">
          <a:xfrm>
            <a:off x="4429125" y="642938"/>
            <a:ext cx="1400175" cy="704850"/>
          </a:xfrm>
          <a:prstGeom prst="cube">
            <a:avLst>
              <a:gd name="adj" fmla="val 25000"/>
            </a:avLst>
          </a:prstGeom>
          <a:blipFill dpi="0" rotWithShape="1">
            <a:blip r:embed="rId2" cstate="print"/>
            <a:srcRect/>
            <a:tile tx="0" ty="0" sx="100000" sy="100000" flip="none" algn="tl"/>
          </a:blipFill>
          <a:ln w="9525">
            <a:solidFill>
              <a:srgbClr val="000000"/>
            </a:solidFill>
            <a:miter lim="800000"/>
            <a:headEnd/>
            <a:tailEnd/>
          </a:ln>
        </p:spPr>
        <p:txBody>
          <a:bodyPr/>
          <a:lstStyle/>
          <a:p>
            <a:pPr>
              <a:spcAft>
                <a:spcPts val="1000"/>
              </a:spcAft>
            </a:pPr>
            <a:r>
              <a:rPr lang="cs-CZ" sz="2000">
                <a:solidFill>
                  <a:schemeClr val="bg1"/>
                </a:solidFill>
                <a:latin typeface="Calibri" pitchFamily="34" charset="0"/>
              </a:rPr>
              <a:t>     I  -  Í</a:t>
            </a:r>
          </a:p>
          <a:p>
            <a:endParaRPr lang="cs-CZ"/>
          </a:p>
        </p:txBody>
      </p:sp>
      <p:sp>
        <p:nvSpPr>
          <p:cNvPr id="160772" name="AutoShape 13"/>
          <p:cNvSpPr>
            <a:spLocks noChangeArrowheads="1"/>
          </p:cNvSpPr>
          <p:nvPr/>
        </p:nvSpPr>
        <p:spPr bwMode="auto">
          <a:xfrm>
            <a:off x="6929438" y="642938"/>
            <a:ext cx="1400175" cy="704850"/>
          </a:xfrm>
          <a:prstGeom prst="cube">
            <a:avLst>
              <a:gd name="adj" fmla="val 25000"/>
            </a:avLst>
          </a:prstGeom>
          <a:blipFill dpi="0" rotWithShape="1">
            <a:blip r:embed="rId2" cstate="print"/>
            <a:srcRect/>
            <a:tile tx="0" ty="0" sx="100000" sy="100000" flip="none" algn="tl"/>
          </a:blipFill>
          <a:ln w="9525">
            <a:solidFill>
              <a:srgbClr val="000000"/>
            </a:solidFill>
            <a:miter lim="800000"/>
            <a:headEnd/>
            <a:tailEnd/>
          </a:ln>
        </p:spPr>
        <p:txBody>
          <a:bodyPr/>
          <a:lstStyle/>
          <a:p>
            <a:pPr>
              <a:spcAft>
                <a:spcPts val="1000"/>
              </a:spcAft>
            </a:pPr>
            <a:r>
              <a:rPr lang="cs-CZ" sz="2000">
                <a:solidFill>
                  <a:srgbClr val="FFFFFF"/>
                </a:solidFill>
                <a:latin typeface="Calibri" pitchFamily="34" charset="0"/>
              </a:rPr>
              <a:t>    </a:t>
            </a:r>
            <a:r>
              <a:rPr lang="cs-CZ" sz="2000">
                <a:solidFill>
                  <a:schemeClr val="bg1"/>
                </a:solidFill>
                <a:latin typeface="Calibri" pitchFamily="34" charset="0"/>
              </a:rPr>
              <a:t>Y  -  Ý</a:t>
            </a:r>
          </a:p>
          <a:p>
            <a:endParaRPr lang="cs-CZ"/>
          </a:p>
        </p:txBody>
      </p:sp>
      <p:cxnSp>
        <p:nvCxnSpPr>
          <p:cNvPr id="7" name="AutoShape 8"/>
          <p:cNvCxnSpPr>
            <a:cxnSpLocks noChangeShapeType="1"/>
          </p:cNvCxnSpPr>
          <p:nvPr/>
        </p:nvCxnSpPr>
        <p:spPr bwMode="auto">
          <a:xfrm rot="16200000" flipV="1">
            <a:off x="928688" y="3643313"/>
            <a:ext cx="6000750" cy="0"/>
          </a:xfrm>
          <a:prstGeom prst="straightConnector1">
            <a:avLst/>
          </a:prstGeom>
          <a:noFill/>
          <a:ln w="38100">
            <a:solidFill>
              <a:schemeClr val="accent2">
                <a:lumMod val="75000"/>
              </a:schemeClr>
            </a:solidFill>
            <a:round/>
            <a:headEnd/>
            <a:tailEnd/>
          </a:ln>
        </p:spPr>
      </p:cxnSp>
      <p:cxnSp>
        <p:nvCxnSpPr>
          <p:cNvPr id="8" name="AutoShape 8"/>
          <p:cNvCxnSpPr>
            <a:cxnSpLocks noChangeShapeType="1"/>
          </p:cNvCxnSpPr>
          <p:nvPr/>
        </p:nvCxnSpPr>
        <p:spPr bwMode="auto">
          <a:xfrm rot="16200000" flipV="1">
            <a:off x="3357563" y="3643313"/>
            <a:ext cx="6000750" cy="0"/>
          </a:xfrm>
          <a:prstGeom prst="straightConnector1">
            <a:avLst/>
          </a:prstGeom>
          <a:noFill/>
          <a:ln w="38100">
            <a:solidFill>
              <a:schemeClr val="accent2">
                <a:lumMod val="75000"/>
              </a:schemeClr>
            </a:solidFill>
            <a:round/>
            <a:headEnd/>
            <a:tailEnd/>
          </a:ln>
        </p:spPr>
      </p:cxnSp>
      <p:cxnSp>
        <p:nvCxnSpPr>
          <p:cNvPr id="9" name="AutoShape 8"/>
          <p:cNvCxnSpPr>
            <a:cxnSpLocks noChangeShapeType="1"/>
          </p:cNvCxnSpPr>
          <p:nvPr/>
        </p:nvCxnSpPr>
        <p:spPr bwMode="auto">
          <a:xfrm rot="16200000" flipV="1">
            <a:off x="5857875" y="3643313"/>
            <a:ext cx="6000750" cy="0"/>
          </a:xfrm>
          <a:prstGeom prst="straightConnector1">
            <a:avLst/>
          </a:prstGeom>
          <a:noFill/>
          <a:ln w="38100">
            <a:solidFill>
              <a:schemeClr val="accent2">
                <a:lumMod val="75000"/>
              </a:schemeClr>
            </a:solidFill>
            <a:round/>
            <a:headEnd/>
            <a:tailEnd/>
          </a:ln>
        </p:spPr>
      </p:cxnSp>
      <p:cxnSp>
        <p:nvCxnSpPr>
          <p:cNvPr id="10" name="AutoShape 8"/>
          <p:cNvCxnSpPr>
            <a:cxnSpLocks noChangeShapeType="1"/>
          </p:cNvCxnSpPr>
          <p:nvPr/>
        </p:nvCxnSpPr>
        <p:spPr bwMode="auto">
          <a:xfrm rot="10800000">
            <a:off x="3929063" y="1428750"/>
            <a:ext cx="4929187" cy="1588"/>
          </a:xfrm>
          <a:prstGeom prst="straightConnector1">
            <a:avLst/>
          </a:prstGeom>
          <a:noFill/>
          <a:ln w="38100">
            <a:solidFill>
              <a:schemeClr val="accent2">
                <a:lumMod val="75000"/>
              </a:schemeClr>
            </a:solidFill>
            <a:round/>
            <a:headEnd/>
            <a:tailEnd/>
          </a:ln>
        </p:spPr>
      </p:cxnSp>
      <p:sp>
        <p:nvSpPr>
          <p:cNvPr id="11" name="Text Box 9"/>
          <p:cNvSpPr txBox="1">
            <a:spLocks noChangeArrowheads="1"/>
          </p:cNvSpPr>
          <p:nvPr/>
        </p:nvSpPr>
        <p:spPr bwMode="auto">
          <a:xfrm>
            <a:off x="1785938" y="857250"/>
            <a:ext cx="1500187" cy="357188"/>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err="1">
                <a:latin typeface="Arial" pitchFamily="34" charset="0"/>
              </a:rPr>
              <a:t>podz</a:t>
            </a:r>
            <a:r>
              <a:rPr lang="cs-CZ" sz="1600" dirty="0">
                <a:latin typeface="Arial" pitchFamily="34" charset="0"/>
              </a:rPr>
              <a:t>-mní vítr</a:t>
            </a:r>
          </a:p>
        </p:txBody>
      </p:sp>
      <p:sp>
        <p:nvSpPr>
          <p:cNvPr id="12" name="Text Box 9"/>
          <p:cNvSpPr txBox="1">
            <a:spLocks noChangeArrowheads="1"/>
          </p:cNvSpPr>
          <p:nvPr/>
        </p:nvSpPr>
        <p:spPr bwMode="auto">
          <a:xfrm>
            <a:off x="428625" y="1357313"/>
            <a:ext cx="1643063" cy="357187"/>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err="1">
                <a:latin typeface="Arial" pitchFamily="34" charset="0"/>
              </a:rPr>
              <a:t>Ruz</a:t>
            </a:r>
            <a:r>
              <a:rPr lang="cs-CZ" sz="1600" dirty="0">
                <a:latin typeface="Arial" pitchFamily="34" charset="0"/>
              </a:rPr>
              <a:t>-</a:t>
            </a:r>
            <a:r>
              <a:rPr lang="cs-CZ" sz="1600" dirty="0" err="1">
                <a:latin typeface="Arial" pitchFamily="34" charset="0"/>
              </a:rPr>
              <a:t>ňské</a:t>
            </a:r>
            <a:r>
              <a:rPr lang="cs-CZ" sz="1600" dirty="0">
                <a:latin typeface="Arial" pitchFamily="34" charset="0"/>
              </a:rPr>
              <a:t> letiště</a:t>
            </a:r>
          </a:p>
        </p:txBody>
      </p:sp>
      <p:sp>
        <p:nvSpPr>
          <p:cNvPr id="13" name="Text Box 9"/>
          <p:cNvSpPr txBox="1">
            <a:spLocks noChangeArrowheads="1"/>
          </p:cNvSpPr>
          <p:nvPr/>
        </p:nvSpPr>
        <p:spPr bwMode="auto">
          <a:xfrm>
            <a:off x="785813" y="2000250"/>
            <a:ext cx="1643062" cy="357188"/>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latin typeface="Arial" pitchFamily="34" charset="0"/>
              </a:rPr>
              <a:t>plaz-</a:t>
            </a:r>
            <a:r>
              <a:rPr lang="cs-CZ" sz="1600" dirty="0" err="1">
                <a:latin typeface="Arial" pitchFamily="34" charset="0"/>
              </a:rPr>
              <a:t>cí</a:t>
            </a:r>
            <a:r>
              <a:rPr lang="cs-CZ" sz="1600" dirty="0">
                <a:latin typeface="Arial" pitchFamily="34" charset="0"/>
              </a:rPr>
              <a:t> se zmije</a:t>
            </a:r>
          </a:p>
        </p:txBody>
      </p:sp>
      <p:sp>
        <p:nvSpPr>
          <p:cNvPr id="14" name="Text Box 9"/>
          <p:cNvSpPr txBox="1">
            <a:spLocks noChangeArrowheads="1"/>
          </p:cNvSpPr>
          <p:nvPr/>
        </p:nvSpPr>
        <p:spPr bwMode="auto">
          <a:xfrm>
            <a:off x="2357438" y="1428750"/>
            <a:ext cx="1285875" cy="357188"/>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latin typeface="Arial" pitchFamily="34" charset="0"/>
              </a:rPr>
              <a:t>rozbitý z-p</a:t>
            </a:r>
          </a:p>
        </p:txBody>
      </p:sp>
      <p:sp>
        <p:nvSpPr>
          <p:cNvPr id="15" name="Text Box 9"/>
          <p:cNvSpPr txBox="1">
            <a:spLocks noChangeArrowheads="1"/>
          </p:cNvSpPr>
          <p:nvPr/>
        </p:nvSpPr>
        <p:spPr bwMode="auto">
          <a:xfrm>
            <a:off x="2143125" y="3000375"/>
            <a:ext cx="1643063" cy="357188"/>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latin typeface="Arial" pitchFamily="34" charset="0"/>
              </a:rPr>
              <a:t>hlasitě se </a:t>
            </a:r>
            <a:r>
              <a:rPr lang="cs-CZ" sz="1600" dirty="0" err="1">
                <a:latin typeface="Arial" pitchFamily="34" charset="0"/>
              </a:rPr>
              <a:t>oz</a:t>
            </a:r>
            <a:r>
              <a:rPr lang="cs-CZ" sz="1600" dirty="0">
                <a:latin typeface="Arial" pitchFamily="34" charset="0"/>
              </a:rPr>
              <a:t>-val</a:t>
            </a:r>
          </a:p>
        </p:txBody>
      </p:sp>
      <p:sp>
        <p:nvSpPr>
          <p:cNvPr id="16" name="Text Box 9"/>
          <p:cNvSpPr txBox="1">
            <a:spLocks noChangeArrowheads="1"/>
          </p:cNvSpPr>
          <p:nvPr/>
        </p:nvSpPr>
        <p:spPr bwMode="auto">
          <a:xfrm>
            <a:off x="500063" y="2643188"/>
            <a:ext cx="1428750" cy="357187"/>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latin typeface="Arial" pitchFamily="34" charset="0"/>
              </a:rPr>
              <a:t>teplý z-mník</a:t>
            </a:r>
          </a:p>
        </p:txBody>
      </p:sp>
      <p:sp>
        <p:nvSpPr>
          <p:cNvPr id="17" name="Text Box 9"/>
          <p:cNvSpPr txBox="1">
            <a:spLocks noChangeArrowheads="1"/>
          </p:cNvSpPr>
          <p:nvPr/>
        </p:nvSpPr>
        <p:spPr bwMode="auto">
          <a:xfrm>
            <a:off x="2428875" y="5286375"/>
            <a:ext cx="1071563" cy="357188"/>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latin typeface="Arial" pitchFamily="34" charset="0"/>
              </a:rPr>
              <a:t>z-tra ráno</a:t>
            </a:r>
          </a:p>
        </p:txBody>
      </p:sp>
      <p:sp>
        <p:nvSpPr>
          <p:cNvPr id="18" name="Text Box 9"/>
          <p:cNvSpPr txBox="1">
            <a:spLocks noChangeArrowheads="1"/>
          </p:cNvSpPr>
          <p:nvPr/>
        </p:nvSpPr>
        <p:spPr bwMode="auto">
          <a:xfrm>
            <a:off x="1643063" y="6072188"/>
            <a:ext cx="1500187" cy="357187"/>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latin typeface="Arial" pitchFamily="34" charset="0"/>
              </a:rPr>
              <a:t>vysoká z-</a:t>
            </a:r>
            <a:r>
              <a:rPr lang="cs-CZ" sz="1600" dirty="0" err="1">
                <a:latin typeface="Arial" pitchFamily="34" charset="0"/>
              </a:rPr>
              <a:t>dka</a:t>
            </a:r>
            <a:endParaRPr lang="cs-CZ" sz="1600" dirty="0">
              <a:latin typeface="Arial" pitchFamily="34" charset="0"/>
            </a:endParaRPr>
          </a:p>
        </p:txBody>
      </p:sp>
      <p:sp>
        <p:nvSpPr>
          <p:cNvPr id="19" name="Text Box 9"/>
          <p:cNvSpPr txBox="1">
            <a:spLocks noChangeArrowheads="1"/>
          </p:cNvSpPr>
          <p:nvPr/>
        </p:nvSpPr>
        <p:spPr bwMode="auto">
          <a:xfrm>
            <a:off x="357188" y="3357563"/>
            <a:ext cx="1571625" cy="357187"/>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latin typeface="Arial" pitchFamily="34" charset="0"/>
              </a:rPr>
              <a:t>růžový </a:t>
            </a:r>
            <a:r>
              <a:rPr lang="cs-CZ" sz="1600" dirty="0" err="1">
                <a:latin typeface="Arial" pitchFamily="34" charset="0"/>
              </a:rPr>
              <a:t>jaz</a:t>
            </a:r>
            <a:r>
              <a:rPr lang="cs-CZ" sz="1600" dirty="0">
                <a:latin typeface="Arial" pitchFamily="34" charset="0"/>
              </a:rPr>
              <a:t>-</a:t>
            </a:r>
            <a:r>
              <a:rPr lang="cs-CZ" sz="1600" dirty="0" err="1">
                <a:latin typeface="Arial" pitchFamily="34" charset="0"/>
              </a:rPr>
              <a:t>ček</a:t>
            </a:r>
            <a:endParaRPr lang="cs-CZ" sz="1600" dirty="0">
              <a:latin typeface="Arial" pitchFamily="34" charset="0"/>
            </a:endParaRPr>
          </a:p>
        </p:txBody>
      </p:sp>
      <p:sp>
        <p:nvSpPr>
          <p:cNvPr id="20" name="Text Box 9"/>
          <p:cNvSpPr txBox="1">
            <a:spLocks noChangeArrowheads="1"/>
          </p:cNvSpPr>
          <p:nvPr/>
        </p:nvSpPr>
        <p:spPr bwMode="auto">
          <a:xfrm>
            <a:off x="2286000" y="3571875"/>
            <a:ext cx="1071563" cy="357188"/>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err="1">
                <a:latin typeface="Arial" pitchFamily="34" charset="0"/>
              </a:rPr>
              <a:t>brz</a:t>
            </a:r>
            <a:r>
              <a:rPr lang="cs-CZ" sz="1600" dirty="0">
                <a:latin typeface="Arial" pitchFamily="34" charset="0"/>
              </a:rPr>
              <a:t>-</a:t>
            </a:r>
            <a:r>
              <a:rPr lang="cs-CZ" sz="1600" dirty="0" err="1">
                <a:latin typeface="Arial" pitchFamily="34" charset="0"/>
              </a:rPr>
              <a:t>čko</a:t>
            </a:r>
            <a:endParaRPr lang="cs-CZ" sz="1600" dirty="0">
              <a:latin typeface="Arial" pitchFamily="34" charset="0"/>
            </a:endParaRPr>
          </a:p>
        </p:txBody>
      </p:sp>
      <p:sp>
        <p:nvSpPr>
          <p:cNvPr id="21" name="Text Box 9"/>
          <p:cNvSpPr txBox="1">
            <a:spLocks noChangeArrowheads="1"/>
          </p:cNvSpPr>
          <p:nvPr/>
        </p:nvSpPr>
        <p:spPr bwMode="auto">
          <a:xfrm>
            <a:off x="2571750" y="2357438"/>
            <a:ext cx="1071563" cy="357187"/>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latin typeface="Arial" pitchFamily="34" charset="0"/>
              </a:rPr>
              <a:t>cizí </a:t>
            </a:r>
            <a:r>
              <a:rPr lang="cs-CZ" sz="1600" dirty="0" err="1">
                <a:latin typeface="Arial" pitchFamily="34" charset="0"/>
              </a:rPr>
              <a:t>jaz</a:t>
            </a:r>
            <a:r>
              <a:rPr lang="cs-CZ" sz="1600" dirty="0">
                <a:latin typeface="Arial" pitchFamily="34" charset="0"/>
              </a:rPr>
              <a:t>-k</a:t>
            </a:r>
          </a:p>
        </p:txBody>
      </p:sp>
      <p:sp>
        <p:nvSpPr>
          <p:cNvPr id="22" name="Text Box 9"/>
          <p:cNvSpPr txBox="1">
            <a:spLocks noChangeArrowheads="1"/>
          </p:cNvSpPr>
          <p:nvPr/>
        </p:nvSpPr>
        <p:spPr bwMode="auto">
          <a:xfrm>
            <a:off x="2357438" y="4429125"/>
            <a:ext cx="1143000" cy="357188"/>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latin typeface="Arial" pitchFamily="34" charset="0"/>
              </a:rPr>
              <a:t>Kaz-svět</a:t>
            </a:r>
          </a:p>
        </p:txBody>
      </p:sp>
      <p:sp>
        <p:nvSpPr>
          <p:cNvPr id="23" name="Text Box 9"/>
          <p:cNvSpPr txBox="1">
            <a:spLocks noChangeArrowheads="1"/>
          </p:cNvSpPr>
          <p:nvPr/>
        </p:nvSpPr>
        <p:spPr bwMode="auto">
          <a:xfrm>
            <a:off x="500063" y="5357813"/>
            <a:ext cx="1571625" cy="357187"/>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latin typeface="Arial" pitchFamily="34" charset="0"/>
              </a:rPr>
              <a:t>Praha- </a:t>
            </a:r>
            <a:r>
              <a:rPr lang="cs-CZ" sz="1600" dirty="0" err="1">
                <a:latin typeface="Arial" pitchFamily="34" charset="0"/>
              </a:rPr>
              <a:t>Ruz</a:t>
            </a:r>
            <a:r>
              <a:rPr lang="cs-CZ" sz="1600" dirty="0">
                <a:latin typeface="Arial" pitchFamily="34" charset="0"/>
              </a:rPr>
              <a:t>-ně</a:t>
            </a:r>
          </a:p>
        </p:txBody>
      </p:sp>
      <p:sp>
        <p:nvSpPr>
          <p:cNvPr id="24" name="Text Box 9"/>
          <p:cNvSpPr txBox="1">
            <a:spLocks noChangeArrowheads="1"/>
          </p:cNvSpPr>
          <p:nvPr/>
        </p:nvSpPr>
        <p:spPr bwMode="auto">
          <a:xfrm>
            <a:off x="500063" y="4000500"/>
            <a:ext cx="1643062" cy="357188"/>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a:latin typeface="Arial" pitchFamily="34" charset="0"/>
              </a:rPr>
              <a:t>vyz-vat k boji</a:t>
            </a:r>
          </a:p>
        </p:txBody>
      </p:sp>
      <p:sp>
        <p:nvSpPr>
          <p:cNvPr id="25" name="Text Box 9"/>
          <p:cNvSpPr txBox="1">
            <a:spLocks noChangeArrowheads="1"/>
          </p:cNvSpPr>
          <p:nvPr/>
        </p:nvSpPr>
        <p:spPr bwMode="auto">
          <a:xfrm>
            <a:off x="714375" y="4714875"/>
            <a:ext cx="1428750" cy="357188"/>
          </a:xfrm>
          <a:prstGeom prst="rect">
            <a:avLst/>
          </a:prstGeom>
          <a:blipFill>
            <a:blip r:embed="rId3" cstate="print"/>
            <a:tile tx="0" ty="0" sx="100000" sy="100000" flip="none" algn="tl"/>
          </a:blipFill>
          <a:ln w="38100">
            <a:solidFill>
              <a:srgbClr val="F2F2F2"/>
            </a:solidFill>
            <a:miter lim="800000"/>
            <a:headEnd/>
            <a:tailEnd/>
          </a:ln>
          <a:effectLst>
            <a:outerShdw dist="28398" dir="3806097" algn="ctr" rotWithShape="0">
              <a:srgbClr val="205867">
                <a:alpha val="50000"/>
              </a:srgbClr>
            </a:outerShdw>
          </a:effectLst>
        </p:spPr>
        <p:txBody>
          <a:bodyPr/>
          <a:lstStyle/>
          <a:p>
            <a:pPr algn="ctr">
              <a:spcAft>
                <a:spcPts val="1000"/>
              </a:spcAft>
              <a:defRPr/>
            </a:pPr>
            <a:r>
              <a:rPr lang="cs-CZ" sz="1600" dirty="0" err="1">
                <a:latin typeface="Arial" pitchFamily="34" charset="0"/>
              </a:rPr>
              <a:t>Brz</a:t>
            </a:r>
            <a:r>
              <a:rPr lang="cs-CZ" sz="1600" dirty="0">
                <a:latin typeface="Arial" pitchFamily="34" charset="0"/>
              </a:rPr>
              <a:t>- napiš!</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Nadpis 1"/>
          <p:cNvSpPr>
            <a:spLocks noGrp="1"/>
          </p:cNvSpPr>
          <p:nvPr>
            <p:ph type="title"/>
          </p:nvPr>
        </p:nvSpPr>
        <p:spPr>
          <a:xfrm>
            <a:off x="357188" y="500063"/>
            <a:ext cx="8329612" cy="714375"/>
          </a:xfrm>
        </p:spPr>
        <p:txBody>
          <a:bodyPr/>
          <a:lstStyle/>
          <a:p>
            <a:pPr algn="l"/>
            <a:r>
              <a:rPr lang="cs-CZ" sz="1200" smtClean="0"/>
              <a:t>Doplň křížovku:</a:t>
            </a:r>
          </a:p>
        </p:txBody>
      </p:sp>
      <p:graphicFrame>
        <p:nvGraphicFramePr>
          <p:cNvPr id="4" name="Zástupný symbol pro obsah 3"/>
          <p:cNvGraphicFramePr>
            <a:graphicFrameLocks noGrp="1"/>
          </p:cNvGraphicFramePr>
          <p:nvPr>
            <p:ph idx="1"/>
          </p:nvPr>
        </p:nvGraphicFramePr>
        <p:xfrm>
          <a:off x="428625" y="1357313"/>
          <a:ext cx="8178799" cy="2571750"/>
        </p:xfrm>
        <a:graphic>
          <a:graphicData uri="http://schemas.openxmlformats.org/drawingml/2006/table">
            <a:tbl>
              <a:tblPr/>
              <a:tblGrid>
                <a:gridCol w="4751131"/>
                <a:gridCol w="380852"/>
                <a:gridCol w="380852"/>
                <a:gridCol w="380852"/>
                <a:gridCol w="380852"/>
                <a:gridCol w="380852"/>
                <a:gridCol w="380852"/>
                <a:gridCol w="380852"/>
                <a:gridCol w="380852"/>
                <a:gridCol w="380852"/>
              </a:tblGrid>
              <a:tr h="323850">
                <a:tc>
                  <a:txBody>
                    <a:bodyPr/>
                    <a:lstStyle/>
                    <a:p>
                      <a:pPr algn="l" fontAlgn="b"/>
                      <a:r>
                        <a:rPr lang="pl-PL" sz="1800" b="0" i="0" u="none" strike="noStrike">
                          <a:solidFill>
                            <a:srgbClr val="000000"/>
                          </a:solidFill>
                          <a:latin typeface="Calibri"/>
                        </a:rPr>
                        <a:t>1. Teplý kabát na zimu -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800" b="0" i="0" u="none" strike="noStrike">
                          <a:solidFill>
                            <a:srgbClr val="000000"/>
                          </a:solidFill>
                          <a:latin typeface="Calibri"/>
                        </a:rPr>
                        <a:t>z</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r>
              <a:tr h="323850">
                <a:tc>
                  <a:txBody>
                    <a:bodyPr/>
                    <a:lstStyle/>
                    <a:p>
                      <a:pPr algn="l" fontAlgn="b"/>
                      <a:r>
                        <a:rPr lang="cs-CZ" sz="1800" b="0" i="0" u="none" strike="noStrike">
                          <a:solidFill>
                            <a:srgbClr val="000000"/>
                          </a:solidFill>
                          <a:latin typeface="Calibri"/>
                        </a:rPr>
                        <a:t>2. Naše největší letiště je v Praze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23850">
                <a:tc>
                  <a:txBody>
                    <a:bodyPr/>
                    <a:lstStyle/>
                    <a:p>
                      <a:pPr algn="l" fontAlgn="b"/>
                      <a:r>
                        <a:rPr lang="cs-CZ" sz="1800" b="0" i="0" u="none" strike="noStrike">
                          <a:solidFill>
                            <a:srgbClr val="000000"/>
                          </a:solidFill>
                          <a:latin typeface="Calibri"/>
                        </a:rPr>
                        <a:t>3. Právě se učíme český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b"/>
                      <a:r>
                        <a:rPr lang="cs-CZ" sz="1800" b="0" i="0" u="none" strike="noStrike">
                          <a:solidFill>
                            <a:srgbClr val="000000"/>
                          </a:solidFill>
                          <a:latin typeface="Calibri"/>
                        </a:rPr>
                        <a:t>j</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800" b="0" i="0" u="none" strike="noStrike">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800" b="0" i="0" u="none" strike="noStrike">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b"/>
                      <a:r>
                        <a:rPr lang="cs-CZ" sz="1800" b="0" i="0" u="none" strike="noStrike">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cs-CZ" sz="1800" b="0" i="0" u="none" strike="noStrike">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23850">
                <a:tc>
                  <a:txBody>
                    <a:bodyPr/>
                    <a:lstStyle/>
                    <a:p>
                      <a:pPr algn="l" fontAlgn="b"/>
                      <a:r>
                        <a:rPr lang="cs-CZ" sz="1800" b="0" i="0" u="none" strike="noStrike">
                          <a:solidFill>
                            <a:srgbClr val="000000"/>
                          </a:solidFill>
                          <a:latin typeface="Calibri"/>
                        </a:rPr>
                        <a:t>4. Ježek ……… zahrabaný v listí. Spí.</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800" b="0" i="0" u="none" strike="noStrike">
                          <a:solidFill>
                            <a:srgbClr val="000000"/>
                          </a:solidFill>
                          <a:latin typeface="Calibri"/>
                        </a:rPr>
                        <a:t>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z</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04800">
                <a:tc>
                  <a:txBody>
                    <a:bodyPr/>
                    <a:lstStyle/>
                    <a:p>
                      <a:pPr algn="l" fontAlgn="b"/>
                      <a:r>
                        <a:rPr lang="cs-CZ" sz="1800" b="0" i="0" u="none" strike="noStrike">
                          <a:solidFill>
                            <a:srgbClr val="000000"/>
                          </a:solidFill>
                          <a:latin typeface="Calibri"/>
                        </a:rPr>
                        <a:t>5. Po úrazu se pohyboval pomocí invalidního ……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cs-CZ" sz="1800" b="0" i="0" u="none" strike="noStrike">
                          <a:solidFill>
                            <a:srgbClr val="000000"/>
                          </a:solidFill>
                          <a:latin typeface="Calibri"/>
                        </a:rPr>
                        <a:t>u</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23850">
                <a:tc>
                  <a:txBody>
                    <a:bodyPr/>
                    <a:lstStyle/>
                    <a:p>
                      <a:pPr algn="l" fontAlgn="b"/>
                      <a:r>
                        <a:rPr lang="cs-CZ" sz="1800" b="0" i="0" u="none" strike="noStrike">
                          <a:solidFill>
                            <a:srgbClr val="000000"/>
                          </a:solidFill>
                          <a:latin typeface="Calibri"/>
                        </a:rPr>
                        <a:t>6. Nerozhlédl se. …….. ho projíždějící auto.</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cs-CZ" sz="1800" b="0" i="0" u="none" strike="noStrike">
                          <a:solidFill>
                            <a:srgbClr val="000000"/>
                          </a:solidFill>
                          <a:latin typeface="Calibri"/>
                        </a:rPr>
                        <a:t>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23850">
                <a:tc>
                  <a:txBody>
                    <a:bodyPr/>
                    <a:lstStyle/>
                    <a:p>
                      <a:pPr algn="l" fontAlgn="b"/>
                      <a:r>
                        <a:rPr lang="pt-BR" sz="1800" b="0" i="0" u="none" strike="noStrike">
                          <a:solidFill>
                            <a:srgbClr val="000000"/>
                          </a:solidFill>
                          <a:latin typeface="Calibri"/>
                        </a:rPr>
                        <a:t>7. Do nádrže automobilu natankoval …… .</a:t>
                      </a:r>
                    </a:p>
                  </a:txBody>
                  <a:tcPr marL="9525" marR="9525" marT="9525" marB="0" anchor="b">
                    <a:lnL>
                      <a:noFill/>
                    </a:lnL>
                    <a:lnR>
                      <a:noFill/>
                    </a:lnR>
                    <a:lnT>
                      <a:noFill/>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cs-CZ" sz="1800" b="0" i="0" u="none" strike="noStrike">
                          <a:solidFill>
                            <a:srgbClr val="000000"/>
                          </a:solidFill>
                          <a:latin typeface="Calibri"/>
                        </a:rPr>
                        <a:t>z</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r>
              <a:tr h="323850">
                <a:tc>
                  <a:txBody>
                    <a:bodyPr/>
                    <a:lstStyle/>
                    <a:p>
                      <a:pPr algn="l" fontAlgn="b"/>
                      <a:r>
                        <a:rPr lang="cs-CZ" sz="1800" b="0" i="0" u="none" strike="noStrike">
                          <a:solidFill>
                            <a:srgbClr val="000000"/>
                          </a:solidFill>
                          <a:latin typeface="Calibri"/>
                        </a:rPr>
                        <a:t>8. Když se nudí, začnou znuděně …..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v</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cs-CZ" sz="1800" b="0" i="0" u="none" strike="noStrike">
                          <a:solidFill>
                            <a:srgbClr val="000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l" fontAlgn="b"/>
                      <a:endParaRPr lang="cs-CZ" sz="1100" b="0" i="0" u="none" strike="noStrike">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cs-CZ"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cs-CZ" sz="1100" b="0" i="0" u="none" strike="noStrike" dirty="0">
                        <a:solidFill>
                          <a:srgbClr val="000000"/>
                        </a:solidFill>
                        <a:latin typeface="Calibri"/>
                      </a:endParaRPr>
                    </a:p>
                  </a:txBody>
                  <a:tcPr marL="9525" marR="9525" marT="9525" marB="0" anchor="b">
                    <a:lnL>
                      <a:noFill/>
                    </a:lnL>
                    <a:lnR>
                      <a:noFill/>
                    </a:lnR>
                    <a:lnT>
                      <a:noFill/>
                    </a:lnT>
                    <a:lnB>
                      <a:noFill/>
                    </a:lnB>
                  </a:tcPr>
                </a:tc>
              </a:tr>
            </a:tbl>
          </a:graphicData>
        </a:graphic>
      </p:graphicFrame>
      <p:graphicFrame>
        <p:nvGraphicFramePr>
          <p:cNvPr id="5" name="Tabulka 4"/>
          <p:cNvGraphicFramePr>
            <a:graphicFrameLocks noGrp="1"/>
          </p:cNvGraphicFramePr>
          <p:nvPr/>
        </p:nvGraphicFramePr>
        <p:xfrm>
          <a:off x="500063" y="4643438"/>
          <a:ext cx="2143140" cy="323850"/>
        </p:xfrm>
        <a:graphic>
          <a:graphicData uri="http://schemas.openxmlformats.org/drawingml/2006/table">
            <a:tbl>
              <a:tblPr/>
              <a:tblGrid>
                <a:gridCol w="2143140"/>
              </a:tblGrid>
              <a:tr h="323850">
                <a:tc>
                  <a:txBody>
                    <a:bodyPr/>
                    <a:lstStyle/>
                    <a:p>
                      <a:pPr algn="l" fontAlgn="b"/>
                      <a:r>
                        <a:rPr lang="cs-CZ" sz="1800" b="0" i="0" u="none" strike="noStrike" dirty="0">
                          <a:solidFill>
                            <a:srgbClr val="000000"/>
                          </a:solidFill>
                          <a:latin typeface="Calibri"/>
                        </a:rPr>
                        <a:t>Znáš písničku ,,Já jsem </a:t>
                      </a:r>
                    </a:p>
                  </a:txBody>
                  <a:tcPr marL="9525" marR="9525" marT="9525" marB="0" anchor="b">
                    <a:lnL>
                      <a:noFill/>
                    </a:lnL>
                    <a:lnR>
                      <a:noFill/>
                    </a:lnR>
                    <a:lnT>
                      <a:noFill/>
                    </a:lnT>
                    <a:lnB>
                      <a:noFill/>
                    </a:lnB>
                  </a:tcPr>
                </a:tc>
              </a:tr>
            </a:tbl>
          </a:graphicData>
        </a:graphic>
      </p:graphicFrame>
      <p:graphicFrame>
        <p:nvGraphicFramePr>
          <p:cNvPr id="6" name="Tabulka 5"/>
          <p:cNvGraphicFramePr>
            <a:graphicFrameLocks noGrp="1"/>
          </p:cNvGraphicFramePr>
          <p:nvPr/>
        </p:nvGraphicFramePr>
        <p:xfrm>
          <a:off x="2643188" y="4643438"/>
          <a:ext cx="3429000" cy="323850"/>
        </p:xfrm>
        <a:graphic>
          <a:graphicData uri="http://schemas.openxmlformats.org/drawingml/2006/table">
            <a:tbl>
              <a:tblPr/>
              <a:tblGrid>
                <a:gridCol w="381000"/>
                <a:gridCol w="381000"/>
                <a:gridCol w="381000"/>
                <a:gridCol w="381000"/>
                <a:gridCol w="381000"/>
                <a:gridCol w="381000"/>
                <a:gridCol w="381000"/>
                <a:gridCol w="381000"/>
                <a:gridCol w="381000"/>
              </a:tblGrid>
              <a:tr h="323850">
                <a:tc>
                  <a:txBody>
                    <a:bodyPr/>
                    <a:lstStyle/>
                    <a:p>
                      <a:pPr algn="ctr" fontAlgn="ctr"/>
                      <a:r>
                        <a:rPr lang="cs-CZ" sz="1800" b="0" i="0" u="none" strike="noStrike">
                          <a:solidFill>
                            <a:srgbClr val="FFC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ctr" fontAlgn="ctr"/>
                      <a:r>
                        <a:rPr lang="cs-CZ" sz="1800" b="0" i="0" u="none" strike="noStrike">
                          <a:solidFill>
                            <a:srgbClr val="FFC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ctr" fontAlgn="ctr"/>
                      <a:r>
                        <a:rPr lang="cs-CZ" sz="1800" b="0" i="0" u="none" strike="noStrike">
                          <a:solidFill>
                            <a:srgbClr val="FFC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ctr" fontAlgn="ctr"/>
                      <a:r>
                        <a:rPr lang="cs-CZ" sz="1800" b="0" i="0" u="none" strike="noStrike">
                          <a:solidFill>
                            <a:srgbClr val="FFC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ctr" fontAlgn="ctr"/>
                      <a:r>
                        <a:rPr lang="cs-CZ" sz="1800" b="0" i="0" u="none" strike="noStrike">
                          <a:solidFill>
                            <a:srgbClr val="FFC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ctr" fontAlgn="ctr"/>
                      <a:r>
                        <a:rPr lang="cs-CZ" sz="1800" b="0" i="0" u="none" strike="noStrike">
                          <a:solidFill>
                            <a:srgbClr val="FFC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ctr" fontAlgn="ctr"/>
                      <a:r>
                        <a:rPr lang="cs-CZ" sz="1800" b="0" i="0" u="none" strike="noStrike">
                          <a:solidFill>
                            <a:srgbClr val="FFC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ctr" fontAlgn="ctr"/>
                      <a:r>
                        <a:rPr lang="cs-CZ" sz="1800" b="0" i="0" u="none" strike="noStrike">
                          <a:solidFill>
                            <a:srgbClr val="FFC000"/>
                          </a:solidFill>
                          <a:latin typeface="Calibri"/>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a:txBody>
                    <a:bodyPr/>
                    <a:lstStyle/>
                    <a:p>
                      <a:pPr algn="l" fontAlgn="b"/>
                      <a:r>
                        <a:rPr lang="cs-CZ" sz="1800" b="0" i="0" u="none" strike="noStrike" dirty="0">
                          <a:solidFill>
                            <a:srgbClr val="000000"/>
                          </a:solidFill>
                          <a:latin typeface="Calibri"/>
                        </a:rPr>
                        <a:t>?"</a:t>
                      </a:r>
                    </a:p>
                  </a:txBody>
                  <a:tcPr marL="9525" marR="9525" marT="9525" marB="0" anchor="b">
                    <a:lnL w="6350" cap="flat" cmpd="sng" algn="ctr">
                      <a:solidFill>
                        <a:srgbClr val="000000"/>
                      </a:solidFill>
                      <a:prstDash val="solid"/>
                      <a:round/>
                      <a:headEnd type="none" w="med" len="med"/>
                      <a:tailEnd type="none" w="med" len="med"/>
                    </a:lnL>
                    <a:lnR>
                      <a:noFill/>
                    </a:lnR>
                    <a:lnT>
                      <a:noFill/>
                    </a:lnT>
                    <a:lnB>
                      <a:noFill/>
                    </a:lnB>
                  </a:tcPr>
                </a:tc>
              </a:tr>
            </a:tbl>
          </a:graphicData>
        </a:graphic>
      </p:graphicFrame>
      <p:graphicFrame>
        <p:nvGraphicFramePr>
          <p:cNvPr id="7" name="Tabulka 6"/>
          <p:cNvGraphicFramePr>
            <a:graphicFrameLocks noGrp="1"/>
          </p:cNvGraphicFramePr>
          <p:nvPr/>
        </p:nvGraphicFramePr>
        <p:xfrm>
          <a:off x="500063" y="4357688"/>
          <a:ext cx="4749800" cy="257175"/>
        </p:xfrm>
        <a:graphic>
          <a:graphicData uri="http://schemas.openxmlformats.org/drawingml/2006/table">
            <a:tbl>
              <a:tblPr/>
              <a:tblGrid>
                <a:gridCol w="4749800"/>
              </a:tblGrid>
              <a:tr h="257175">
                <a:tc>
                  <a:txBody>
                    <a:bodyPr/>
                    <a:lstStyle/>
                    <a:p>
                      <a:pPr algn="l" fontAlgn="b"/>
                      <a:r>
                        <a:rPr lang="cs-CZ" sz="1200" b="0" i="0" u="none" strike="noStrike" dirty="0">
                          <a:solidFill>
                            <a:srgbClr val="000000"/>
                          </a:solidFill>
                          <a:latin typeface="Calibri"/>
                        </a:rPr>
                        <a:t>Doplň tajenku:</a:t>
                      </a:r>
                    </a:p>
                  </a:txBody>
                  <a:tcPr marL="9525" marR="9525" marT="9525" marB="0" anchor="b">
                    <a:lnL>
                      <a:noFill/>
                    </a:lnL>
                    <a:lnR>
                      <a:noFill/>
                    </a:lnR>
                    <a:lnT>
                      <a:noFill/>
                    </a:lnT>
                    <a:lnB>
                      <a:noFill/>
                    </a:lnB>
                  </a:tcPr>
                </a:tc>
              </a:tr>
            </a:tbl>
          </a:graphicData>
        </a:graphic>
      </p:graphicFrame>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Nadpis 1"/>
          <p:cNvSpPr>
            <a:spLocks noGrp="1"/>
          </p:cNvSpPr>
          <p:nvPr>
            <p:ph type="title"/>
          </p:nvPr>
        </p:nvSpPr>
        <p:spPr>
          <a:xfrm>
            <a:off x="457200" y="857250"/>
            <a:ext cx="8229600" cy="785813"/>
          </a:xfrm>
        </p:spPr>
        <p:txBody>
          <a:bodyPr/>
          <a:lstStyle/>
          <a:p>
            <a:pPr algn="l"/>
            <a:r>
              <a:rPr lang="cs-CZ" sz="1200" smtClean="0"/>
              <a:t>Napiš vyjmenovaná slova po ,,Z“</a:t>
            </a:r>
          </a:p>
        </p:txBody>
      </p:sp>
      <p:sp>
        <p:nvSpPr>
          <p:cNvPr id="162819" name="Zástupný symbol pro obsah 2"/>
          <p:cNvSpPr>
            <a:spLocks noGrp="1"/>
          </p:cNvSpPr>
          <p:nvPr>
            <p:ph idx="1"/>
          </p:nvPr>
        </p:nvSpPr>
        <p:spPr>
          <a:xfrm>
            <a:off x="428625" y="1500188"/>
            <a:ext cx="8258175" cy="4554537"/>
          </a:xfrm>
        </p:spPr>
        <p:txBody>
          <a:bodyPr/>
          <a:lstStyle/>
          <a:p>
            <a:pPr>
              <a:buFont typeface="Arial" charset="0"/>
              <a:buNone/>
            </a:pPr>
            <a:r>
              <a:rPr lang="cs-CZ" smtClean="0"/>
              <a:t>                      </a:t>
            </a:r>
          </a:p>
          <a:p>
            <a:pPr>
              <a:buFont typeface="Arial" charset="0"/>
              <a:buNone/>
            </a:pPr>
            <a:r>
              <a:rPr lang="cs-CZ" smtClean="0"/>
              <a:t>                    ,                     ,                      ,</a:t>
            </a:r>
          </a:p>
        </p:txBody>
      </p:sp>
      <p:sp>
        <p:nvSpPr>
          <p:cNvPr id="4" name="Zaoblený obdélník 3"/>
          <p:cNvSpPr/>
          <p:nvPr/>
        </p:nvSpPr>
        <p:spPr>
          <a:xfrm>
            <a:off x="500063" y="2000250"/>
            <a:ext cx="1785937" cy="714375"/>
          </a:xfrm>
          <a:prstGeom prst="roundRect">
            <a:avLst/>
          </a:prstGeom>
          <a:solidFill>
            <a:schemeClr val="accent3">
              <a:lumMod val="60000"/>
              <a:lumOff val="40000"/>
            </a:schemeClr>
          </a:solidFill>
          <a:ln>
            <a:solidFill>
              <a:schemeClr val="accent3">
                <a:lumMod val="75000"/>
              </a:schemeClr>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
        <p:nvSpPr>
          <p:cNvPr id="5" name="Zaoblený obdélník 4"/>
          <p:cNvSpPr/>
          <p:nvPr/>
        </p:nvSpPr>
        <p:spPr>
          <a:xfrm>
            <a:off x="2571750" y="2000250"/>
            <a:ext cx="1785938" cy="714375"/>
          </a:xfrm>
          <a:prstGeom prst="roundRect">
            <a:avLst/>
          </a:prstGeom>
          <a:solidFill>
            <a:schemeClr val="accent3">
              <a:lumMod val="60000"/>
              <a:lumOff val="40000"/>
            </a:schemeClr>
          </a:solidFill>
          <a:ln>
            <a:solidFill>
              <a:schemeClr val="accent3">
                <a:lumMod val="75000"/>
              </a:schemeClr>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
        <p:nvSpPr>
          <p:cNvPr id="6" name="Zaoblený obdélník 5"/>
          <p:cNvSpPr/>
          <p:nvPr/>
        </p:nvSpPr>
        <p:spPr>
          <a:xfrm>
            <a:off x="4643438" y="2000250"/>
            <a:ext cx="1785937" cy="714375"/>
          </a:xfrm>
          <a:prstGeom prst="roundRect">
            <a:avLst/>
          </a:prstGeom>
          <a:solidFill>
            <a:schemeClr val="accent3">
              <a:lumMod val="60000"/>
              <a:lumOff val="40000"/>
            </a:schemeClr>
          </a:solidFill>
          <a:ln>
            <a:solidFill>
              <a:schemeClr val="accent3">
                <a:lumMod val="75000"/>
              </a:schemeClr>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
        <p:nvSpPr>
          <p:cNvPr id="7" name="Zaoblený obdélník 6"/>
          <p:cNvSpPr/>
          <p:nvPr/>
        </p:nvSpPr>
        <p:spPr>
          <a:xfrm>
            <a:off x="6786563" y="2000250"/>
            <a:ext cx="1785937" cy="714375"/>
          </a:xfrm>
          <a:prstGeom prst="roundRect">
            <a:avLst/>
          </a:prstGeom>
          <a:solidFill>
            <a:schemeClr val="accent3">
              <a:lumMod val="60000"/>
              <a:lumOff val="40000"/>
            </a:schemeClr>
          </a:solidFill>
          <a:ln>
            <a:solidFill>
              <a:schemeClr val="accent3">
                <a:lumMod val="75000"/>
              </a:schemeClr>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cs-CZ" sz="3200" dirty="0">
              <a:solidFill>
                <a:schemeClr val="tx1"/>
              </a:solidFill>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Nadpis 1"/>
          <p:cNvSpPr>
            <a:spLocks noGrp="1"/>
          </p:cNvSpPr>
          <p:nvPr>
            <p:ph type="title"/>
          </p:nvPr>
        </p:nvSpPr>
        <p:spPr/>
        <p:txBody>
          <a:bodyPr/>
          <a:lstStyle/>
          <a:p>
            <a:r>
              <a:rPr lang="cs-CZ" smtClean="0"/>
              <a:t>Popis</a:t>
            </a:r>
          </a:p>
        </p:txBody>
      </p:sp>
      <p:sp>
        <p:nvSpPr>
          <p:cNvPr id="163843" name="Zástupný symbol pro obsah 2"/>
          <p:cNvSpPr>
            <a:spLocks noGrp="1"/>
          </p:cNvSpPr>
          <p:nvPr>
            <p:ph idx="1"/>
          </p:nvPr>
        </p:nvSpPr>
        <p:spPr/>
        <p:txBody>
          <a:bodyPr/>
          <a:lstStyle/>
          <a:p>
            <a:pPr>
              <a:buFont typeface="Arial" charset="0"/>
              <a:buNone/>
            </a:pPr>
            <a:r>
              <a:rPr lang="cs-CZ" sz="1800" smtClean="0"/>
              <a:t>Prezentace je určená k osvojení vyjmenovaných slov po ,,Z“ – BRZY, JAZYK, NAZÝVAT, </a:t>
            </a:r>
          </a:p>
          <a:p>
            <a:pPr>
              <a:buFont typeface="Arial" charset="0"/>
              <a:buNone/>
            </a:pPr>
            <a:r>
              <a:rPr lang="cs-CZ" sz="1800" smtClean="0"/>
              <a:t>RUZYNĚ a k procvičení učiva.</a:t>
            </a:r>
          </a:p>
          <a:p>
            <a:pPr>
              <a:buFont typeface="Wingdings" pitchFamily="2" charset="2"/>
              <a:buChar char="v"/>
            </a:pPr>
            <a:r>
              <a:rPr lang="cs-CZ" sz="1800" smtClean="0"/>
              <a:t>Na prvním a druhém snímku žáci doplňují chybějících i – y, í – ý. Písmena do </a:t>
            </a:r>
          </a:p>
          <a:p>
            <a:pPr>
              <a:buFont typeface="Arial" charset="0"/>
              <a:buNone/>
            </a:pPr>
            <a:r>
              <a:rPr lang="cs-CZ" sz="1800" smtClean="0"/>
              <a:t>       rámečků se vpisují tak, že se klikne levým tlačítkem myši na rámeček a pomocí</a:t>
            </a:r>
          </a:p>
          <a:p>
            <a:pPr>
              <a:buFont typeface="Arial" charset="0"/>
              <a:buNone/>
            </a:pPr>
            <a:r>
              <a:rPr lang="cs-CZ" sz="1800" smtClean="0"/>
              <a:t>       klávesnice se doplní chybějící písmeno. Stejným způsobem se na pátém snímku</a:t>
            </a:r>
          </a:p>
          <a:p>
            <a:pPr>
              <a:buFont typeface="Arial" charset="0"/>
              <a:buNone/>
            </a:pPr>
            <a:r>
              <a:rPr lang="cs-CZ" sz="1800" smtClean="0"/>
              <a:t>       dopisují chybějící vyjmenovaná slova.</a:t>
            </a:r>
          </a:p>
          <a:p>
            <a:pPr>
              <a:buFont typeface="Wingdings" pitchFamily="2" charset="2"/>
              <a:buChar char="v"/>
            </a:pPr>
            <a:r>
              <a:rPr lang="cs-CZ" sz="1800" smtClean="0"/>
              <a:t>Třetí snímek slouží k procvičení vyjmenovaných slov a slov příbuzných formou</a:t>
            </a:r>
          </a:p>
          <a:p>
            <a:pPr>
              <a:buFont typeface="Arial" charset="0"/>
              <a:buNone/>
            </a:pPr>
            <a:r>
              <a:rPr lang="cs-CZ" sz="1800" smtClean="0"/>
              <a:t>       přesouvání cedulek do patřičných sloupců. Přesun se provádí kliknutím levým</a:t>
            </a:r>
          </a:p>
          <a:p>
            <a:pPr>
              <a:buFont typeface="Arial" charset="0"/>
              <a:buNone/>
            </a:pPr>
            <a:r>
              <a:rPr lang="cs-CZ" sz="1800" smtClean="0"/>
              <a:t>       tlačítkem myši do rohu kartičky a následně posunem myši se současným držením</a:t>
            </a:r>
          </a:p>
          <a:p>
            <a:pPr>
              <a:buFont typeface="Arial" charset="0"/>
              <a:buNone/>
            </a:pPr>
            <a:r>
              <a:rPr lang="cs-CZ" sz="1800" smtClean="0"/>
              <a:t>       levého tlačítka.</a:t>
            </a:r>
          </a:p>
          <a:p>
            <a:pPr>
              <a:buFont typeface="Wingdings" pitchFamily="2" charset="2"/>
              <a:buChar char="v"/>
            </a:pPr>
            <a:r>
              <a:rPr lang="cs-CZ" sz="1800" smtClean="0"/>
              <a:t>Čtvrtý snímek – křížovka. Vyplňuje se kliknutím na každé políčko levým tlačítkem</a:t>
            </a:r>
          </a:p>
          <a:p>
            <a:pPr>
              <a:buFont typeface="Arial" charset="0"/>
              <a:buNone/>
            </a:pPr>
            <a:r>
              <a:rPr lang="cs-CZ" sz="1800" smtClean="0"/>
              <a:t>       myši a vepsáním patřičného písmene pomocí klávesnice.</a:t>
            </a:r>
          </a:p>
          <a:p>
            <a:endParaRPr lang="cs-CZ" smtClean="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Nadpis 1"/>
          <p:cNvSpPr>
            <a:spLocks noGrp="1"/>
          </p:cNvSpPr>
          <p:nvPr>
            <p:ph type="title"/>
          </p:nvPr>
        </p:nvSpPr>
        <p:spPr/>
        <p:txBody>
          <a:bodyPr/>
          <a:lstStyle/>
          <a:p>
            <a:r>
              <a:rPr lang="cs-CZ" smtClean="0"/>
              <a:t>Zdroje</a:t>
            </a:r>
          </a:p>
        </p:txBody>
      </p:sp>
      <p:sp>
        <p:nvSpPr>
          <p:cNvPr id="10243" name="Zástupný symbol pro obsah 2"/>
          <p:cNvSpPr>
            <a:spLocks noGrp="1"/>
          </p:cNvSpPr>
          <p:nvPr>
            <p:ph idx="1"/>
          </p:nvPr>
        </p:nvSpPr>
        <p:spPr>
          <a:xfrm>
            <a:off x="785813" y="1428750"/>
            <a:ext cx="7643812" cy="3214688"/>
          </a:xfrm>
        </p:spPr>
        <p:txBody>
          <a:bodyPr/>
          <a:lstStyle/>
          <a:p>
            <a:pPr>
              <a:buFont typeface="Arial" charset="0"/>
              <a:buNone/>
              <a:defRPr/>
            </a:pPr>
            <a:r>
              <a:rPr lang="cs-CZ" dirty="0" smtClean="0"/>
              <a:t> </a:t>
            </a:r>
            <a:r>
              <a:rPr lang="cs-CZ" sz="1200" dirty="0" smtClean="0"/>
              <a:t>Myšlenková mapa – dle návrhu autorky</a:t>
            </a:r>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endParaRPr lang="cs-CZ" sz="1200" dirty="0" smtClean="0"/>
          </a:p>
          <a:p>
            <a:pPr>
              <a:buFont typeface="Arial" charset="0"/>
              <a:buNone/>
              <a:defRPr/>
            </a:pPr>
            <a:r>
              <a:rPr lang="cs-CZ" sz="1800" dirty="0" smtClean="0"/>
              <a:t>Autorem materiálu a všech jeho částí, není-li uvedeno jinak, je Mgr. Jitka Vlková.</a:t>
            </a:r>
          </a:p>
          <a:p>
            <a:pPr>
              <a:buFont typeface="Arial" charset="0"/>
              <a:buNone/>
              <a:defRPr/>
            </a:pPr>
            <a:endParaRPr lang="cs-CZ" sz="1200" i="1" dirty="0" smtClean="0">
              <a:latin typeface="+mj-lt"/>
            </a:endParaRPr>
          </a:p>
          <a:p>
            <a:pPr>
              <a:buFont typeface="Arial" charset="0"/>
              <a:buNone/>
              <a:defRPr/>
            </a:pPr>
            <a:endParaRPr lang="cs-CZ" sz="1200" i="1" dirty="0" smtClean="0">
              <a:latin typeface="+mj-lt"/>
            </a:endParaRPr>
          </a:p>
          <a:p>
            <a:pPr>
              <a:buFont typeface="Arial" charset="0"/>
              <a:buNone/>
              <a:defRPr/>
            </a:pPr>
            <a:endParaRPr lang="cs-CZ" sz="1200" i="1" dirty="0" smtClean="0">
              <a:latin typeface="+mj-lt"/>
            </a:endParaRPr>
          </a:p>
          <a:p>
            <a:pPr>
              <a:buFont typeface="Arial" charset="0"/>
              <a:buNone/>
              <a:defRPr/>
            </a:pPr>
            <a:endParaRPr lang="cs-CZ" dirty="0" smtClean="0"/>
          </a:p>
        </p:txBody>
      </p:sp>
      <p:pic>
        <p:nvPicPr>
          <p:cNvPr id="164868" name="Picture 4"/>
          <p:cNvPicPr>
            <a:picLocks noChangeAspect="1" noChangeArrowheads="1"/>
          </p:cNvPicPr>
          <p:nvPr/>
        </p:nvPicPr>
        <p:blipFill>
          <a:blip r:embed="rId2" cstate="print"/>
          <a:srcRect/>
          <a:stretch>
            <a:fillRect/>
          </a:stretch>
        </p:blipFill>
        <p:spPr bwMode="auto">
          <a:xfrm>
            <a:off x="1785938" y="4857750"/>
            <a:ext cx="5976937" cy="990600"/>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TotalTime>
  <Words>5695</Words>
  <Application>Microsoft Office PowerPoint</Application>
  <PresentationFormat>Předvádění na obrazovce (4:3)</PresentationFormat>
  <Paragraphs>1764</Paragraphs>
  <Slides>83</Slides>
  <Notes>0</Notes>
  <HiddenSlides>0</HiddenSlides>
  <MMClips>0</MMClips>
  <ScaleCrop>false</ScaleCrop>
  <HeadingPairs>
    <vt:vector size="4" baseType="variant">
      <vt:variant>
        <vt:lpstr>Motiv</vt:lpstr>
      </vt:variant>
      <vt:variant>
        <vt:i4>1</vt:i4>
      </vt:variant>
      <vt:variant>
        <vt:lpstr>Nadpisy snímků</vt:lpstr>
      </vt:variant>
      <vt:variant>
        <vt:i4>83</vt:i4>
      </vt:variant>
    </vt:vector>
  </HeadingPairs>
  <TitlesOfParts>
    <vt:vector size="84" baseType="lpstr">
      <vt:lpstr>Motiv sady Office</vt:lpstr>
      <vt:lpstr>VYJMENOVANÁ  SLOVA</vt:lpstr>
      <vt:lpstr>Roztřiď do sloupců podle toho, zda – li se ve slově píše i – í nebo y – ý:</vt:lpstr>
      <vt:lpstr>  Dokážeš seřadit správně slova ve větě? </vt:lpstr>
      <vt:lpstr>OSMISMĚRKA Doplň chybějící písmena a slova vyškrtej v osmisměrce. Zbývající políčka s písmeny vybarvi, přečti po řádcích a tajenku napiš. </vt:lpstr>
      <vt:lpstr>Seřaď tato vyjmenovaná slova podle abecedy:</vt:lpstr>
      <vt:lpstr>Dopiš chybějící vyjmenovaná slova po ,,M“</vt:lpstr>
      <vt:lpstr>Popis</vt:lpstr>
      <vt:lpstr>Zdroje</vt:lpstr>
      <vt:lpstr>VYJMENOVANÁ  SLOVA</vt:lpstr>
      <vt:lpstr>PÝCHA, PYTEL, PYSK</vt:lpstr>
      <vt:lpstr>Vybarvi pouze balónky s vyjmenovanými slovy a slovy příbuznými (žlutě – vyjmenovaná slova po B a slova příbuzná, zeleně – vyjmenovaná slova po L a slova příbuzná,….)</vt:lpstr>
      <vt:lpstr>NETOPÝR, SLEPÝŠ, PYL</vt:lpstr>
      <vt:lpstr>   Slepýš nebo slepíš?</vt:lpstr>
      <vt:lpstr>Roztřiď do sloupců podle toho, zda – li se ve slově píše i – í nebo y – ý:</vt:lpstr>
      <vt:lpstr>KOPYTO, KLOPÝTAT, TŘPYTIT SE</vt:lpstr>
      <vt:lpstr>Popis</vt:lpstr>
      <vt:lpstr>Zdroje</vt:lpstr>
      <vt:lpstr>VYJMENOVANÁ  SLOVA</vt:lpstr>
      <vt:lpstr>ZPYTOVAT, PYKAT, PÝR</vt:lpstr>
      <vt:lpstr>Doplň chybějící slova ve větách:</vt:lpstr>
      <vt:lpstr>OSMISMĚRKA Doplň chybějící písmena a slova vyškrtej v osmisměrce. Zbývající políčka s písmeny vybarvi, přečti po řádcích a tajenku napiš. </vt:lpstr>
      <vt:lpstr>PÝŘIT SE, ČEPÝŘIT SE</vt:lpstr>
      <vt:lpstr>Doplň křížovku:</vt:lpstr>
      <vt:lpstr>Seřaď tato vyjmenovaná slova podle abecedy:</vt:lpstr>
      <vt:lpstr>Dopiš chybějící vyjmenovaná slova po ,,P“</vt:lpstr>
      <vt:lpstr>Popis</vt:lpstr>
      <vt:lpstr>Zdroje</vt:lpstr>
      <vt:lpstr>VYJMENOVANÁ  SLOVA</vt:lpstr>
      <vt:lpstr>SYN, SYTÝ, SÝR</vt:lpstr>
      <vt:lpstr>Doplň křížovku:</vt:lpstr>
      <vt:lpstr>Doplň chybějící slova ve větách. Všimni si psaní i – y, í – ý.</vt:lpstr>
      <vt:lpstr>SYROVÝ, SYCHRAVÝ, USYCHAT</vt:lpstr>
      <vt:lpstr>Popis</vt:lpstr>
      <vt:lpstr>Zdroje</vt:lpstr>
      <vt:lpstr>VYJMENOVANÁ  SLOVA</vt:lpstr>
      <vt:lpstr>    SÝKORA, SÝČEK, SYSEL</vt:lpstr>
      <vt:lpstr> Doplň správná i –y, í –ý: </vt:lpstr>
      <vt:lpstr>    V textu doplň chybějící i –y, í –ý a pod obrázek do rámečku napiš název živočicha:  </vt:lpstr>
      <vt:lpstr>Která vyjmenovaná slova se ukryla ve větách?</vt:lpstr>
      <vt:lpstr>SYČET, SYPAT</vt:lpstr>
      <vt:lpstr>Popis</vt:lpstr>
      <vt:lpstr>Zdroje</vt:lpstr>
      <vt:lpstr>VYJMENOVANÁ  SLOVA</vt:lpstr>
      <vt:lpstr>Doplň křížovku:</vt:lpstr>
      <vt:lpstr>Cihly s vyjmenovanými slovy a slovy příbuznými nalož do správných aut</vt:lpstr>
      <vt:lpstr>OSMISMĚRKA Doplň chybějící písmena a slova vyškrtej v osmisměrce. Zbývající políčka s písmeny vybarvi, přečti po řádcích a tajenku napiš. </vt:lpstr>
      <vt:lpstr>Seřaď tato vyjmenovaná slova podle abecedy:</vt:lpstr>
      <vt:lpstr>Dopiš chybějící vyjmenovaná slova po ,,S“</vt:lpstr>
      <vt:lpstr>Popis</vt:lpstr>
      <vt:lpstr>Zdroje</vt:lpstr>
      <vt:lpstr>VYJMENOVANÁ  SLOVA</vt:lpstr>
      <vt:lpstr>VY, VYSOKÝ, VÝT</vt:lpstr>
      <vt:lpstr>K obrázkům dopiš slova V-T, V-LA se správným i – y, í – ý:</vt:lpstr>
      <vt:lpstr>VÝSKAT, ZVYKAT, ŽVÝKAT</vt:lpstr>
      <vt:lpstr>Doplň chybějící slova ve větách. Všimni si psaní i – y, í – ý, š - ž.</vt:lpstr>
      <vt:lpstr>Doplň křížovku:</vt:lpstr>
      <vt:lpstr>Popis</vt:lpstr>
      <vt:lpstr>Zdroje</vt:lpstr>
      <vt:lpstr>VYJMENOVANÁ  SLOVA</vt:lpstr>
      <vt:lpstr>VYDRA, VÝR, VYŽLE</vt:lpstr>
      <vt:lpstr>                     Doplň správná i –y, í –ý:  </vt:lpstr>
      <vt:lpstr>POVYK, VÝHEŇ</vt:lpstr>
      <vt:lpstr>Roztřiď do sloupců podle toho, zda – li se ve slově píše i – í nebo y – ý:</vt:lpstr>
      <vt:lpstr>SLOVA S PŘEDPONOU VY-, VÝ-</vt:lpstr>
      <vt:lpstr>Popis</vt:lpstr>
      <vt:lpstr>Zdroje</vt:lpstr>
      <vt:lpstr>VYJMENOVANÁ  SLOVA</vt:lpstr>
      <vt:lpstr>Doplň správná i –y, í –ý: </vt:lpstr>
      <vt:lpstr>Doplň křížovku:</vt:lpstr>
      <vt:lpstr>Roztřiď do sloupců podle toho, zda – li se ve slově píše i – í nebo y – ý:</vt:lpstr>
      <vt:lpstr>OSMISMĚRKA Doplň chybějící písmena a slova vyškrtej v osmisměrce. Zbývající políčka s písmeny vybarvi, přečti po řádcích a tajenku napiš. </vt:lpstr>
      <vt:lpstr>Seřaď tato vyjmenovaná slova podle abecedy:</vt:lpstr>
      <vt:lpstr>Dopiš chybějící vyjmenovaná slova po ,,V“</vt:lpstr>
      <vt:lpstr>Popis</vt:lpstr>
      <vt:lpstr>Zdroje</vt:lpstr>
      <vt:lpstr>VYJMENOVANÁ  SLOVA</vt:lpstr>
      <vt:lpstr>             BRZY, JAZYK, NAZÝVAT, RUZYNĚ</vt:lpstr>
      <vt:lpstr>Zapamatuj si:</vt:lpstr>
      <vt:lpstr>Roztřiď do sloupců podle toho, zda – li se ve slově píše i – í nebo y – ý:</vt:lpstr>
      <vt:lpstr>Doplň křížovku:</vt:lpstr>
      <vt:lpstr>Napiš vyjmenovaná slova po ,,Z“</vt:lpstr>
      <vt:lpstr>Popis</vt:lpstr>
      <vt:lpstr>Zdroje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VYJMENOVANÁ  SLOVA</dc:title>
  <dc:creator>pajkrtova</dc:creator>
  <cp:lastModifiedBy>pajkrtova</cp:lastModifiedBy>
  <cp:revision>2</cp:revision>
  <dcterms:created xsi:type="dcterms:W3CDTF">2012-01-11T10:21:52Z</dcterms:created>
  <dcterms:modified xsi:type="dcterms:W3CDTF">2012-02-22T09:40:58Z</dcterms:modified>
</cp:coreProperties>
</file>