
<file path=[Content_Types].xml><?xml version="1.0" encoding="utf-8"?>
<Types xmlns="http://schemas.openxmlformats.org/package/2006/content-types">
  <Default Extension="png" ContentType="image/png"/>
  <Default Extension="mp3" ContentType="audio/unknown"/>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69"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70" r:id="rId1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42" autoAdjust="0"/>
    <p:restoredTop sz="94671" autoAdjust="0"/>
  </p:normalViewPr>
  <p:slideViewPr>
    <p:cSldViewPr>
      <p:cViewPr varScale="1">
        <p:scale>
          <a:sx n="110" d="100"/>
          <a:sy n="110" d="100"/>
        </p:scale>
        <p:origin x="-1644" y="-96"/>
      </p:cViewPr>
      <p:guideLst>
        <p:guide orient="horz" pos="2160"/>
        <p:guide pos="2880"/>
      </p:guideLst>
    </p:cSldViewPr>
  </p:slideViewPr>
  <p:outlineViewPr>
    <p:cViewPr>
      <p:scale>
        <a:sx n="33" d="100"/>
        <a:sy n="33" d="100"/>
      </p:scale>
      <p:origin x="0" y="2622"/>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859280"/>
            <a:ext cx="6400800" cy="1295400"/>
          </a:xfrm>
        </p:spPr>
        <p:txBody>
          <a:bodyPr/>
          <a:lstStyle/>
          <a:p>
            <a:r>
              <a:rPr lang="cs-CZ" smtClean="0"/>
              <a:t>Kliknutím lze upravit styl.</a:t>
            </a:r>
            <a:endParaRPr lang="en-US" dirty="0"/>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801112"/>
            <a:ext cx="9144000" cy="932688"/>
          </a:xfrm>
          <a:prstGeom prst="rect">
            <a:avLst/>
          </a:prstGeom>
        </p:spPr>
      </p:pic>
      <p:sp>
        <p:nvSpPr>
          <p:cNvPr id="3" name="Subtitle 2"/>
          <p:cNvSpPr>
            <a:spLocks noGrp="1"/>
          </p:cNvSpPr>
          <p:nvPr>
            <p:ph type="subTitle" idx="1"/>
          </p:nvPr>
        </p:nvSpPr>
        <p:spPr>
          <a:xfrm>
            <a:off x="1371600" y="3429000"/>
            <a:ext cx="6400800" cy="762000"/>
          </a:xfrm>
        </p:spPr>
        <p:txBody>
          <a:bodyPr>
            <a:normAutofit/>
          </a:bodyPr>
          <a:lstStyle>
            <a:lvl1pPr marL="0" indent="0" algn="ctr">
              <a:buNone/>
              <a:defRPr sz="2000" i="1" baseline="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bwMode="white"/>
        <p:txBody>
          <a:bodyPr/>
          <a:lstStyle/>
          <a:p>
            <a:fld id="{53077C4D-6E5E-4756-B26A-045AAAD8E1D2}" type="datetimeFigureOut">
              <a:rPr lang="cs-CZ" smtClean="0"/>
              <a:t>26. 6. 2013</a:t>
            </a:fld>
            <a:endParaRPr lang="cs-CZ"/>
          </a:p>
        </p:txBody>
      </p:sp>
      <p:sp>
        <p:nvSpPr>
          <p:cNvPr id="5" name="Footer Placeholder 4"/>
          <p:cNvSpPr>
            <a:spLocks noGrp="1"/>
          </p:cNvSpPr>
          <p:nvPr>
            <p:ph type="ftr" sz="quarter" idx="11"/>
          </p:nvPr>
        </p:nvSpPr>
        <p:spPr bwMode="white"/>
        <p:txBody>
          <a:bodyPr/>
          <a:lstStyle/>
          <a:p>
            <a:endParaRPr lang="cs-CZ"/>
          </a:p>
        </p:txBody>
      </p:sp>
      <p:sp>
        <p:nvSpPr>
          <p:cNvPr id="6" name="Slide Number Placeholder 5"/>
          <p:cNvSpPr>
            <a:spLocks noGrp="1"/>
          </p:cNvSpPr>
          <p:nvPr>
            <p:ph type="sldNum" sz="quarter" idx="12"/>
          </p:nvPr>
        </p:nvSpPr>
        <p:spPr/>
        <p:txBody>
          <a:bodyPr/>
          <a:lstStyle/>
          <a:p>
            <a:fld id="{894BBC67-F04D-435D-ADE2-C61711B60FCA}" type="slidenum">
              <a:rPr lang="cs-CZ" smtClean="0"/>
              <a:t>‹#›</a:t>
            </a:fld>
            <a:endParaRPr lang="cs-CZ"/>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idx="1"/>
          </p:nvPr>
        </p:nvSpPr>
        <p:spPr>
          <a:xfrm>
            <a:off x="1371600" y="2438400"/>
            <a:ext cx="6400800" cy="3048001"/>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53077C4D-6E5E-4756-B26A-045AAAD8E1D2}" type="datetimeFigureOut">
              <a:rPr lang="cs-CZ" smtClean="0"/>
              <a:t>26. 6. 2013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894BBC67-F04D-435D-ADE2-C61711B60FCA}" type="slidenum">
              <a:rPr lang="cs-CZ" smtClean="0"/>
              <a:t>‹#›</a:t>
            </a:fld>
            <a:endParaRPr lang="cs-CZ"/>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3077C4D-6E5E-4756-B26A-045AAAD8E1D2}" type="datetimeFigureOut">
              <a:rPr lang="cs-CZ" smtClean="0"/>
              <a:t>26. 6. 2013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894BBC67-F04D-435D-ADE2-C61711B60FCA}" type="slidenum">
              <a:rPr lang="cs-CZ" smtClean="0"/>
              <a:t>‹#›</a:t>
            </a:fld>
            <a:endParaRPr lang="cs-CZ"/>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
        <p:nvSpPr>
          <p:cNvPr id="2" name="Title 1"/>
          <p:cNvSpPr>
            <a:spLocks noGrp="1"/>
          </p:cNvSpPr>
          <p:nvPr>
            <p:ph type="title"/>
          </p:nvPr>
        </p:nvSpPr>
        <p:spPr>
          <a:xfrm>
            <a:off x="1447800" y="3410267"/>
            <a:ext cx="6248400" cy="1456373"/>
          </a:xfrm>
        </p:spPr>
        <p:txBody>
          <a:bodyPr anchor="t">
            <a:normAutofit/>
          </a:bodyPr>
          <a:lstStyle>
            <a:lvl1pPr algn="ctr">
              <a:defRPr sz="3600" b="0" i="0" cap="all" baseline="0"/>
            </a:lvl1pPr>
          </a:lstStyle>
          <a:p>
            <a:r>
              <a:rPr lang="cs-CZ" smtClean="0"/>
              <a:t>Kliknutím lze upravit styl.</a:t>
            </a:r>
            <a:endParaRPr lang="en-US" dirty="0"/>
          </a:p>
        </p:txBody>
      </p:sp>
      <p:sp>
        <p:nvSpPr>
          <p:cNvPr id="3" name="Text Placeholder 2"/>
          <p:cNvSpPr>
            <a:spLocks noGrp="1"/>
          </p:cNvSpPr>
          <p:nvPr>
            <p:ph type="body" idx="1"/>
          </p:nvPr>
        </p:nvSpPr>
        <p:spPr>
          <a:xfrm>
            <a:off x="1447800" y="1503680"/>
            <a:ext cx="6248400" cy="1566862"/>
          </a:xfrm>
        </p:spPr>
        <p:txBody>
          <a:bodyPr anchor="b"/>
          <a:lstStyle>
            <a:lvl1pPr marL="0" indent="0" algn="ctr">
              <a:buNone/>
              <a:defRPr sz="2000" b="0" i="1"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10" name="Content Placeholder 9"/>
          <p:cNvSpPr>
            <a:spLocks noGrp="1"/>
          </p:cNvSpPr>
          <p:nvPr>
            <p:ph sz="quarter" idx="13"/>
          </p:nvPr>
        </p:nvSpPr>
        <p:spPr>
          <a:xfrm>
            <a:off x="1371600" y="2438400"/>
            <a:ext cx="3124200" cy="312420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2" name="Title 1"/>
          <p:cNvSpPr>
            <a:spLocks noGrp="1"/>
          </p:cNvSpPr>
          <p:nvPr>
            <p:ph type="title"/>
          </p:nvPr>
        </p:nvSpPr>
        <p:spPr/>
        <p:txBody>
          <a:bodyPr/>
          <a:lstStyle/>
          <a:p>
            <a:r>
              <a:rPr lang="cs-CZ" smtClean="0"/>
              <a:t>Kliknutím lze upravit styl.</a:t>
            </a:r>
            <a:endParaRPr lang="en-US"/>
          </a:p>
        </p:txBody>
      </p:sp>
      <p:sp>
        <p:nvSpPr>
          <p:cNvPr id="5" name="Date Placeholder 4"/>
          <p:cNvSpPr>
            <a:spLocks noGrp="1"/>
          </p:cNvSpPr>
          <p:nvPr>
            <p:ph type="dt" sz="half" idx="10"/>
          </p:nvPr>
        </p:nvSpPr>
        <p:spPr/>
        <p:txBody>
          <a:bodyPr/>
          <a:lstStyle/>
          <a:p>
            <a:fld id="{53077C4D-6E5E-4756-B26A-045AAAD8E1D2}" type="datetimeFigureOut">
              <a:rPr lang="cs-CZ" smtClean="0"/>
              <a:t>26. 6. 2013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894BBC67-F04D-435D-ADE2-C61711B60FCA}" type="slidenum">
              <a:rPr lang="cs-CZ" smtClean="0"/>
              <a:t>‹#›</a:t>
            </a:fld>
            <a:endParaRPr lang="cs-CZ"/>
          </a:p>
        </p:txBody>
      </p:sp>
      <p:sp>
        <p:nvSpPr>
          <p:cNvPr id="12" name="Content Placeholder 11"/>
          <p:cNvSpPr>
            <a:spLocks noGrp="1"/>
          </p:cNvSpPr>
          <p:nvPr>
            <p:ph sz="quarter" idx="14"/>
          </p:nvPr>
        </p:nvSpPr>
        <p:spPr>
          <a:xfrm>
            <a:off x="4648200" y="2438400"/>
            <a:ext cx="3124200" cy="312420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pic>
        <p:nvPicPr>
          <p:cNvPr id="12" name="Picture 11" descr="flourish2.png"/>
          <p:cNvPicPr>
            <a:picLocks noChangeAspect="1"/>
          </p:cNvPicPr>
          <p:nvPr/>
        </p:nvPicPr>
        <p:blipFill>
          <a:blip r:embed="rId2">
            <a:clrChange>
              <a:clrFrom>
                <a:srgbClr val="000000">
                  <a:alpha val="0"/>
                </a:srgbClr>
              </a:clrFrom>
              <a:clrTo>
                <a:srgbClr val="000000">
                  <a:alpha val="0"/>
                </a:srgbClr>
              </a:clrTo>
            </a:clrChange>
            <a:lum bright="-14000"/>
          </a:blip>
          <a:stretch>
            <a:fillRect/>
          </a:stretch>
        </p:blipFill>
        <p:spPr>
          <a:xfrm>
            <a:off x="0" y="1618488"/>
            <a:ext cx="9144000" cy="932688"/>
          </a:xfrm>
          <a:prstGeom prst="rect">
            <a:avLst/>
          </a:prstGeom>
        </p:spPr>
      </p:pic>
      <p:sp>
        <p:nvSpPr>
          <p:cNvPr id="11" name="Content Placeholder 10"/>
          <p:cNvSpPr>
            <a:spLocks noGrp="1"/>
          </p:cNvSpPr>
          <p:nvPr>
            <p:ph sz="quarter" idx="13"/>
          </p:nvPr>
        </p:nvSpPr>
        <p:spPr>
          <a:xfrm>
            <a:off x="1371600" y="2819400"/>
            <a:ext cx="3124200" cy="274320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13" name="Content Placeholder 12"/>
          <p:cNvSpPr>
            <a:spLocks noGrp="1"/>
          </p:cNvSpPr>
          <p:nvPr>
            <p:ph sz="quarter" idx="14"/>
          </p:nvPr>
        </p:nvSpPr>
        <p:spPr>
          <a:xfrm>
            <a:off x="4648200" y="2819400"/>
            <a:ext cx="3124200" cy="274320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1371600" y="2362201"/>
            <a:ext cx="3125788" cy="451338"/>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5" name="Text Placeholder 4"/>
          <p:cNvSpPr>
            <a:spLocks noGrp="1"/>
          </p:cNvSpPr>
          <p:nvPr>
            <p:ph type="body" sz="quarter" idx="3"/>
          </p:nvPr>
        </p:nvSpPr>
        <p:spPr>
          <a:xfrm>
            <a:off x="4645025" y="2359152"/>
            <a:ext cx="3127375" cy="448056"/>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7" name="Date Placeholder 6"/>
          <p:cNvSpPr>
            <a:spLocks noGrp="1"/>
          </p:cNvSpPr>
          <p:nvPr>
            <p:ph type="dt" sz="half" idx="10"/>
          </p:nvPr>
        </p:nvSpPr>
        <p:spPr/>
        <p:txBody>
          <a:bodyPr/>
          <a:lstStyle/>
          <a:p>
            <a:fld id="{53077C4D-6E5E-4756-B26A-045AAAD8E1D2}" type="datetimeFigureOut">
              <a:rPr lang="cs-CZ" smtClean="0"/>
              <a:t>26. 6. 2013</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894BBC67-F04D-435D-ADE2-C61711B60FCA}"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53077C4D-6E5E-4756-B26A-045AAAD8E1D2}" type="datetimeFigureOut">
              <a:rPr lang="cs-CZ" smtClean="0"/>
              <a:t>26. 6. 2013</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894BBC67-F04D-435D-ADE2-C61711B60FCA}" type="slidenum">
              <a:rPr lang="cs-CZ" smtClean="0"/>
              <a:t>‹#›</a:t>
            </a:fld>
            <a:endParaRPr lang="cs-CZ"/>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3077C4D-6E5E-4756-B26A-045AAAD8E1D2}" type="datetimeFigureOut">
              <a:rPr lang="cs-CZ" smtClean="0"/>
              <a:t>26. 6. 2013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894BBC67-F04D-435D-ADE2-C61711B60FCA}"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4953001" y="1676400"/>
            <a:ext cx="2819399" cy="599440"/>
          </a:xfrm>
        </p:spPr>
        <p:txBody>
          <a:bodyPr anchor="b">
            <a:noAutofit/>
          </a:bodyPr>
          <a:lstStyle>
            <a:lvl1pPr algn="ctr">
              <a:defRPr sz="1700" b="1" cap="all" spc="0" baseline="0"/>
            </a:lvl1pPr>
          </a:lstStyle>
          <a:p>
            <a:r>
              <a:rPr lang="cs-CZ" smtClean="0"/>
              <a:t>Kliknutím lze upravit styl.</a:t>
            </a:r>
            <a:endParaRPr lang="en-US" dirty="0"/>
          </a:p>
        </p:txBody>
      </p:sp>
      <p:sp>
        <p:nvSpPr>
          <p:cNvPr id="4" name="Text Placeholder 3"/>
          <p:cNvSpPr>
            <a:spLocks noGrp="1"/>
          </p:cNvSpPr>
          <p:nvPr>
            <p:ph type="body" sz="half" idx="2"/>
          </p:nvPr>
        </p:nvSpPr>
        <p:spPr>
          <a:xfrm>
            <a:off x="4953001" y="2275840"/>
            <a:ext cx="2819399" cy="290576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53077C4D-6E5E-4756-B26A-045AAAD8E1D2}" type="datetimeFigureOut">
              <a:rPr lang="cs-CZ" smtClean="0"/>
              <a:t>26. 6. 2013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894BBC67-F04D-435D-ADE2-C61711B60FCA}" type="slidenum">
              <a:rPr lang="cs-CZ" smtClean="0"/>
              <a:t>‹#›</a:t>
            </a:fld>
            <a:endParaRPr lang="cs-CZ"/>
          </a:p>
        </p:txBody>
      </p:sp>
      <p:sp>
        <p:nvSpPr>
          <p:cNvPr id="9" name="Content Placeholder 8"/>
          <p:cNvSpPr>
            <a:spLocks noGrp="1"/>
          </p:cNvSpPr>
          <p:nvPr>
            <p:ph sz="quarter" idx="13"/>
          </p:nvPr>
        </p:nvSpPr>
        <p:spPr>
          <a:xfrm>
            <a:off x="1371600" y="1676400"/>
            <a:ext cx="3276600" cy="350520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10" name="Plaque 9"/>
          <p:cNvSpPr/>
          <p:nvPr/>
        </p:nvSpPr>
        <p:spPr>
          <a:xfrm>
            <a:off x="1463040" y="1847088"/>
            <a:ext cx="3090672" cy="3090672"/>
          </a:xfrm>
          <a:prstGeom prst="plaque">
            <a:avLst>
              <a:gd name="adj" fmla="val 8438"/>
            </a:avLst>
          </a:prstGeom>
          <a:noFill/>
          <a:ln w="9525">
            <a:solidFill>
              <a:schemeClr val="tx2">
                <a:alpha val="17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953000" y="1676400"/>
            <a:ext cx="2819400" cy="599440"/>
          </a:xfrm>
        </p:spPr>
        <p:txBody>
          <a:bodyPr anchor="b">
            <a:noAutofit/>
          </a:bodyPr>
          <a:lstStyle>
            <a:lvl1pPr algn="ctr">
              <a:defRPr sz="1700" b="1" cap="all" spc="0" baseline="0"/>
            </a:lvl1pPr>
          </a:lstStyle>
          <a:p>
            <a:r>
              <a:rPr lang="cs-CZ" smtClean="0"/>
              <a:t>Kliknutím lze upravit styl.</a:t>
            </a:r>
            <a:endParaRPr lang="en-US" dirty="0"/>
          </a:p>
        </p:txBody>
      </p:sp>
      <p:sp>
        <p:nvSpPr>
          <p:cNvPr id="3" name="Picture Placeholder 2"/>
          <p:cNvSpPr>
            <a:spLocks noGrp="1"/>
          </p:cNvSpPr>
          <p:nvPr>
            <p:ph type="pic" idx="1"/>
          </p:nvPr>
        </p:nvSpPr>
        <p:spPr>
          <a:xfrm>
            <a:off x="1524000" y="1905000"/>
            <a:ext cx="2971800" cy="2971800"/>
          </a:xfrm>
          <a:prstGeom prst="plaque">
            <a:avLst>
              <a:gd name="adj" fmla="val 8341"/>
            </a:avLst>
          </a:prstGeom>
          <a:solidFill>
            <a:schemeClr val="bg1">
              <a:lumMod val="95000"/>
              <a:alpha val="35000"/>
            </a:schemeClr>
          </a:solidFill>
          <a:ln w="98425" cmpd="thinThick">
            <a:noFill/>
            <a:bevel/>
          </a:ln>
        </p:spPr>
        <p:txBody>
          <a:bodyPr>
            <a:normAutofit/>
          </a:bodyPr>
          <a:lstStyle>
            <a:lvl1pPr marL="0" indent="0" algn="ctr">
              <a:buNone/>
              <a:defRPr sz="1800" baseline="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4953000" y="2276856"/>
            <a:ext cx="2819400" cy="287528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53077C4D-6E5E-4756-B26A-045AAAD8E1D2}" type="datetimeFigureOut">
              <a:rPr lang="cs-CZ" smtClean="0"/>
              <a:t>26. 6. 2013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894BBC67-F04D-435D-ADE2-C61711B60FCA}"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53077C4D-6E5E-4756-B26A-045AAAD8E1D2}" type="datetimeFigureOut">
              <a:rPr lang="cs-CZ" smtClean="0"/>
              <a:t>26. 6. 2013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894BBC67-F04D-435D-ADE2-C61711B60FCA}"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09041"/>
            <a:ext cx="1295400" cy="4318000"/>
          </a:xfrm>
        </p:spPr>
        <p:txBody>
          <a:bodyPr vert="eaVert"/>
          <a:lstStyle/>
          <a:p>
            <a:r>
              <a:rPr lang="cs-CZ" smtClean="0"/>
              <a:t>Kliknutím lze upravit styl.</a:t>
            </a:r>
            <a:endParaRPr lang="en-US" dirty="0"/>
          </a:p>
        </p:txBody>
      </p:sp>
      <p:sp>
        <p:nvSpPr>
          <p:cNvPr id="3" name="Vertical Text Placeholder 2"/>
          <p:cNvSpPr>
            <a:spLocks noGrp="1"/>
          </p:cNvSpPr>
          <p:nvPr>
            <p:ph type="body" orient="vert" idx="1"/>
          </p:nvPr>
        </p:nvSpPr>
        <p:spPr>
          <a:xfrm>
            <a:off x="1295400" y="1219199"/>
            <a:ext cx="5181600" cy="4267201"/>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53077C4D-6E5E-4756-B26A-045AAAD8E1D2}" type="datetimeFigureOut">
              <a:rPr lang="cs-CZ" smtClean="0"/>
              <a:t>26. 6. 2013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894BBC67-F04D-435D-ADE2-C61711B60FCA}"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window3.png"/>
          <p:cNvPicPr>
            <a:picLocks noChangeAspect="1"/>
          </p:cNvPicPr>
          <p:nvPr/>
        </p:nvPicPr>
        <p:blipFill>
          <a:blip r:embed="rId13"/>
          <a:stretch>
            <a:fillRect/>
          </a:stretch>
        </p:blipFill>
        <p:spPr>
          <a:xfrm>
            <a:off x="0" y="0"/>
            <a:ext cx="9144000" cy="6858000"/>
          </a:xfrm>
          <a:prstGeom prst="rect">
            <a:avLst/>
          </a:prstGeom>
        </p:spPr>
      </p:pic>
      <p:sp>
        <p:nvSpPr>
          <p:cNvPr id="2" name="Title Placeholder 1"/>
          <p:cNvSpPr>
            <a:spLocks noGrp="1"/>
          </p:cNvSpPr>
          <p:nvPr>
            <p:ph type="title"/>
          </p:nvPr>
        </p:nvSpPr>
        <p:spPr>
          <a:xfrm>
            <a:off x="1371600" y="1295400"/>
            <a:ext cx="6400800" cy="685800"/>
          </a:xfrm>
          <a:prstGeom prst="rect">
            <a:avLst/>
          </a:prstGeom>
        </p:spPr>
        <p:txBody>
          <a:bodyPr vert="horz" lIns="91440" tIns="45720" rIns="91440" bIns="45720" rtlCol="0" anchor="b" anchorCtr="0">
            <a:normAutofit/>
          </a:bodyPr>
          <a:lstStyle/>
          <a:p>
            <a:r>
              <a:rPr lang="cs-CZ" smtClean="0"/>
              <a:t>Kliknutím lze upravit styl.</a:t>
            </a:r>
            <a:endParaRPr lang="en-US" dirty="0"/>
          </a:p>
        </p:txBody>
      </p:sp>
      <p:sp>
        <p:nvSpPr>
          <p:cNvPr id="3" name="Text Placeholder 2"/>
          <p:cNvSpPr>
            <a:spLocks noGrp="1"/>
          </p:cNvSpPr>
          <p:nvPr>
            <p:ph type="body" idx="1"/>
          </p:nvPr>
        </p:nvSpPr>
        <p:spPr>
          <a:xfrm>
            <a:off x="1371600" y="2057400"/>
            <a:ext cx="6400800" cy="3429001"/>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bwMode="white">
          <a:xfrm>
            <a:off x="304800" y="6356350"/>
            <a:ext cx="2133600" cy="365125"/>
          </a:xfrm>
          <a:prstGeom prst="rect">
            <a:avLst/>
          </a:prstGeom>
          <a:ln>
            <a:noFill/>
          </a:ln>
        </p:spPr>
        <p:txBody>
          <a:bodyPr vert="horz" lIns="91440" tIns="45720" rIns="91440" bIns="45720" rtlCol="0" anchor="ctr"/>
          <a:lstStyle>
            <a:lvl1pPr algn="l">
              <a:defRPr sz="1100" baseline="0">
                <a:solidFill>
                  <a:schemeClr val="accent1">
                    <a:lumMod val="60000"/>
                    <a:lumOff val="40000"/>
                  </a:schemeClr>
                </a:solidFill>
              </a:defRPr>
            </a:lvl1pPr>
          </a:lstStyle>
          <a:p>
            <a:fld id="{53077C4D-6E5E-4756-B26A-045AAAD8E1D2}" type="datetimeFigureOut">
              <a:rPr lang="cs-CZ" smtClean="0"/>
              <a:t>26. 6. 2013</a:t>
            </a:fld>
            <a:endParaRPr lang="cs-CZ"/>
          </a:p>
        </p:txBody>
      </p:sp>
      <p:sp>
        <p:nvSpPr>
          <p:cNvPr id="5" name="Footer Placeholder 4"/>
          <p:cNvSpPr>
            <a:spLocks noGrp="1"/>
          </p:cNvSpPr>
          <p:nvPr>
            <p:ph type="ftr" sz="quarter" idx="3"/>
          </p:nvPr>
        </p:nvSpPr>
        <p:spPr bwMode="white">
          <a:xfrm>
            <a:off x="2971800" y="6356350"/>
            <a:ext cx="3200400" cy="365125"/>
          </a:xfrm>
          <a:prstGeom prst="rect">
            <a:avLst/>
          </a:prstGeom>
        </p:spPr>
        <p:txBody>
          <a:bodyPr vert="horz" lIns="91440" tIns="45720" rIns="91440" bIns="45720" rtlCol="0" anchor="ctr"/>
          <a:lstStyle>
            <a:lvl1pPr algn="ctr">
              <a:defRPr sz="1100" baseline="0">
                <a:solidFill>
                  <a:schemeClr val="accent1">
                    <a:lumMod val="60000"/>
                    <a:lumOff val="40000"/>
                  </a:schemeClr>
                </a:solidFill>
              </a:defRPr>
            </a:lvl1pPr>
          </a:lstStyle>
          <a:p>
            <a:endParaRPr lang="cs-CZ"/>
          </a:p>
        </p:txBody>
      </p:sp>
      <p:sp>
        <p:nvSpPr>
          <p:cNvPr id="6" name="Slide Number Placeholder 5"/>
          <p:cNvSpPr>
            <a:spLocks noGrp="1"/>
          </p:cNvSpPr>
          <p:nvPr>
            <p:ph type="sldNum" sz="quarter" idx="4"/>
          </p:nvPr>
        </p:nvSpPr>
        <p:spPr bwMode="white">
          <a:xfrm>
            <a:off x="6675120" y="6364224"/>
            <a:ext cx="2133600" cy="365125"/>
          </a:xfrm>
          <a:prstGeom prst="rect">
            <a:avLst/>
          </a:prstGeom>
        </p:spPr>
        <p:txBody>
          <a:bodyPr vert="horz" lIns="91440" tIns="45720" rIns="91440" bIns="45720" rtlCol="0" anchor="ctr"/>
          <a:lstStyle>
            <a:lvl1pPr algn="r">
              <a:defRPr sz="1200" b="1" baseline="0">
                <a:solidFill>
                  <a:schemeClr val="accent1">
                    <a:lumMod val="60000"/>
                    <a:lumOff val="40000"/>
                  </a:schemeClr>
                </a:solidFill>
              </a:defRPr>
            </a:lvl1pPr>
          </a:lstStyle>
          <a:p>
            <a:fld id="{894BBC67-F04D-435D-ADE2-C61711B60FCA}"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274320" algn="l" defTabSz="914400" rtl="0" eaLnBrk="1" latinLnBrk="0" hangingPunct="1">
        <a:lnSpc>
          <a:spcPct val="150000"/>
        </a:lnSpc>
        <a:spcBef>
          <a:spcPct val="20000"/>
        </a:spcBef>
        <a:buClrTx/>
        <a:buFont typeface="Wingdings" pitchFamily="2" charset="2"/>
        <a:buChar char="v"/>
        <a:defRPr sz="1800" kern="1200" baseline="0">
          <a:solidFill>
            <a:schemeClr val="tx1"/>
          </a:solidFill>
          <a:latin typeface="+mn-lt"/>
          <a:ea typeface="+mn-ea"/>
          <a:cs typeface="+mn-cs"/>
        </a:defRPr>
      </a:lvl1pPr>
      <a:lvl2pPr marL="742950" indent="-228600" algn="l" defTabSz="914400" rtl="0" eaLnBrk="1" latinLnBrk="0" hangingPunct="1">
        <a:spcBef>
          <a:spcPct val="20000"/>
        </a:spcBef>
        <a:buClrTx/>
        <a:buFont typeface="Arial" pitchFamily="34" charset="0"/>
        <a:buChar char="•"/>
        <a:defRPr sz="1600" kern="1200" baseline="0">
          <a:solidFill>
            <a:schemeClr val="tx1"/>
          </a:solidFill>
          <a:latin typeface="+mn-lt"/>
          <a:ea typeface="+mn-ea"/>
          <a:cs typeface="+mn-cs"/>
        </a:defRPr>
      </a:lvl2pPr>
      <a:lvl3pPr marL="11430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3pPr>
      <a:lvl4pPr marL="16002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4pPr>
      <a:lvl5pPr marL="20574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5pPr>
      <a:lvl6pPr marL="2514600" indent="-228600" algn="l" defTabSz="914400" rtl="0" eaLnBrk="1" latinLnBrk="0" hangingPunct="1">
        <a:spcBef>
          <a:spcPct val="20000"/>
        </a:spcBef>
        <a:buClrTx/>
        <a:buFont typeface="Arial"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7pPr>
      <a:lvl8pPr marL="3429000" indent="-228600" algn="l" defTabSz="914400" rtl="0" eaLnBrk="1" latinLnBrk="0" hangingPunct="1">
        <a:spcBef>
          <a:spcPct val="20000"/>
        </a:spcBef>
        <a:buClrTx/>
        <a:buFont typeface="Arial" pitchFamily="34" charset="0"/>
        <a:buChar char="•"/>
        <a:defRPr sz="1200" kern="1200" baseline="0">
          <a:solidFill>
            <a:schemeClr val="tx1"/>
          </a:solidFill>
          <a:latin typeface="+mn-lt"/>
          <a:ea typeface="+mn-ea"/>
          <a:cs typeface="+mn-cs"/>
        </a:defRPr>
      </a:lvl8pPr>
      <a:lvl9pPr marL="38862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vtm.e15.cz/files/imagecache/dust_filerenderer_big/upload/story_press/1878/povrch_merkuru_4a5f22776a.jpg" TargetMode="External"/><Relationship Id="rId7" Type="http://schemas.openxmlformats.org/officeDocument/2006/relationships/hyperlink" Target="https://encrypted-tbn2.gstatic.com/images?q=tbn:ANd9GcQsLyxeE5GH1SDmXE9anMn8nne4qs8Q2dk_iK0enwZAty8JiVGr" TargetMode="External"/><Relationship Id="rId2" Type="http://schemas.openxmlformats.org/officeDocument/2006/relationships/hyperlink" Target="http://www.aldebaran.cz/astrofyzika/sunsystem/images/merkur/Mer_2009.jpg" TargetMode="External"/><Relationship Id="rId1" Type="http://schemas.openxmlformats.org/officeDocument/2006/relationships/slideLayout" Target="../slideLayouts/slideLayout7.xml"/><Relationship Id="rId6" Type="http://schemas.openxmlformats.org/officeDocument/2006/relationships/hyperlink" Target="http://nd01.jxs.cz/428/525/bacaa953c5_44848029_o2.jpg" TargetMode="External"/><Relationship Id="rId5" Type="http://schemas.openxmlformats.org/officeDocument/2006/relationships/hyperlink" Target="http://www.boskowan.com/www/jirka/vesmir/planets/merkur/mercury.jpg" TargetMode="External"/><Relationship Id="rId4" Type="http://schemas.openxmlformats.org/officeDocument/2006/relationships/hyperlink" Target="http://procproto.cz/wp-content/uploads/merkur2.jpg"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3093437235"/>
              </p:ext>
            </p:extLst>
          </p:nvPr>
        </p:nvGraphicFramePr>
        <p:xfrm>
          <a:off x="1259632" y="1196752"/>
          <a:ext cx="6337300" cy="2664297"/>
        </p:xfrm>
        <a:graphic>
          <a:graphicData uri="http://schemas.openxmlformats.org/drawingml/2006/table">
            <a:tbl>
              <a:tblPr/>
              <a:tblGrid>
                <a:gridCol w="2438400"/>
                <a:gridCol w="3898900"/>
              </a:tblGrid>
              <a:tr h="28678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Times New Roman" pitchFamily="18" charset="0"/>
                          <a:cs typeface="Times New Roman" pitchFamily="18" charset="0"/>
                        </a:rPr>
                        <a:t>Identifikace vzdělávacího materiálu</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Times New Roman" pitchFamily="18" charset="0"/>
                          <a:cs typeface="Times New Roman" pitchFamily="18" charset="0"/>
                        </a:rPr>
                        <a:t>VY_32_INOVACE_ICT.8.r.20                        EU OP VK</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493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Times New Roman" pitchFamily="18" charset="0"/>
                          <a:cs typeface="Times New Roman" pitchFamily="18" charset="0"/>
                        </a:rPr>
                        <a:t>Škola, adresa</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Times New Roman" pitchFamily="18" charset="0"/>
                          <a:cs typeface="Times New Roman" pitchFamily="18" charset="0"/>
                        </a:rPr>
                        <a:t>ZŠ Smetanova 1509, Přelouč</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493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Times New Roman" pitchFamily="18" charset="0"/>
                          <a:cs typeface="Times New Roman" pitchFamily="18" charset="0"/>
                        </a:rPr>
                        <a:t>Autor</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Times New Roman" pitchFamily="18" charset="0"/>
                          <a:cs typeface="Times New Roman" pitchFamily="18" charset="0"/>
                        </a:rPr>
                        <a:t>Mgr.  Miloš Půlpán</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678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Times New Roman" pitchFamily="18" charset="0"/>
                          <a:cs typeface="Times New Roman" pitchFamily="18" charset="0"/>
                        </a:rPr>
                        <a:t>Období tvorby VM</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Times New Roman" pitchFamily="18" charset="0"/>
                          <a:cs typeface="Times New Roman" pitchFamily="18" charset="0"/>
                        </a:rPr>
                        <a:t>Červen 2013</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493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Times New Roman" pitchFamily="18" charset="0"/>
                          <a:cs typeface="Times New Roman" pitchFamily="18" charset="0"/>
                        </a:rPr>
                        <a:t>Ročník</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Times New Roman" pitchFamily="18" charset="0"/>
                          <a:cs typeface="Times New Roman" pitchFamily="18" charset="0"/>
                        </a:rPr>
                        <a:t>8.</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493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Times New Roman" pitchFamily="18" charset="0"/>
                          <a:cs typeface="Times New Roman" pitchFamily="18" charset="0"/>
                        </a:rPr>
                        <a:t>Předmět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Times New Roman" pitchFamily="18" charset="0"/>
                          <a:cs typeface="Times New Roman" pitchFamily="18" charset="0"/>
                        </a:rPr>
                        <a:t>ICT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5100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Times New Roman" pitchFamily="18" charset="0"/>
                          <a:cs typeface="Times New Roman" pitchFamily="18" charset="0"/>
                        </a:rPr>
                        <a:t>Název, anotace</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Times New Roman" pitchFamily="18" charset="0"/>
                          <a:cs typeface="Times New Roman" pitchFamily="18" charset="0"/>
                        </a:rPr>
                        <a:t>MS POWERPOINT – ÚPRAVY</a:t>
                      </a:r>
                    </a:p>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Times New Roman" pitchFamily="18" charset="0"/>
                          <a:cs typeface="Times New Roman" pitchFamily="18" charset="0"/>
                        </a:rPr>
                        <a:t>Žáci mají za úkol nastavit časování snímků , animace při přechodu mezi snímky a animaci jednotlivých snímků a jejich komponent.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3" name="Obrázek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19592" y="4437112"/>
            <a:ext cx="5760720" cy="1258824"/>
          </a:xfrm>
          <a:prstGeom prst="rect">
            <a:avLst/>
          </a:prstGeom>
        </p:spPr>
      </p:pic>
    </p:spTree>
    <p:extLst>
      <p:ext uri="{BB962C8B-B14F-4D97-AF65-F5344CB8AC3E}">
        <p14:creationId xmlns:p14="http://schemas.microsoft.com/office/powerpoint/2010/main" val="28352492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Merkur    </a:t>
            </a:r>
            <a:endParaRPr lang="cs-CZ" dirty="0"/>
          </a:p>
        </p:txBody>
      </p:sp>
      <p:sp>
        <p:nvSpPr>
          <p:cNvPr id="3" name="Podnadpis 2"/>
          <p:cNvSpPr>
            <a:spLocks noGrp="1"/>
          </p:cNvSpPr>
          <p:nvPr>
            <p:ph type="subTitle" idx="1"/>
          </p:nvPr>
        </p:nvSpPr>
        <p:spPr/>
        <p:txBody>
          <a:bodyPr/>
          <a:lstStyle/>
          <a:p>
            <a:r>
              <a:rPr lang="cs-CZ" dirty="0" smtClean="0"/>
              <a:t>                                          Planeta na které se nedá žít…</a:t>
            </a:r>
            <a:endParaRPr lang="cs-CZ" dirty="0"/>
          </a:p>
        </p:txBody>
      </p:sp>
      <p:pic>
        <p:nvPicPr>
          <p:cNvPr id="4" name="PirĂˇti-z-Karibiku-muzika.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59632" y="908720"/>
            <a:ext cx="609600" cy="609600"/>
          </a:xfrm>
          <a:prstGeom prst="rect">
            <a:avLst/>
          </a:prstGeom>
        </p:spPr>
      </p:pic>
    </p:spTree>
    <p:extLst>
      <p:ext uri="{BB962C8B-B14F-4D97-AF65-F5344CB8AC3E}">
        <p14:creationId xmlns:p14="http://schemas.microsoft.com/office/powerpoint/2010/main" val="1371231864"/>
      </p:ext>
    </p:extLst>
  </p:cSld>
  <p:clrMapOvr>
    <a:masterClrMapping/>
  </p:clrMapOvr>
  <mc:AlternateContent xmlns:mc="http://schemas.openxmlformats.org/markup-compatibility/2006" xmlns:p14="http://schemas.microsoft.com/office/powerpoint/2010/main">
    <mc:Choice Requires="p14">
      <p:transition p14:dur="100" advTm="5799">
        <p:cut/>
      </p:transition>
    </mc:Choice>
    <mc:Fallback xmlns="">
      <p:transition advTm="5799">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repeatCount="indefinite" fill="hold" display="0">
                  <p:stCondLst>
                    <p:cond delay="indefinite"/>
                  </p:stCondLst>
                  <p:endCondLst>
                    <p:cond evt="onStopAudio" delay="0">
                      <p:tgtEl>
                        <p:sldTgt/>
                      </p:tgtEl>
                    </p:cond>
                  </p:endCondLst>
                </p:cTn>
                <p:tgtEl>
                  <p:spTgt spid="4"/>
                </p:tgtEl>
              </p:cMediaNode>
            </p:audio>
          </p:childTnLst>
        </p:cTn>
      </p:par>
    </p:tnLst>
  </p:timing>
  <p:extLst>
    <p:ext uri="{E180D4A7-C9FB-4DFB-919C-405C955672EB}">
      <p14:showEvtLst xmlns:p14="http://schemas.microsoft.com/office/powerpoint/2010/main">
        <p14:playEvt time="0" objId="4"/>
        <p14:pauseEvt time="573" objId="4"/>
        <p14:seekEvt time="573" objId="4" seek="37"/>
        <p14:resumeEvt time="573" objId="4"/>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Merkur </a:t>
            </a:r>
            <a:endParaRPr lang="cs-CZ" dirty="0"/>
          </a:p>
        </p:txBody>
      </p:sp>
      <p:sp>
        <p:nvSpPr>
          <p:cNvPr id="3" name="Zástupný symbol pro obsah 2"/>
          <p:cNvSpPr>
            <a:spLocks noGrp="1"/>
          </p:cNvSpPr>
          <p:nvPr>
            <p:ph idx="1"/>
          </p:nvPr>
        </p:nvSpPr>
        <p:spPr/>
        <p:txBody>
          <a:bodyPr/>
          <a:lstStyle/>
          <a:p>
            <a:r>
              <a:rPr lang="cs-CZ" dirty="0"/>
              <a:t>  </a:t>
            </a:r>
            <a:r>
              <a:rPr lang="cs-CZ" dirty="0" smtClean="0"/>
              <a:t>je </a:t>
            </a:r>
            <a:r>
              <a:rPr lang="cs-CZ" dirty="0"/>
              <a:t>planeta nejbližší ke Slunci a nejmenší ze všech planet. Vzhledem k pomalé rotaci Merkuru kolem vlastní osy trvá den na Merkuru dvakrát déle než oběh Slunce. Je to skalnatá planeta, posetá krátery podobně jako náš Měsíc. Je téměř bez atmosféry. Teplota povrchu tohoto tělesa kolísá mezi −180 °C a 430 °C.</a:t>
            </a:r>
          </a:p>
        </p:txBody>
      </p:sp>
    </p:spTree>
    <p:extLst>
      <p:ext uri="{BB962C8B-B14F-4D97-AF65-F5344CB8AC3E}">
        <p14:creationId xmlns:p14="http://schemas.microsoft.com/office/powerpoint/2010/main" val="310899480"/>
      </p:ext>
    </p:extLst>
  </p:cSld>
  <p:clrMapOvr>
    <a:masterClrMapping/>
  </p:clrMapOvr>
  <p:transition spd="slow" advTm="6352">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31640" y="1564432"/>
            <a:ext cx="6440760" cy="568424"/>
          </a:xfrm>
        </p:spPr>
        <p:txBody>
          <a:bodyPr>
            <a:normAutofit fontScale="90000"/>
          </a:bodyPr>
          <a:lstStyle/>
          <a:p>
            <a:r>
              <a:rPr lang="cs-CZ" dirty="0" smtClean="0"/>
              <a:t>Charakteristika merkuru</a:t>
            </a:r>
            <a:endParaRPr lang="cs-CZ" dirty="0"/>
          </a:p>
        </p:txBody>
      </p:sp>
      <p:sp>
        <p:nvSpPr>
          <p:cNvPr id="3" name="Zástupný symbol pro obsah 2"/>
          <p:cNvSpPr>
            <a:spLocks noGrp="1"/>
          </p:cNvSpPr>
          <p:nvPr>
            <p:ph idx="1"/>
          </p:nvPr>
        </p:nvSpPr>
        <p:spPr/>
        <p:txBody>
          <a:bodyPr/>
          <a:lstStyle/>
          <a:p>
            <a:r>
              <a:rPr lang="cs-CZ" dirty="0"/>
              <a:t>Merkur je malá, skalnatá planeta, pokrytá velkým množstvím kráterů. Jeho oběžná dráha je blíže Slunci než dráha Země, proto se na nebi nikdy příliš </a:t>
            </a:r>
            <a:r>
              <a:rPr lang="cs-CZ" dirty="0" smtClean="0"/>
              <a:t>od </a:t>
            </a:r>
            <a:r>
              <a:rPr lang="cs-CZ" dirty="0"/>
              <a:t>Slunce nevzdaluje. </a:t>
            </a:r>
            <a:br>
              <a:rPr lang="cs-CZ" dirty="0"/>
            </a:br>
            <a:r>
              <a:rPr lang="cs-CZ" dirty="0"/>
              <a:t/>
            </a:r>
            <a:br>
              <a:rPr lang="cs-CZ" dirty="0"/>
            </a:br>
            <a:r>
              <a:rPr lang="cs-CZ" dirty="0"/>
              <a:t>Merkur nemá radiační pásy, ale v magnetosféře probíhají silné magnetické bouře </a:t>
            </a:r>
            <a:r>
              <a:rPr lang="cs-CZ" dirty="0" smtClean="0"/>
              <a:t>způsobené interakcí se slunečním větrem.</a:t>
            </a:r>
            <a:endParaRPr lang="cs-CZ" dirty="0"/>
          </a:p>
        </p:txBody>
      </p:sp>
    </p:spTree>
    <p:extLst>
      <p:ext uri="{BB962C8B-B14F-4D97-AF65-F5344CB8AC3E}">
        <p14:creationId xmlns:p14="http://schemas.microsoft.com/office/powerpoint/2010/main" val="4084270508"/>
      </p:ext>
    </p:extLst>
  </p:cSld>
  <p:clrMapOvr>
    <a:masterClrMapping/>
  </p:clrMapOvr>
  <p:transition spd="slow" advTm="7761">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71600" y="1447056"/>
            <a:ext cx="6400800" cy="685800"/>
          </a:xfrm>
        </p:spPr>
        <p:txBody>
          <a:bodyPr>
            <a:normAutofit fontScale="90000"/>
          </a:bodyPr>
          <a:lstStyle/>
          <a:p>
            <a:r>
              <a:rPr lang="cs-CZ" dirty="0" smtClean="0"/>
              <a:t>Detailní pohledy na planetu merkur </a:t>
            </a:r>
            <a:r>
              <a:rPr lang="cs-CZ" dirty="0" smtClean="0">
                <a:sym typeface="Wingdings" pitchFamily="2" charset="2"/>
              </a:rPr>
              <a:t></a:t>
            </a:r>
            <a:endParaRPr lang="cs-CZ" dirty="0"/>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67744" y="2420888"/>
            <a:ext cx="4464496" cy="3105296"/>
          </a:xfrm>
        </p:spPr>
      </p:pic>
    </p:spTree>
    <p:extLst>
      <p:ext uri="{BB962C8B-B14F-4D97-AF65-F5344CB8AC3E}">
        <p14:creationId xmlns:p14="http://schemas.microsoft.com/office/powerpoint/2010/main" val="28664463"/>
      </p:ext>
    </p:extLst>
  </p:cSld>
  <p:clrMapOvr>
    <a:masterClrMapping/>
  </p:clrMapOvr>
  <p:transition spd="slow" advTm="3698">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Povrch</a:t>
            </a:r>
            <a:endParaRPr lang="cs-CZ"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2256077"/>
            <a:ext cx="3316961" cy="32895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55887634"/>
      </p:ext>
    </p:extLst>
  </p:cSld>
  <p:clrMapOvr>
    <a:masterClrMapping/>
  </p:clrMapOvr>
  <p:transition spd="slow" advTm="2973">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Zajímavost na víc …</a:t>
            </a:r>
            <a:endParaRPr lang="cs-CZ" dirty="0"/>
          </a:p>
        </p:txBody>
      </p:sp>
      <p:sp>
        <p:nvSpPr>
          <p:cNvPr id="3" name="Zástupný symbol pro obsah 2"/>
          <p:cNvSpPr>
            <a:spLocks noGrp="1"/>
          </p:cNvSpPr>
          <p:nvPr>
            <p:ph idx="1"/>
          </p:nvPr>
        </p:nvSpPr>
        <p:spPr/>
        <p:txBody>
          <a:bodyPr>
            <a:normAutofit fontScale="85000" lnSpcReduction="10000"/>
          </a:bodyPr>
          <a:lstStyle/>
          <a:p>
            <a:r>
              <a:rPr lang="cs-CZ" dirty="0"/>
              <a:t>Merkur se otočí kolem vlastní osy jednou za 59 našich dní. Jeho doba oběhu kolem Slunce trvá 88 dní. Dráha Merkuru kolem Slunce je protáhlá elipsa, jejíž stáčení činí 5 600″ za století. Za podstatnou část jsou zodpovědné newtonovské poruchy od ostatních planet,  43″ za století je způsobeno zakřivením časoprostoru v okolí Slunce. Tento jev byl předpovězen na základě Einsteinovy obecné relativity v roce 1916. Zdá se, že existuje rezonance stáčení perihélia Merkuru se stáčením perihélia Jupiteru, která by v průběhu několika set milionů let mohla vést k vymrštění Merkuru ze sluneční soustavy.</a:t>
            </a:r>
          </a:p>
        </p:txBody>
      </p:sp>
    </p:spTree>
    <p:extLst>
      <p:ext uri="{BB962C8B-B14F-4D97-AF65-F5344CB8AC3E}">
        <p14:creationId xmlns:p14="http://schemas.microsoft.com/office/powerpoint/2010/main" val="534739584"/>
      </p:ext>
    </p:extLst>
  </p:cSld>
  <p:clrMapOvr>
    <a:masterClrMapping/>
  </p:clrMapOvr>
  <p:transition spd="slow" advTm="13068">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Voda na Marsu</a:t>
            </a:r>
            <a:endParaRPr lang="cs-CZ" dirty="0"/>
          </a:p>
        </p:txBody>
      </p:sp>
      <p:sp>
        <p:nvSpPr>
          <p:cNvPr id="3" name="Zástupný symbol pro obsah 2"/>
          <p:cNvSpPr>
            <a:spLocks noGrp="1"/>
          </p:cNvSpPr>
          <p:nvPr>
            <p:ph idx="1"/>
          </p:nvPr>
        </p:nvSpPr>
        <p:spPr/>
        <p:txBody>
          <a:bodyPr>
            <a:normAutofit fontScale="77500" lnSpcReduction="20000"/>
          </a:bodyPr>
          <a:lstStyle/>
          <a:p>
            <a:r>
              <a:rPr lang="cs-CZ" dirty="0"/>
              <a:t>Původně se předpokládalo, že na povrchu Merkuru voda nemůže v žádném případě </a:t>
            </a:r>
            <a:r>
              <a:rPr lang="cs-CZ" dirty="0" smtClean="0"/>
              <a:t>existovat. Nepřítomnost </a:t>
            </a:r>
            <a:r>
              <a:rPr lang="cs-CZ" dirty="0"/>
              <a:t>atmosféry a blízkost ke Slunci totiž působí proti výskytu vody</a:t>
            </a:r>
            <a:r>
              <a:rPr lang="cs-CZ" dirty="0" smtClean="0"/>
              <a:t>. Výkonné </a:t>
            </a:r>
            <a:r>
              <a:rPr lang="cs-CZ" dirty="0"/>
              <a:t>radioteleskopy i měření sondy Mariner 10 však ukazují, že navzdory obrovským povrchovým teplotám může být na Merkuru led. Důvodem je fakt, že Merkurova rotační osa je téměř kolmá k rovině oběhu, což znamená, že na dno velkých impaktních kráterů v oblastech pólů nikdy nezasvítí </a:t>
            </a:r>
            <a:r>
              <a:rPr lang="cs-CZ" dirty="0" smtClean="0"/>
              <a:t>Slunce </a:t>
            </a:r>
            <a:r>
              <a:rPr lang="cs-CZ" dirty="0"/>
              <a:t>a teplota se zde soustavně drží na −161 °C</a:t>
            </a:r>
            <a:r>
              <a:rPr lang="cs-CZ" dirty="0" smtClean="0"/>
              <a:t>.  Je </a:t>
            </a:r>
            <a:r>
              <a:rPr lang="cs-CZ" dirty="0"/>
              <a:t>pravděpodobné, že tato voda se na Merkur dostala při srážkách s jádry </a:t>
            </a:r>
            <a:r>
              <a:rPr lang="cs-CZ" dirty="0" smtClean="0"/>
              <a:t>komet. Při </a:t>
            </a:r>
            <a:r>
              <a:rPr lang="cs-CZ" dirty="0"/>
              <a:t>nárazu se část vody z jádra komety mohla dostat pod povrch planety, a tam je uložena v podobě vodního ledu, jenž je překryt jemným prachem fungujícím jako tepelná </a:t>
            </a:r>
            <a:r>
              <a:rPr lang="cs-CZ" dirty="0" smtClean="0"/>
              <a:t>izolace.</a:t>
            </a:r>
            <a:endParaRPr lang="cs-CZ" dirty="0"/>
          </a:p>
        </p:txBody>
      </p:sp>
    </p:spTree>
    <p:extLst>
      <p:ext uri="{BB962C8B-B14F-4D97-AF65-F5344CB8AC3E}">
        <p14:creationId xmlns:p14="http://schemas.microsoft.com/office/powerpoint/2010/main" val="1220210782"/>
      </p:ext>
    </p:extLst>
  </p:cSld>
  <p:clrMapOvr>
    <a:masterClrMapping/>
  </p:clrMapOvr>
  <p:transition spd="slow" advTm="14884">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Zajímavost  -  sci-fi</a:t>
            </a:r>
            <a:endParaRPr lang="cs-CZ" dirty="0"/>
          </a:p>
        </p:txBody>
      </p:sp>
      <p:sp>
        <p:nvSpPr>
          <p:cNvPr id="3" name="Zástupný symbol pro obsah 2"/>
          <p:cNvSpPr>
            <a:spLocks noGrp="1"/>
          </p:cNvSpPr>
          <p:nvPr>
            <p:ph idx="1"/>
          </p:nvPr>
        </p:nvSpPr>
        <p:spPr/>
        <p:txBody>
          <a:bodyPr/>
          <a:lstStyle/>
          <a:p>
            <a:r>
              <a:rPr lang="cs-CZ" dirty="0"/>
              <a:t>Merkur posloužil jako námět celé řady sci-fi děl. Často se objevuje téma spojené s extrémní radiací na povrchu planety či pomalou rotací a přechodem dne a noci. V literatuře se vyskytují hlavně dva obrazy Merkuru. Planety, která je z jedné strany chladná a z druhé žhavá. Tato představa se vyskytuje hlavně v dílech psaných před rokem 1965, kdy bylo prokázáno, že planeta pomalu rotuje. Druhý modernější obraz planety odráží novější vědecké poznatky.</a:t>
            </a:r>
          </a:p>
        </p:txBody>
      </p:sp>
    </p:spTree>
    <p:extLst>
      <p:ext uri="{BB962C8B-B14F-4D97-AF65-F5344CB8AC3E}">
        <p14:creationId xmlns:p14="http://schemas.microsoft.com/office/powerpoint/2010/main" val="1191206938"/>
      </p:ext>
    </p:extLst>
  </p:cSld>
  <p:clrMapOvr>
    <a:masterClrMapping/>
  </p:clrMapOvr>
  <p:transition spd="slow" advTm="8103">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obrázky</a:t>
            </a:r>
            <a:endParaRPr lang="cs-CZ" dirty="0"/>
          </a:p>
        </p:txBody>
      </p:sp>
      <p:pic>
        <p:nvPicPr>
          <p:cNvPr id="2050" name="Picture 2" descr="http://procproto.cz/wp-content/uploads/merkur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2276871"/>
            <a:ext cx="3647167" cy="3312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6280931"/>
      </p:ext>
    </p:extLst>
  </p:cSld>
  <p:clrMapOvr>
    <a:masterClrMapping/>
  </p:clrMapOvr>
  <p:transition spd="slow" advTm="3101">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obrázky</a:t>
            </a:r>
            <a:endParaRPr lang="cs-CZ" dirty="0"/>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76301" y="2438400"/>
            <a:ext cx="5391397" cy="3048000"/>
          </a:xfrm>
        </p:spPr>
      </p:pic>
    </p:spTree>
    <p:extLst>
      <p:ext uri="{BB962C8B-B14F-4D97-AF65-F5344CB8AC3E}">
        <p14:creationId xmlns:p14="http://schemas.microsoft.com/office/powerpoint/2010/main" val="111969029"/>
      </p:ext>
    </p:extLst>
  </p:cSld>
  <p:clrMapOvr>
    <a:masterClrMapping/>
  </p:clrMapOvr>
  <p:transition spd="slow" advTm="1306">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obrázky</a:t>
            </a:r>
            <a:endParaRPr lang="cs-CZ" dirty="0"/>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99792" y="2560280"/>
            <a:ext cx="3960440" cy="2955552"/>
          </a:xfrm>
        </p:spPr>
      </p:pic>
    </p:spTree>
    <p:extLst>
      <p:ext uri="{BB962C8B-B14F-4D97-AF65-F5344CB8AC3E}">
        <p14:creationId xmlns:p14="http://schemas.microsoft.com/office/powerpoint/2010/main" val="1583168822"/>
      </p:ext>
    </p:extLst>
  </p:cSld>
  <p:clrMapOvr>
    <a:masterClrMapping/>
  </p:clrMapOvr>
  <p:transition spd="slow" advTm="2621">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obrázky</a:t>
            </a:r>
            <a:endParaRPr lang="cs-CZ" dirty="0"/>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11760" y="2420888"/>
            <a:ext cx="4392487" cy="3074741"/>
          </a:xfrm>
        </p:spPr>
      </p:pic>
    </p:spTree>
    <p:extLst>
      <p:ext uri="{BB962C8B-B14F-4D97-AF65-F5344CB8AC3E}">
        <p14:creationId xmlns:p14="http://schemas.microsoft.com/office/powerpoint/2010/main" val="764630895"/>
      </p:ext>
    </p:extLst>
  </p:cSld>
  <p:clrMapOvr>
    <a:masterClrMapping/>
  </p:clrMapOvr>
  <p:transition spd="slow" advTm="1959">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31640" y="2996952"/>
            <a:ext cx="6400800" cy="685800"/>
          </a:xfrm>
        </p:spPr>
        <p:txBody>
          <a:bodyPr/>
          <a:lstStyle/>
          <a:p>
            <a:r>
              <a:rPr lang="cs-CZ" dirty="0" smtClean="0"/>
              <a:t>konec</a:t>
            </a:r>
            <a:endParaRPr lang="cs-CZ" dirty="0"/>
          </a:p>
        </p:txBody>
      </p:sp>
    </p:spTree>
    <p:extLst>
      <p:ext uri="{BB962C8B-B14F-4D97-AF65-F5344CB8AC3E}">
        <p14:creationId xmlns:p14="http://schemas.microsoft.com/office/powerpoint/2010/main" val="4154334539"/>
      </p:ext>
    </p:extLst>
  </p:cSld>
  <p:clrMapOvr>
    <a:masterClrMapping/>
  </p:clrMapOvr>
  <p:transition spd="slow" advTm="3461">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331640" y="1844824"/>
            <a:ext cx="6768752" cy="3816429"/>
          </a:xfrm>
          <a:prstGeom prst="rect">
            <a:avLst/>
          </a:prstGeom>
          <a:noFill/>
        </p:spPr>
        <p:txBody>
          <a:bodyPr wrap="square" rtlCol="0">
            <a:spAutoFit/>
          </a:bodyPr>
          <a:lstStyle/>
          <a:p>
            <a:r>
              <a:rPr lang="cs-CZ" sz="1600" dirty="0">
                <a:hlinkClick r:id="rId2"/>
              </a:rPr>
              <a:t>http://</a:t>
            </a:r>
            <a:r>
              <a:rPr lang="cs-CZ" sz="1600" dirty="0" smtClean="0">
                <a:hlinkClick r:id="rId2"/>
              </a:rPr>
              <a:t>www.aldebaran.cz/astrofyzika/sunsystem/images/merkur/Mer_2009.jpg</a:t>
            </a:r>
            <a:endParaRPr lang="cs-CZ" sz="1600" dirty="0" smtClean="0"/>
          </a:p>
          <a:p>
            <a:endParaRPr lang="cs-CZ" sz="1600" dirty="0"/>
          </a:p>
          <a:p>
            <a:r>
              <a:rPr lang="cs-CZ" sz="1600" dirty="0">
                <a:hlinkClick r:id="rId3"/>
              </a:rPr>
              <a:t>http://</a:t>
            </a:r>
            <a:r>
              <a:rPr lang="cs-CZ" sz="1600" dirty="0" smtClean="0">
                <a:hlinkClick r:id="rId3"/>
              </a:rPr>
              <a:t>vtm.e15.cz/files/imagecache/dust_filerenderer_big/upload/story_press/1878/povrch_merkuru_4a5f22776a.jpg</a:t>
            </a:r>
            <a:endParaRPr lang="cs-CZ" sz="1600" dirty="0" smtClean="0"/>
          </a:p>
          <a:p>
            <a:endParaRPr lang="cs-CZ" sz="1600" dirty="0" smtClean="0"/>
          </a:p>
          <a:p>
            <a:r>
              <a:rPr lang="cs-CZ" sz="1600" dirty="0">
                <a:hlinkClick r:id="rId4"/>
              </a:rPr>
              <a:t>http://</a:t>
            </a:r>
            <a:r>
              <a:rPr lang="cs-CZ" sz="1600" dirty="0" smtClean="0">
                <a:hlinkClick r:id="rId4"/>
              </a:rPr>
              <a:t>procproto.cz/wp-content/uploads/merkur2.jpg</a:t>
            </a:r>
            <a:endParaRPr lang="cs-CZ" sz="1600" dirty="0" smtClean="0"/>
          </a:p>
          <a:p>
            <a:endParaRPr lang="cs-CZ" sz="1600" dirty="0" smtClean="0"/>
          </a:p>
          <a:p>
            <a:r>
              <a:rPr lang="cs-CZ" sz="1600" dirty="0">
                <a:hlinkClick r:id="rId5"/>
              </a:rPr>
              <a:t>http://</a:t>
            </a:r>
            <a:r>
              <a:rPr lang="cs-CZ" sz="1600" dirty="0" smtClean="0">
                <a:hlinkClick r:id="rId5"/>
              </a:rPr>
              <a:t>www.boskowan.com/www/jirka/vesmir/planets/merkur/mercury.jpg</a:t>
            </a:r>
            <a:endParaRPr lang="cs-CZ" sz="1600" dirty="0" smtClean="0"/>
          </a:p>
          <a:p>
            <a:endParaRPr lang="cs-CZ" sz="1600" dirty="0" smtClean="0"/>
          </a:p>
          <a:p>
            <a:r>
              <a:rPr lang="cs-CZ" sz="1600" dirty="0">
                <a:hlinkClick r:id="rId6"/>
              </a:rPr>
              <a:t>http://</a:t>
            </a:r>
            <a:r>
              <a:rPr lang="cs-CZ" sz="1600" dirty="0" smtClean="0">
                <a:hlinkClick r:id="rId6"/>
              </a:rPr>
              <a:t>nd01.jxs.cz/428/525/bacaa953c5_44848029_o2.jpg</a:t>
            </a:r>
            <a:endParaRPr lang="cs-CZ" sz="1600" dirty="0" smtClean="0"/>
          </a:p>
          <a:p>
            <a:endParaRPr lang="cs-CZ" sz="1600" dirty="0"/>
          </a:p>
          <a:p>
            <a:r>
              <a:rPr lang="cs-CZ" sz="1600" dirty="0">
                <a:hlinkClick r:id="rId7"/>
              </a:rPr>
              <a:t>https://</a:t>
            </a:r>
            <a:r>
              <a:rPr lang="cs-CZ" sz="1600" dirty="0" smtClean="0">
                <a:hlinkClick r:id="rId7"/>
              </a:rPr>
              <a:t>encrypted-tbn2.gstatic.com/images?q=tbn:ANd9GcQsLyxeE5GH1SDmXE9anMn8nne4qs8Q2dk_iK0enwZAty8JiVGr</a:t>
            </a:r>
            <a:endParaRPr lang="cs-CZ" sz="1600" dirty="0" smtClean="0"/>
          </a:p>
          <a:p>
            <a:endParaRPr lang="cs-CZ" sz="1600" dirty="0" smtClean="0"/>
          </a:p>
        </p:txBody>
      </p:sp>
      <p:sp>
        <p:nvSpPr>
          <p:cNvPr id="3" name="TextovéPole 2"/>
          <p:cNvSpPr txBox="1"/>
          <p:nvPr/>
        </p:nvSpPr>
        <p:spPr>
          <a:xfrm>
            <a:off x="1115616" y="1012666"/>
            <a:ext cx="6840760" cy="400110"/>
          </a:xfrm>
          <a:prstGeom prst="rect">
            <a:avLst/>
          </a:prstGeom>
          <a:noFill/>
        </p:spPr>
        <p:txBody>
          <a:bodyPr wrap="square" rtlCol="0">
            <a:spAutoFit/>
          </a:bodyPr>
          <a:lstStyle/>
          <a:p>
            <a:r>
              <a:rPr lang="pl-PL" sz="2000" dirty="0"/>
              <a:t>Zdroje obrázků </a:t>
            </a:r>
            <a:r>
              <a:rPr lang="pl-PL" sz="2000" dirty="0" smtClean="0"/>
              <a:t>[</a:t>
            </a:r>
            <a:r>
              <a:rPr lang="pl-PL" sz="2000" dirty="0"/>
              <a:t>online, </a:t>
            </a:r>
            <a:r>
              <a:rPr lang="pl-PL" sz="2000" dirty="0" smtClean="0"/>
              <a:t>cit.13.6.2013</a:t>
            </a:r>
            <a:r>
              <a:rPr lang="pl-PL" sz="2000" dirty="0"/>
              <a:t>]. Dostupné z:</a:t>
            </a:r>
          </a:p>
        </p:txBody>
      </p:sp>
    </p:spTree>
    <p:extLst>
      <p:ext uri="{BB962C8B-B14F-4D97-AF65-F5344CB8AC3E}">
        <p14:creationId xmlns:p14="http://schemas.microsoft.com/office/powerpoint/2010/main" val="37854208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vět módy">
  <a:themeElements>
    <a:clrScheme name="Svět módy">
      <a:dk1>
        <a:sysClr val="windowText" lastClr="000000"/>
      </a:dk1>
      <a:lt1>
        <a:sysClr val="window" lastClr="FFFFFF"/>
      </a:lt1>
      <a:dk2>
        <a:srgbClr val="37302A"/>
      </a:dk2>
      <a:lt2>
        <a:srgbClr val="D0CCB9"/>
      </a:lt2>
      <a:accent1>
        <a:srgbClr val="9E8E5C"/>
      </a:accent1>
      <a:accent2>
        <a:srgbClr val="A09781"/>
      </a:accent2>
      <a:accent3>
        <a:srgbClr val="85776D"/>
      </a:accent3>
      <a:accent4>
        <a:srgbClr val="AEAFA9"/>
      </a:accent4>
      <a:accent5>
        <a:srgbClr val="8D878B"/>
      </a:accent5>
      <a:accent6>
        <a:srgbClr val="6B6149"/>
      </a:accent6>
      <a:hlink>
        <a:srgbClr val="B6A272"/>
      </a:hlink>
      <a:folHlink>
        <a:srgbClr val="8A784F"/>
      </a:folHlink>
    </a:clrScheme>
    <a:fontScheme name="Černá kravata">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Svět módy">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70000"/>
              </a:schemeClr>
            </a:gs>
            <a:gs pos="100000">
              <a:schemeClr val="phClr">
                <a:shade val="80000"/>
              </a:schemeClr>
            </a:gs>
          </a:gsLst>
          <a:path path="circle">
            <a:fillToRect l="50000" t="100000" r="100000" b="100000"/>
          </a:path>
        </a:gradFill>
        <a:blipFill rotWithShape="1">
          <a:blip xmlns:r="http://schemas.openxmlformats.org/officeDocument/2006/relationships" r:embed="rId1">
            <a:duotone>
              <a:schemeClr val="phClr">
                <a:shade val="30000"/>
                <a:satMod val="200000"/>
              </a:schemeClr>
              <a:schemeClr val="phClr">
                <a:tint val="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Couture</Template>
  <TotalTime>96</TotalTime>
  <Words>534</Words>
  <Application>Microsoft Office PowerPoint</Application>
  <PresentationFormat>Předvádění na obrazovce (4:3)</PresentationFormat>
  <Paragraphs>46</Paragraphs>
  <Slides>15</Slides>
  <Notes>0</Notes>
  <HiddenSlides>0</HiddenSlides>
  <MMClips>1</MMClips>
  <ScaleCrop>false</ScaleCrop>
  <HeadingPairs>
    <vt:vector size="4" baseType="variant">
      <vt:variant>
        <vt:lpstr>Motiv</vt:lpstr>
      </vt:variant>
      <vt:variant>
        <vt:i4>1</vt:i4>
      </vt:variant>
      <vt:variant>
        <vt:lpstr>Nadpisy snímků</vt:lpstr>
      </vt:variant>
      <vt:variant>
        <vt:i4>15</vt:i4>
      </vt:variant>
    </vt:vector>
  </HeadingPairs>
  <TitlesOfParts>
    <vt:vector size="16" baseType="lpstr">
      <vt:lpstr>Svět módy</vt:lpstr>
      <vt:lpstr>Prezentace aplikace PowerPoint</vt:lpstr>
      <vt:lpstr>Merkur    </vt:lpstr>
      <vt:lpstr>Merkur </vt:lpstr>
      <vt:lpstr>Charakteristika merkuru</vt:lpstr>
      <vt:lpstr>Detailní pohledy na planetu merkur </vt:lpstr>
      <vt:lpstr>Povrch</vt:lpstr>
      <vt:lpstr>Zajímavost na víc …</vt:lpstr>
      <vt:lpstr>Voda na Marsu</vt:lpstr>
      <vt:lpstr>Zajímavost  -  sci-fi</vt:lpstr>
      <vt:lpstr>obrázky</vt:lpstr>
      <vt:lpstr>obrázky</vt:lpstr>
      <vt:lpstr>obrázky</vt:lpstr>
      <vt:lpstr>obrázky</vt:lpstr>
      <vt:lpstr>konec</vt:lpstr>
      <vt:lpstr>Prezentace aplikace PowerPoint</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Merkur</dc:title>
  <dc:creator>calkovam</dc:creator>
  <cp:lastModifiedBy>pulpanm</cp:lastModifiedBy>
  <cp:revision>14</cp:revision>
  <dcterms:created xsi:type="dcterms:W3CDTF">2013-05-23T11:00:13Z</dcterms:created>
  <dcterms:modified xsi:type="dcterms:W3CDTF">2013-06-26T09:22:01Z</dcterms:modified>
</cp:coreProperties>
</file>