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68" r:id="rId3"/>
    <p:sldId id="266" r:id="rId4"/>
    <p:sldId id="267" r:id="rId5"/>
    <p:sldId id="256" r:id="rId6"/>
    <p:sldId id="264" r:id="rId7"/>
    <p:sldId id="257" r:id="rId8"/>
    <p:sldId id="258" r:id="rId9"/>
    <p:sldId id="259" r:id="rId10"/>
    <p:sldId id="260" r:id="rId11"/>
    <p:sldId id="261" r:id="rId12"/>
    <p:sldId id="26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D283D7-259C-40AC-8776-16E42800C079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A8A838-B650-4000-BB24-CF5CB6BB8F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99563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458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226A825-923F-45E1-9FAA-CCEE8B86E15D}" type="slidenum">
              <a:rPr lang="cs-CZ" smtClean="0">
                <a:solidFill>
                  <a:prstClr val="black"/>
                </a:solidFill>
              </a:rPr>
              <a:pPr eaLnBrk="1" hangingPunct="1"/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84DA-8DEC-4FA6-A345-FDDED888AB17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8ABF4-EF39-48BC-AF2F-3DB5974A2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9814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84DA-8DEC-4FA6-A345-FDDED888AB17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8ABF4-EF39-48BC-AF2F-3DB5974A2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0259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84DA-8DEC-4FA6-A345-FDDED888AB17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8ABF4-EF39-48BC-AF2F-3DB5974A2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122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84DA-8DEC-4FA6-A345-FDDED888AB17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8ABF4-EF39-48BC-AF2F-3DB5974A2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8894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84DA-8DEC-4FA6-A345-FDDED888AB17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8ABF4-EF39-48BC-AF2F-3DB5974A2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1464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84DA-8DEC-4FA6-A345-FDDED888AB17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8ABF4-EF39-48BC-AF2F-3DB5974A2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1793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84DA-8DEC-4FA6-A345-FDDED888AB17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8ABF4-EF39-48BC-AF2F-3DB5974A2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8955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84DA-8DEC-4FA6-A345-FDDED888AB17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8ABF4-EF39-48BC-AF2F-3DB5974A2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2677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84DA-8DEC-4FA6-A345-FDDED888AB17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8ABF4-EF39-48BC-AF2F-3DB5974A2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166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84DA-8DEC-4FA6-A345-FDDED888AB17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8ABF4-EF39-48BC-AF2F-3DB5974A2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7344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684DA-8DEC-4FA6-A345-FDDED888AB17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8ABF4-EF39-48BC-AF2F-3DB5974A2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07468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1574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0692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1884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2322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052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7012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35556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6667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8343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0055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584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684DA-8DEC-4FA6-A345-FDDED888AB17}" type="datetimeFigureOut">
              <a:rPr lang="cs-CZ" smtClean="0"/>
              <a:t>29.8.2013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8ABF4-EF39-48BC-AF2F-3DB5974A2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4824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AF41E27-43EC-4F30-A4D2-DE0C4BE86D04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29.8.2013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526AD5F-9942-4952-A061-774D70251469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91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813" y="2133600"/>
          <a:ext cx="6264275" cy="1738314"/>
        </p:xfrm>
        <a:graphic>
          <a:graphicData uri="http://schemas.openxmlformats.org/drawingml/2006/table">
            <a:tbl>
              <a:tblPr/>
              <a:tblGrid>
                <a:gridCol w="2006101"/>
                <a:gridCol w="4258174"/>
              </a:tblGrid>
              <a:tr h="6051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103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844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549275"/>
            <a:ext cx="3767137" cy="13287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9" name="TextovéPole 3"/>
          <p:cNvSpPr txBox="1">
            <a:spLocks noChangeArrowheads="1"/>
          </p:cNvSpPr>
          <p:nvPr/>
        </p:nvSpPr>
        <p:spPr bwMode="auto">
          <a:xfrm>
            <a:off x="1187450" y="4508500"/>
            <a:ext cx="7129463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>
                <a:solidFill>
                  <a:prstClr val="black"/>
                </a:solidFill>
              </a:rPr>
              <a:t>Název </a:t>
            </a:r>
            <a:r>
              <a:rPr lang="cs-CZ" b="1" smtClean="0">
                <a:solidFill>
                  <a:prstClr val="black"/>
                </a:solidFill>
              </a:rPr>
              <a:t>DUM</a:t>
            </a:r>
            <a:r>
              <a:rPr lang="cs-CZ" b="1" smtClean="0">
                <a:solidFill>
                  <a:prstClr val="black"/>
                </a:solidFill>
              </a:rPr>
              <a:t>: </a:t>
            </a:r>
            <a:r>
              <a:rPr lang="cs-CZ" smtClean="0">
                <a:solidFill>
                  <a:prstClr val="black"/>
                </a:solidFill>
              </a:rPr>
              <a:t>VY_32_INOVACE_XV_19_I can peel potatoes</a:t>
            </a:r>
            <a:endParaRPr lang="cs-CZ" dirty="0">
              <a:solidFill>
                <a:prstClr val="black"/>
              </a:solidFill>
            </a:endParaRPr>
          </a:p>
          <a:p>
            <a:pPr eaLnBrk="1" hangingPunct="1"/>
            <a:endParaRPr lang="cs-CZ" b="1" dirty="0">
              <a:solidFill>
                <a:prstClr val="black"/>
              </a:solidFill>
            </a:endParaRPr>
          </a:p>
          <a:p>
            <a:pPr eaLnBrk="1" hangingPunct="1"/>
            <a:r>
              <a:rPr lang="cs-CZ" b="1" dirty="0">
                <a:solidFill>
                  <a:prstClr val="black"/>
                </a:solidFill>
              </a:rPr>
              <a:t>Šablona číslo:   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smtClean="0">
                <a:solidFill>
                  <a:prstClr val="black"/>
                </a:solidFill>
              </a:rPr>
              <a:t>XV     </a:t>
            </a:r>
            <a:r>
              <a:rPr lang="cs-CZ" b="1" dirty="0">
                <a:solidFill>
                  <a:prstClr val="black"/>
                </a:solidFill>
              </a:rPr>
              <a:t>Sada číslo: </a:t>
            </a:r>
            <a:r>
              <a:rPr lang="cs-CZ" dirty="0" smtClean="0">
                <a:solidFill>
                  <a:prstClr val="black"/>
                </a:solidFill>
              </a:rPr>
              <a:t>1 </a:t>
            </a:r>
            <a:r>
              <a:rPr lang="cs-CZ" b="1" dirty="0" smtClean="0">
                <a:solidFill>
                  <a:prstClr val="black"/>
                </a:solidFill>
              </a:rPr>
              <a:t>        </a:t>
            </a:r>
            <a:r>
              <a:rPr lang="cs-CZ" b="1">
                <a:solidFill>
                  <a:prstClr val="black"/>
                </a:solidFill>
              </a:rPr>
              <a:t>Pořadové </a:t>
            </a:r>
            <a:r>
              <a:rPr lang="cs-CZ" b="1" smtClean="0">
                <a:solidFill>
                  <a:prstClr val="black"/>
                </a:solidFill>
              </a:rPr>
              <a:t>číslo</a:t>
            </a:r>
            <a:r>
              <a:rPr lang="cs-CZ" b="1" smtClean="0">
                <a:solidFill>
                  <a:prstClr val="black"/>
                </a:solidFill>
              </a:rPr>
              <a:t>: </a:t>
            </a:r>
            <a:r>
              <a:rPr lang="cs-CZ" smtClean="0">
                <a:solidFill>
                  <a:prstClr val="black"/>
                </a:solidFill>
              </a:rPr>
              <a:t>19</a:t>
            </a:r>
            <a:r>
              <a:rPr lang="cs-CZ" b="1" smtClean="0">
                <a:solidFill>
                  <a:prstClr val="black"/>
                </a:solidFill>
              </a:rPr>
              <a:t> </a:t>
            </a:r>
            <a:endParaRPr lang="cs-CZ" dirty="0">
              <a:solidFill>
                <a:prstClr val="black"/>
              </a:solidFill>
            </a:endParaRPr>
          </a:p>
          <a:p>
            <a:pPr eaLnBrk="1" hangingPunct="1"/>
            <a:endParaRPr lang="cs-CZ" b="1" dirty="0">
              <a:solidFill>
                <a:prstClr val="black"/>
              </a:solidFill>
            </a:endParaRPr>
          </a:p>
          <a:p>
            <a:pPr eaLnBrk="1" hangingPunct="1"/>
            <a:r>
              <a:rPr lang="cs-CZ" b="1" dirty="0">
                <a:solidFill>
                  <a:prstClr val="black"/>
                </a:solidFill>
              </a:rPr>
              <a:t>Autor: </a:t>
            </a:r>
            <a:r>
              <a:rPr lang="cs-CZ" dirty="0">
                <a:solidFill>
                  <a:prstClr val="black"/>
                </a:solidFill>
              </a:rPr>
              <a:t>Mgr. </a:t>
            </a:r>
            <a:r>
              <a:rPr lang="cs-CZ" dirty="0" smtClean="0">
                <a:solidFill>
                  <a:prstClr val="black"/>
                </a:solidFill>
              </a:rPr>
              <a:t>Kateřina Zídková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13384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92696"/>
            <a:ext cx="828092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cs-CZ" sz="1600" b="1" smtClean="0">
                <a:solidFill>
                  <a:prstClr val="black"/>
                </a:solidFill>
                <a:latin typeface="Palatino Linotype"/>
              </a:rPr>
              <a:t>Anotace</a:t>
            </a:r>
            <a:r>
              <a:rPr lang="cs-CZ" sz="1600" b="1">
                <a:solidFill>
                  <a:prstClr val="black"/>
                </a:solidFill>
                <a:latin typeface="Palatino Linotype"/>
              </a:rPr>
              <a:t>: </a:t>
            </a:r>
            <a:r>
              <a:rPr lang="cs-CZ" sz="1600">
                <a:solidFill>
                  <a:prstClr val="black"/>
                </a:solidFill>
                <a:latin typeface="Palatino Linotype"/>
              </a:rPr>
              <a:t>CLIL:</a:t>
            </a:r>
            <a:r>
              <a:rPr lang="cs-CZ" sz="1600" b="1">
                <a:solidFill>
                  <a:prstClr val="black"/>
                </a:solidFill>
                <a:latin typeface="Palatino Linotype"/>
              </a:rPr>
              <a:t> </a:t>
            </a:r>
            <a:r>
              <a:rPr lang="cs-CZ" sz="1600">
                <a:solidFill>
                  <a:prstClr val="black"/>
                </a:solidFill>
                <a:latin typeface="Palatino Linotype"/>
              </a:rPr>
              <a:t>Pracovní činnosti v angličtině. Žáci podle instrukcí v </a:t>
            </a:r>
            <a:r>
              <a:rPr lang="cs-CZ" sz="1600" smtClean="0">
                <a:solidFill>
                  <a:prstClr val="black"/>
                </a:solidFill>
                <a:latin typeface="Palatino Linotype"/>
              </a:rPr>
              <a:t>angličtině oškrábou bramboru.</a:t>
            </a:r>
            <a:endParaRPr lang="cs-CZ" sz="1600">
              <a:solidFill>
                <a:prstClr val="black"/>
              </a:solidFill>
              <a:latin typeface="Palatino Linotype"/>
            </a:endParaRPr>
          </a:p>
          <a:p>
            <a:pPr lvl="0" algn="just"/>
            <a:r>
              <a:rPr lang="cs-CZ" sz="1600">
                <a:solidFill>
                  <a:prstClr val="black"/>
                </a:solidFill>
                <a:latin typeface="Palatino Linotype"/>
              </a:rPr>
              <a:t/>
            </a:r>
            <a:br>
              <a:rPr lang="cs-CZ" sz="1600">
                <a:solidFill>
                  <a:prstClr val="black"/>
                </a:solidFill>
                <a:latin typeface="Palatino Linotype"/>
              </a:rPr>
            </a:br>
            <a:r>
              <a:rPr lang="cs-CZ" sz="1600" b="1">
                <a:solidFill>
                  <a:prstClr val="black"/>
                </a:solidFill>
                <a:latin typeface="Palatino Linotype"/>
              </a:rPr>
              <a:t>Očekávaný výstup</a:t>
            </a:r>
            <a:r>
              <a:rPr lang="cs-CZ" sz="1600">
                <a:solidFill>
                  <a:prstClr val="black"/>
                </a:solidFill>
                <a:latin typeface="Palatino Linotype"/>
              </a:rPr>
              <a:t>: </a:t>
            </a:r>
            <a:r>
              <a:rPr lang="cs-CZ" sz="1600" smtClean="0">
                <a:solidFill>
                  <a:prstClr val="black"/>
                </a:solidFill>
                <a:latin typeface="Palatino Linotype"/>
              </a:rPr>
              <a:t>Žáci se naučí oškrábat bramboru. Za </a:t>
            </a:r>
            <a:r>
              <a:rPr lang="cs-CZ" sz="1600">
                <a:solidFill>
                  <a:prstClr val="black"/>
                </a:solidFill>
                <a:latin typeface="Palatino Linotype"/>
              </a:rPr>
              <a:t>použití obrazového materiálu v prezentaci a za učitelovy přímé demonstrace se rozvíjejí ve vnímání cizího jazyka jako nástroje ke komunikaci. Naučí se </a:t>
            </a:r>
            <a:r>
              <a:rPr lang="cs-CZ" sz="1600" smtClean="0">
                <a:solidFill>
                  <a:prstClr val="black"/>
                </a:solidFill>
                <a:latin typeface="Palatino Linotype"/>
              </a:rPr>
              <a:t>anglická slova: peel, peeler, potato, thumb.</a:t>
            </a:r>
            <a:endParaRPr lang="cs-CZ" sz="1600" smtClean="0">
              <a:solidFill>
                <a:prstClr val="black"/>
              </a:solidFill>
              <a:latin typeface="Palatino Linotype"/>
            </a:endParaRPr>
          </a:p>
          <a:p>
            <a:pPr lvl="0" algn="just"/>
            <a:r>
              <a:rPr lang="cs-CZ" sz="1600">
                <a:solidFill>
                  <a:prstClr val="black"/>
                </a:solidFill>
                <a:latin typeface="Palatino Linotype"/>
              </a:rPr>
              <a:t/>
            </a:r>
            <a:br>
              <a:rPr lang="cs-CZ" sz="1600">
                <a:solidFill>
                  <a:prstClr val="black"/>
                </a:solidFill>
                <a:latin typeface="Palatino Linotype"/>
              </a:rPr>
            </a:br>
            <a:r>
              <a:rPr lang="cs-CZ" sz="1600" b="1">
                <a:solidFill>
                  <a:prstClr val="black"/>
                </a:solidFill>
                <a:latin typeface="Palatino Linotype"/>
              </a:rPr>
              <a:t>Druh učebního materiálu: </a:t>
            </a:r>
            <a:r>
              <a:rPr lang="cs-CZ" sz="1600">
                <a:solidFill>
                  <a:prstClr val="black"/>
                </a:solidFill>
                <a:latin typeface="Palatino Linotype"/>
              </a:rPr>
              <a:t>prezentace zpracovaná v programu PowerPoint</a:t>
            </a:r>
          </a:p>
          <a:p>
            <a:pPr lvl="0" algn="just"/>
            <a:r>
              <a:rPr lang="cs-CZ" sz="1600">
                <a:solidFill>
                  <a:prstClr val="black"/>
                </a:solidFill>
                <a:latin typeface="Palatino Linotype"/>
              </a:rPr>
              <a:t/>
            </a:r>
            <a:br>
              <a:rPr lang="cs-CZ" sz="1600">
                <a:solidFill>
                  <a:prstClr val="black"/>
                </a:solidFill>
                <a:latin typeface="Palatino Linotype"/>
              </a:rPr>
            </a:br>
            <a:r>
              <a:rPr lang="cs-CZ" sz="1600" b="1">
                <a:solidFill>
                  <a:prstClr val="black"/>
                </a:solidFill>
                <a:latin typeface="Palatino Linotype"/>
              </a:rPr>
              <a:t>Typická věková skupina: </a:t>
            </a:r>
            <a:r>
              <a:rPr lang="cs-CZ" sz="1600">
                <a:solidFill>
                  <a:prstClr val="black"/>
                </a:solidFill>
                <a:latin typeface="Palatino Linotype"/>
              </a:rPr>
              <a:t> </a:t>
            </a:r>
            <a:r>
              <a:rPr lang="cs-CZ" sz="1600" smtClean="0">
                <a:solidFill>
                  <a:prstClr val="black"/>
                </a:solidFill>
                <a:latin typeface="Palatino Linotype"/>
              </a:rPr>
              <a:t>7 </a:t>
            </a:r>
            <a:r>
              <a:rPr lang="cs-CZ" sz="1600">
                <a:solidFill>
                  <a:prstClr val="black"/>
                </a:solidFill>
                <a:latin typeface="Palatino Linotype"/>
              </a:rPr>
              <a:t>- </a:t>
            </a:r>
            <a:r>
              <a:rPr lang="cs-CZ" sz="1600" smtClean="0">
                <a:solidFill>
                  <a:prstClr val="black"/>
                </a:solidFill>
                <a:latin typeface="Palatino Linotype"/>
              </a:rPr>
              <a:t>10 </a:t>
            </a:r>
            <a:r>
              <a:rPr lang="cs-CZ" sz="1600">
                <a:solidFill>
                  <a:prstClr val="black"/>
                </a:solidFill>
                <a:latin typeface="Palatino Linotype"/>
              </a:rPr>
              <a:t>let</a:t>
            </a:r>
          </a:p>
          <a:p>
            <a:pPr lvl="0" algn="just"/>
            <a:r>
              <a:rPr lang="cs-CZ" sz="1600">
                <a:solidFill>
                  <a:prstClr val="black"/>
                </a:solidFill>
                <a:latin typeface="Palatino Linotype"/>
              </a:rPr>
              <a:t/>
            </a:r>
            <a:br>
              <a:rPr lang="cs-CZ" sz="1600">
                <a:solidFill>
                  <a:prstClr val="black"/>
                </a:solidFill>
                <a:latin typeface="Palatino Linotype"/>
              </a:rPr>
            </a:br>
            <a:r>
              <a:rPr lang="cs-CZ" sz="1600" b="1">
                <a:solidFill>
                  <a:prstClr val="black"/>
                </a:solidFill>
                <a:latin typeface="Palatino Linotype"/>
              </a:rPr>
              <a:t>Klíčová slova: </a:t>
            </a:r>
            <a:r>
              <a:rPr lang="cs-CZ" sz="1600" smtClean="0">
                <a:solidFill>
                  <a:prstClr val="black"/>
                </a:solidFill>
                <a:latin typeface="Palatino Linotype"/>
              </a:rPr>
              <a:t>CLIL, pracovní postup v angličtině, </a:t>
            </a:r>
            <a:r>
              <a:rPr lang="cs-CZ" sz="1600" smtClean="0">
                <a:solidFill>
                  <a:prstClr val="black"/>
                </a:solidFill>
                <a:latin typeface="Palatino Linotype"/>
              </a:rPr>
              <a:t>brambora, loupání, škrabka</a:t>
            </a:r>
            <a:endParaRPr lang="cs-CZ" sz="1600">
              <a:solidFill>
                <a:prstClr val="black"/>
              </a:solidFill>
              <a:latin typeface="Palatino Linotype"/>
            </a:endParaRPr>
          </a:p>
          <a:p>
            <a:pPr lvl="0" algn="just"/>
            <a:r>
              <a:rPr lang="cs-CZ" sz="1600">
                <a:solidFill>
                  <a:prstClr val="black"/>
                </a:solidFill>
                <a:latin typeface="Palatino Linotype"/>
              </a:rPr>
              <a:t/>
            </a:r>
            <a:br>
              <a:rPr lang="cs-CZ" sz="1600">
                <a:solidFill>
                  <a:prstClr val="black"/>
                </a:solidFill>
                <a:latin typeface="Palatino Linotype"/>
              </a:rPr>
            </a:br>
            <a:r>
              <a:rPr lang="cs-CZ" sz="1600" b="1">
                <a:solidFill>
                  <a:prstClr val="black"/>
                </a:solidFill>
                <a:latin typeface="Palatino Linotype"/>
              </a:rPr>
              <a:t>Pomůcky a materiál: </a:t>
            </a:r>
            <a:r>
              <a:rPr lang="cs-CZ" sz="1600" smtClean="0">
                <a:solidFill>
                  <a:prstClr val="black"/>
                </a:solidFill>
                <a:latin typeface="Palatino Linotype"/>
              </a:rPr>
              <a:t>interaktivní tabule, </a:t>
            </a:r>
            <a:r>
              <a:rPr lang="cs-CZ" sz="1600" smtClean="0">
                <a:solidFill>
                  <a:prstClr val="black"/>
                </a:solidFill>
                <a:latin typeface="Palatino Linotype"/>
              </a:rPr>
              <a:t>brambora, škrabka, staré noviny pro každého žáka</a:t>
            </a:r>
            <a:endParaRPr lang="cs-CZ" sz="1600">
              <a:solidFill>
                <a:prstClr val="black"/>
              </a:solidFill>
              <a:latin typeface="Palatino Linotype"/>
            </a:endParaRPr>
          </a:p>
          <a:p>
            <a:pPr lvl="0" algn="just"/>
            <a:endParaRPr lang="cs-CZ" sz="1600">
              <a:solidFill>
                <a:prstClr val="black"/>
              </a:solidFill>
              <a:latin typeface="Palatino Linotype"/>
            </a:endParaRPr>
          </a:p>
          <a:p>
            <a:pPr lvl="0" algn="just"/>
            <a:r>
              <a:rPr lang="cs-CZ" sz="1600" b="1">
                <a:solidFill>
                  <a:prstClr val="black"/>
                </a:solidFill>
                <a:latin typeface="Palatino Linotype"/>
              </a:rPr>
              <a:t>Potřebný čas pro výuku DUM: </a:t>
            </a:r>
            <a:r>
              <a:rPr lang="cs-CZ" sz="1600" smtClean="0">
                <a:solidFill>
                  <a:prstClr val="black"/>
                </a:solidFill>
                <a:latin typeface="Palatino Linotype"/>
              </a:rPr>
              <a:t>20</a:t>
            </a:r>
            <a:r>
              <a:rPr lang="cs-CZ" sz="1600" smtClean="0">
                <a:solidFill>
                  <a:prstClr val="black"/>
                </a:solidFill>
                <a:latin typeface="Palatino Linotype"/>
              </a:rPr>
              <a:t> </a:t>
            </a:r>
            <a:r>
              <a:rPr lang="cs-CZ" sz="1600" smtClean="0">
                <a:solidFill>
                  <a:prstClr val="black"/>
                </a:solidFill>
                <a:latin typeface="Palatino Linotype"/>
              </a:rPr>
              <a:t>minut</a:t>
            </a:r>
            <a:endParaRPr lang="cs-CZ" sz="1600">
              <a:solidFill>
                <a:prstClr val="black"/>
              </a:solidFill>
              <a:latin typeface="Palatino Linotype"/>
            </a:endParaRP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7402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92696"/>
            <a:ext cx="80648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smtClean="0"/>
              <a:t>Metodické zhodnocení a popis práce s digitálním učebním materiálem</a:t>
            </a:r>
            <a:r>
              <a:rPr lang="cs-CZ" b="1" smtClean="0"/>
              <a:t>: </a:t>
            </a:r>
          </a:p>
          <a:p>
            <a:endParaRPr lang="cs-CZ" smtClean="0"/>
          </a:p>
          <a:p>
            <a:r>
              <a:rPr lang="cs-CZ" smtClean="0"/>
              <a:t>Hodina je vedena převážně v angličtině.</a:t>
            </a:r>
            <a:endParaRPr lang="cs-CZ" smtClean="0"/>
          </a:p>
          <a:p>
            <a:r>
              <a:rPr lang="cs-CZ" smtClean="0"/>
              <a:t>List 4: žáci říkají básničku do rytmu, jednotlivé obrázky a řádky básně se objevují při kliknutí.</a:t>
            </a:r>
          </a:p>
          <a:p>
            <a:r>
              <a:rPr lang="cs-CZ" smtClean="0"/>
              <a:t>List 5: Žáci hádají, co je květina na obrázku. Odpověď se zobrazí po kliknutí spolu s obrázkem brambor na hlíně. Vysvětlíme, že rostlina je jedovatá, kromě hlíz, které rostou pod zemí.</a:t>
            </a:r>
            <a:endParaRPr lang="cs-CZ" smtClean="0"/>
          </a:p>
          <a:p>
            <a:r>
              <a:rPr lang="cs-CZ" smtClean="0"/>
              <a:t>Listy 6 – 11 obsahují instrukce v angličtině a fotografie, kde je dobře vidět, jak držet bramboru a škrabku. Učitel ještě sám demonstruje a opakuje anglické věty.</a:t>
            </a:r>
          </a:p>
          <a:p>
            <a:r>
              <a:rPr lang="cs-CZ" smtClean="0"/>
              <a:t>Po oškrábání brambor vedeme žáky k úklidu pracovního místa.</a:t>
            </a:r>
          </a:p>
          <a:p>
            <a:r>
              <a:rPr lang="cs-CZ" smtClean="0"/>
              <a:t>Jak můžete oškrábané brambory využít?</a:t>
            </a:r>
            <a:endParaRPr lang="cs-CZ"/>
          </a:p>
          <a:p>
            <a:endParaRPr lang="cs-CZ" b="1" smtClean="0"/>
          </a:p>
          <a:p>
            <a:pPr lvl="0"/>
            <a:r>
              <a:rPr lang="cs-CZ" b="1" smtClean="0">
                <a:solidFill>
                  <a:prstClr val="black"/>
                </a:solidFill>
              </a:rPr>
              <a:t>Zdroje:</a:t>
            </a:r>
          </a:p>
          <a:p>
            <a:pPr lvl="0"/>
            <a:endParaRPr lang="cs-CZ" b="1">
              <a:solidFill>
                <a:prstClr val="black"/>
              </a:solidFill>
            </a:endParaRPr>
          </a:p>
          <a:p>
            <a:pPr lvl="0"/>
            <a:endParaRPr lang="cs-CZ">
              <a:solidFill>
                <a:prstClr val="black"/>
              </a:solidFill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cs-CZ">
                <a:solidFill>
                  <a:prstClr val="black"/>
                </a:solidFill>
              </a:rPr>
              <a:t>vlastní fotografie</a:t>
            </a:r>
          </a:p>
          <a:p>
            <a:pPr lvl="0"/>
            <a:endParaRPr lang="cs-CZ">
              <a:solidFill>
                <a:prstClr val="black"/>
              </a:solidFill>
            </a:endParaRPr>
          </a:p>
          <a:p>
            <a:pPr lvl="0"/>
            <a:endParaRPr lang="cs-CZ">
              <a:solidFill>
                <a:prstClr val="black"/>
              </a:solidFill>
            </a:endParaRPr>
          </a:p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57" y="4581128"/>
            <a:ext cx="7974013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671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rázek 4"/>
          <p:cNvSpPr txBox="1">
            <a:spLocks/>
          </p:cNvSpPr>
          <p:nvPr/>
        </p:nvSpPr>
        <p:spPr>
          <a:xfrm>
            <a:off x="1763688" y="620688"/>
            <a:ext cx="5486400" cy="4114800"/>
          </a:xfrm>
          <a:prstGeom prst="rect">
            <a:avLst/>
          </a:prstGeom>
        </p:spPr>
      </p:sp>
      <p:pic>
        <p:nvPicPr>
          <p:cNvPr id="1027" name="Picture 3" descr="C:\Users\zidkovak\Desktop\7394972338_65097ff620_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3170844" cy="317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zidkovak\Desktop\7394972338_65097ff620_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471421" y="332656"/>
            <a:ext cx="3170844" cy="317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zidkovak\Desktop\7394972338_65097ff620_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00577" y="3503500"/>
            <a:ext cx="3170844" cy="317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zidkovak\Desktop\7394972338_65097ff620_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421" y="3503499"/>
            <a:ext cx="3170844" cy="317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2924944"/>
            <a:ext cx="1325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One potato!</a:t>
            </a:r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012160" y="1556792"/>
            <a:ext cx="1528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Two potatoes!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555776" y="4149080"/>
            <a:ext cx="1682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Three potatoes!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056842" y="6165304"/>
            <a:ext cx="686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Four!</a:t>
            </a:r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6876256" y="2678088"/>
            <a:ext cx="20331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I ate a lot,</a:t>
            </a:r>
          </a:p>
          <a:p>
            <a:r>
              <a:rPr lang="cs-CZ" smtClean="0"/>
              <a:t>Can´t eat any more.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8572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Potato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63" t="39678"/>
          <a:stretch/>
        </p:blipFill>
        <p:spPr bwMode="auto">
          <a:xfrm>
            <a:off x="5079682" y="4447309"/>
            <a:ext cx="3030682" cy="193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otato Flower 0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061499"/>
            <a:ext cx="4762500" cy="3236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1708" y="840151"/>
            <a:ext cx="22576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smtClean="0"/>
              <a:t>Oh, what´s this?</a:t>
            </a:r>
            <a:endParaRPr lang="cs-CZ" sz="2400" b="1"/>
          </a:p>
        </p:txBody>
      </p:sp>
      <p:sp>
        <p:nvSpPr>
          <p:cNvPr id="3" name="TextovéPole 2"/>
          <p:cNvSpPr txBox="1"/>
          <p:nvPr/>
        </p:nvSpPr>
        <p:spPr>
          <a:xfrm>
            <a:off x="395536" y="4378319"/>
            <a:ext cx="388946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smtClean="0"/>
              <a:t>It´s a potato flower! </a:t>
            </a:r>
          </a:p>
          <a:p>
            <a:endParaRPr lang="cs-CZ" sz="2400" b="1" smtClean="0"/>
          </a:p>
          <a:p>
            <a:endParaRPr lang="cs-CZ" sz="2400" b="1" smtClean="0"/>
          </a:p>
          <a:p>
            <a:endParaRPr lang="cs-CZ" smtClean="0"/>
          </a:p>
          <a:p>
            <a:r>
              <a:rPr lang="cs-CZ" smtClean="0"/>
              <a:t>All plant is poisonous, except potatoes. </a:t>
            </a:r>
          </a:p>
          <a:p>
            <a:r>
              <a:rPr lang="cs-CZ" smtClean="0"/>
              <a:t>They grow under ground.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3860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\\Server\Userdokumenty\ucitele\zidkovak\Dokumenty\My Pictures\2013-05-23\1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90" y="-9382"/>
            <a:ext cx="9217689" cy="6867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3528" y="447055"/>
            <a:ext cx="3171637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smtClean="0"/>
              <a:t>Can you peel potatoes?</a:t>
            </a:r>
            <a:endParaRPr lang="cs-CZ" sz="2400" b="1"/>
          </a:p>
        </p:txBody>
      </p:sp>
      <p:sp>
        <p:nvSpPr>
          <p:cNvPr id="3" name="TextovéPole 2"/>
          <p:cNvSpPr txBox="1"/>
          <p:nvPr/>
        </p:nvSpPr>
        <p:spPr>
          <a:xfrm>
            <a:off x="5580112" y="5254688"/>
            <a:ext cx="3063980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smtClean="0"/>
              <a:t>Hold a potato like this.</a:t>
            </a:r>
            <a:endParaRPr lang="cs-CZ" sz="2400" b="1"/>
          </a:p>
        </p:txBody>
      </p:sp>
    </p:spTree>
    <p:extLst>
      <p:ext uri="{BB962C8B-B14F-4D97-AF65-F5344CB8AC3E}">
        <p14:creationId xmlns:p14="http://schemas.microsoft.com/office/powerpoint/2010/main" val="155287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\\Server\Userdokumenty\ucitele\zidkovak\Dokumenty\My Pictures\2013-05-23\1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4" r="8224"/>
          <a:stretch/>
        </p:blipFill>
        <p:spPr bwMode="auto">
          <a:xfrm>
            <a:off x="0" y="0"/>
            <a:ext cx="78843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72988" y="5915493"/>
            <a:ext cx="2925416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smtClean="0"/>
              <a:t>Put your thumb here.</a:t>
            </a:r>
            <a:endParaRPr lang="cs-CZ" sz="2400" b="1"/>
          </a:p>
        </p:txBody>
      </p:sp>
      <p:sp>
        <p:nvSpPr>
          <p:cNvPr id="3" name="Šipka nahoru 2"/>
          <p:cNvSpPr/>
          <p:nvPr/>
        </p:nvSpPr>
        <p:spPr>
          <a:xfrm rot="1866908">
            <a:off x="2581763" y="4087827"/>
            <a:ext cx="244641" cy="1730231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724128" y="548680"/>
            <a:ext cx="3026406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smtClean="0"/>
              <a:t>Hold a peeler like this.</a:t>
            </a:r>
            <a:endParaRPr lang="cs-CZ" sz="2400" b="1"/>
          </a:p>
        </p:txBody>
      </p:sp>
    </p:spTree>
    <p:extLst>
      <p:ext uri="{BB962C8B-B14F-4D97-AF65-F5344CB8AC3E}">
        <p14:creationId xmlns:p14="http://schemas.microsoft.com/office/powerpoint/2010/main" val="2572513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\\Server\Userdokumenty\ucitele\zidkovak\Dokumenty\My Pictures\2013-05-23\1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3" r="9683"/>
          <a:stretch/>
        </p:blipFill>
        <p:spPr bwMode="auto">
          <a:xfrm>
            <a:off x="0" y="0"/>
            <a:ext cx="7452320" cy="7000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71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\\Server\Userdokumenty\ucitele\zidkovak\Dokumenty\My Pictures\2013-05-23\1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05" r="14905"/>
          <a:stretch/>
        </p:blipFill>
        <p:spPr bwMode="auto">
          <a:xfrm>
            <a:off x="-1" y="0"/>
            <a:ext cx="69718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788024" y="5301208"/>
            <a:ext cx="3384901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smtClean="0"/>
              <a:t>Peel against your thumb!</a:t>
            </a:r>
          </a:p>
          <a:p>
            <a:endParaRPr lang="cs-CZ" sz="2400" b="1" smtClean="0"/>
          </a:p>
          <a:p>
            <a:r>
              <a:rPr lang="cs-CZ" sz="2400" b="1" smtClean="0"/>
              <a:t>Put away other fingers.</a:t>
            </a:r>
            <a:endParaRPr lang="cs-CZ" sz="2400" b="1"/>
          </a:p>
        </p:txBody>
      </p:sp>
    </p:spTree>
    <p:extLst>
      <p:ext uri="{BB962C8B-B14F-4D97-AF65-F5344CB8AC3E}">
        <p14:creationId xmlns:p14="http://schemas.microsoft.com/office/powerpoint/2010/main" val="92522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\\Server\Userdokumenty\ucitele\zidkovak\Dokumenty\My Pictures\2013-05-23\1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1" r="9441"/>
          <a:stretch/>
        </p:blipFill>
        <p:spPr bwMode="auto">
          <a:xfrm>
            <a:off x="-1" y="0"/>
            <a:ext cx="789636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794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\\Server\Userdokumenty\ucitele\zidkovak\Dokumenty\My Pictures\2013-05-23\11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4" r="4844"/>
          <a:stretch/>
        </p:blipFill>
        <p:spPr bwMode="auto">
          <a:xfrm>
            <a:off x="0" y="-2007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968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269</Words>
  <Application>Microsoft Office PowerPoint</Application>
  <PresentationFormat>Předvádění na obrazovce (4:3)</PresentationFormat>
  <Paragraphs>54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systému Office</vt:lpstr>
      <vt:lpstr>Exekutivní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Katerina Zídková</dc:creator>
  <cp:lastModifiedBy>Katerina Zídková</cp:lastModifiedBy>
  <cp:revision>13</cp:revision>
  <dcterms:created xsi:type="dcterms:W3CDTF">2013-05-23T20:25:20Z</dcterms:created>
  <dcterms:modified xsi:type="dcterms:W3CDTF">2013-08-29T07:32:55Z</dcterms:modified>
</cp:coreProperties>
</file>