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342" r:id="rId2"/>
    <p:sldId id="343" r:id="rId3"/>
    <p:sldId id="344" r:id="rId4"/>
    <p:sldId id="345" r:id="rId5"/>
    <p:sldId id="346" r:id="rId6"/>
    <p:sldId id="347" r:id="rId7"/>
    <p:sldId id="348" r:id="rId8"/>
    <p:sldId id="349" r:id="rId9"/>
    <p:sldId id="35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C9E4A5-F5EC-4D49-AFF8-034BEFEDAD39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C7EE77-C080-4035-B868-F6BB4D2031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3510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3EC25-F7D8-48A8-BBE7-9446EF69413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767BF-3999-4A73-8238-03FCD2FD0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3EC25-F7D8-48A8-BBE7-9446EF69413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767BF-3999-4A73-8238-03FCD2FD0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3EC25-F7D8-48A8-BBE7-9446EF69413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767BF-3999-4A73-8238-03FCD2FD0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3EC25-F7D8-48A8-BBE7-9446EF69413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767BF-3999-4A73-8238-03FCD2FD0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3EC25-F7D8-48A8-BBE7-9446EF69413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767BF-3999-4A73-8238-03FCD2FD0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3EC25-F7D8-48A8-BBE7-9446EF69413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767BF-3999-4A73-8238-03FCD2FD0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3EC25-F7D8-48A8-BBE7-9446EF69413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767BF-3999-4A73-8238-03FCD2FD0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3EC25-F7D8-48A8-BBE7-9446EF69413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767BF-3999-4A73-8238-03FCD2FD0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3EC25-F7D8-48A8-BBE7-9446EF69413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767BF-3999-4A73-8238-03FCD2FD0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3EC25-F7D8-48A8-BBE7-9446EF69413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767BF-3999-4A73-8238-03FCD2FD0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3EC25-F7D8-48A8-BBE7-9446EF69413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767BF-3999-4A73-8238-03FCD2FD0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13EC25-F7D8-48A8-BBE7-9446EF69413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4767BF-3999-4A73-8238-03FCD2FD0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28688"/>
            <a:ext cx="7772400" cy="21431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VYJMENOVANÁ  SLOVA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50" y="3571875"/>
            <a:ext cx="6400800" cy="19954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Mgr. Jitka Vlková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dirty="0" smtClean="0"/>
              <a:t>VY_32_INOVACE_12_12_vyjmenovaná slova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8909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88" y="3000375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9737"/>
          </a:xfrm>
        </p:spPr>
        <p:txBody>
          <a:bodyPr>
            <a:normAutofit fontScale="90000"/>
          </a:bodyPr>
          <a:lstStyle/>
          <a:p>
            <a:r>
              <a:rPr lang="cs-CZ" sz="2400" b="1" u="sng" smtClean="0"/>
              <a:t>PÝCHA, PYTEL, PYSK</a:t>
            </a:r>
          </a:p>
        </p:txBody>
      </p:sp>
      <p:sp>
        <p:nvSpPr>
          <p:cNvPr id="90115" name="Zástupný symbol pro obsah 2"/>
          <p:cNvSpPr>
            <a:spLocks noGrp="1"/>
          </p:cNvSpPr>
          <p:nvPr>
            <p:ph idx="1"/>
          </p:nvPr>
        </p:nvSpPr>
        <p:spPr>
          <a:xfrm>
            <a:off x="357188" y="642938"/>
            <a:ext cx="8501062" cy="5786437"/>
          </a:xfrm>
        </p:spPr>
        <p:txBody>
          <a:bodyPr>
            <a:normAutofit lnSpcReduction="10000"/>
          </a:bodyPr>
          <a:lstStyle/>
          <a:p>
            <a:pPr>
              <a:buFont typeface="Arial" charset="0"/>
              <a:buNone/>
            </a:pPr>
            <a:r>
              <a:rPr lang="cs-CZ" sz="1200" dirty="0" smtClean="0"/>
              <a:t>			             Doplň správná i –y, í –ý:</a:t>
            </a:r>
          </a:p>
          <a:p>
            <a:pPr>
              <a:buFont typeface="Arial" charset="0"/>
              <a:buNone/>
            </a:pPr>
            <a:r>
              <a:rPr lang="cs-CZ" sz="1800" dirty="0" smtClean="0"/>
              <a:t>			        Toník má rád dětské knihy. Zná jej    ch </a:t>
            </a:r>
            <a:r>
              <a:rPr lang="cs-CZ" sz="1800" dirty="0" err="1" smtClean="0"/>
              <a:t>sp</a:t>
            </a:r>
            <a:r>
              <a:rPr lang="cs-CZ" sz="1800" dirty="0" smtClean="0"/>
              <a:t>     </a:t>
            </a:r>
            <a:r>
              <a:rPr lang="cs-CZ" sz="1800" dirty="0" err="1" smtClean="0"/>
              <a:t>sovatele</a:t>
            </a:r>
            <a:r>
              <a:rPr lang="cs-CZ" sz="1800" dirty="0" smtClean="0"/>
              <a:t> i ilustrátory.</a:t>
            </a:r>
          </a:p>
          <a:p>
            <a:pPr>
              <a:buFont typeface="Arial" charset="0"/>
              <a:buNone/>
            </a:pP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dirty="0" smtClean="0"/>
              <a:t>			        Už ví, že p     cha je </a:t>
            </a:r>
            <a:r>
              <a:rPr lang="cs-CZ" sz="1800" dirty="0" err="1" smtClean="0"/>
              <a:t>oškl</a:t>
            </a:r>
            <a:r>
              <a:rPr lang="cs-CZ" sz="1800" dirty="0" smtClean="0"/>
              <a:t>     </a:t>
            </a:r>
            <a:r>
              <a:rPr lang="cs-CZ" sz="1800" dirty="0" err="1" smtClean="0"/>
              <a:t>vá</a:t>
            </a:r>
            <a:r>
              <a:rPr lang="cs-CZ" sz="1800" dirty="0" smtClean="0"/>
              <a:t> vlastnost, že ježek p    </a:t>
            </a:r>
            <a:r>
              <a:rPr lang="cs-CZ" sz="1800" dirty="0" err="1" smtClean="0"/>
              <a:t>chá</a:t>
            </a:r>
            <a:r>
              <a:rPr lang="cs-CZ" sz="1800" dirty="0" smtClean="0"/>
              <a:t>, ale p    -</a:t>
            </a:r>
          </a:p>
          <a:p>
            <a:pPr>
              <a:buFont typeface="Arial" charset="0"/>
              <a:buNone/>
            </a:pP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dirty="0" smtClean="0"/>
              <a:t>			        tel l     </a:t>
            </a:r>
            <a:r>
              <a:rPr lang="cs-CZ" sz="1800" dirty="0" err="1" smtClean="0"/>
              <a:t>šce</a:t>
            </a:r>
            <a:r>
              <a:rPr lang="cs-CZ" sz="1800" dirty="0" smtClean="0"/>
              <a:t> </a:t>
            </a:r>
            <a:r>
              <a:rPr lang="cs-CZ" sz="1800" dirty="0" err="1" smtClean="0"/>
              <a:t>nerozp</a:t>
            </a:r>
            <a:r>
              <a:rPr lang="cs-CZ" sz="1800" dirty="0" smtClean="0"/>
              <a:t>    </a:t>
            </a:r>
            <a:r>
              <a:rPr lang="cs-CZ" sz="1800" dirty="0" err="1" smtClean="0"/>
              <a:t>chá</a:t>
            </a:r>
            <a:r>
              <a:rPr lang="cs-CZ" sz="1800" dirty="0" smtClean="0"/>
              <a:t>, že pod p    </a:t>
            </a:r>
            <a:r>
              <a:rPr lang="cs-CZ" sz="1800" dirty="0" err="1" smtClean="0"/>
              <a:t>sky</a:t>
            </a:r>
            <a:r>
              <a:rPr lang="cs-CZ" sz="1800" dirty="0" smtClean="0"/>
              <a:t> kob     </a:t>
            </a:r>
            <a:r>
              <a:rPr lang="cs-CZ" sz="1800" dirty="0" err="1" smtClean="0"/>
              <a:t>ly</a:t>
            </a:r>
            <a:r>
              <a:rPr lang="cs-CZ" sz="1800" dirty="0" smtClean="0"/>
              <a:t> se </a:t>
            </a:r>
            <a:r>
              <a:rPr lang="cs-CZ" sz="1800" dirty="0" err="1" smtClean="0"/>
              <a:t>ukr</a:t>
            </a:r>
            <a:r>
              <a:rPr lang="cs-CZ" sz="1800" dirty="0" smtClean="0"/>
              <a:t>    </a:t>
            </a:r>
            <a:r>
              <a:rPr lang="cs-CZ" sz="1800" dirty="0" err="1" smtClean="0"/>
              <a:t>vají</a:t>
            </a:r>
            <a:r>
              <a:rPr lang="cs-CZ" sz="1800" dirty="0" smtClean="0"/>
              <a:t> </a:t>
            </a:r>
            <a:r>
              <a:rPr lang="cs-CZ" sz="1800" dirty="0" err="1" smtClean="0"/>
              <a:t>žlu</a:t>
            </a:r>
            <a:r>
              <a:rPr lang="cs-CZ" sz="1800" dirty="0" smtClean="0"/>
              <a:t>-</a:t>
            </a:r>
          </a:p>
          <a:p>
            <a:pPr>
              <a:buFont typeface="Arial" charset="0"/>
              <a:buNone/>
            </a:pP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dirty="0" smtClean="0"/>
              <a:t>té zuby a Honza, </a:t>
            </a:r>
            <a:r>
              <a:rPr lang="cs-CZ" sz="1800" dirty="0" err="1" smtClean="0"/>
              <a:t>zab</a:t>
            </a:r>
            <a:r>
              <a:rPr lang="cs-CZ" sz="1800" dirty="0" smtClean="0"/>
              <a:t>     </a:t>
            </a:r>
            <a:r>
              <a:rPr lang="cs-CZ" sz="1800" dirty="0" err="1" smtClean="0"/>
              <a:t>jející</a:t>
            </a:r>
            <a:r>
              <a:rPr lang="cs-CZ" sz="1800" dirty="0" smtClean="0"/>
              <a:t> sedm    </a:t>
            </a:r>
            <a:r>
              <a:rPr lang="cs-CZ" sz="1800" dirty="0" err="1" smtClean="0"/>
              <a:t>hlavé</a:t>
            </a:r>
            <a:r>
              <a:rPr lang="cs-CZ" sz="1800" dirty="0" smtClean="0"/>
              <a:t> saně, si při chůzi vesele p    </a:t>
            </a:r>
            <a:r>
              <a:rPr lang="cs-CZ" sz="1800" dirty="0" err="1" smtClean="0"/>
              <a:t>ská</a:t>
            </a:r>
            <a:r>
              <a:rPr lang="cs-CZ" sz="1800" dirty="0" smtClean="0"/>
              <a:t> </a:t>
            </a:r>
            <a:r>
              <a:rPr lang="cs-CZ" sz="1800" dirty="0" err="1" smtClean="0"/>
              <a:t>zam</a:t>
            </a:r>
            <a:r>
              <a:rPr lang="cs-CZ" sz="1800" dirty="0" smtClean="0"/>
              <a:t>     </a:t>
            </a:r>
            <a:r>
              <a:rPr lang="cs-CZ" sz="1800" dirty="0" err="1" smtClean="0"/>
              <a:t>lovanou</a:t>
            </a:r>
            <a:endParaRPr lang="cs-CZ" sz="1800" dirty="0" smtClean="0"/>
          </a:p>
          <a:p>
            <a:pPr>
              <a:buFont typeface="Arial" charset="0"/>
              <a:buNone/>
            </a:pP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dirty="0" smtClean="0"/>
              <a:t>p    </a:t>
            </a:r>
            <a:r>
              <a:rPr lang="cs-CZ" sz="1800" dirty="0" err="1" smtClean="0"/>
              <a:t>sničku</a:t>
            </a:r>
            <a:r>
              <a:rPr lang="cs-CZ" sz="1800" dirty="0" smtClean="0"/>
              <a:t>. Poznáš, kterou pohádku má Toník </a:t>
            </a:r>
            <a:r>
              <a:rPr lang="cs-CZ" sz="1800" dirty="0" err="1" smtClean="0"/>
              <a:t>nam</a:t>
            </a:r>
            <a:r>
              <a:rPr lang="cs-CZ" sz="1800" dirty="0" smtClean="0"/>
              <a:t>     </a:t>
            </a:r>
            <a:r>
              <a:rPr lang="cs-CZ" sz="1800" dirty="0" err="1" smtClean="0"/>
              <a:t>sli</a:t>
            </a:r>
            <a:r>
              <a:rPr lang="cs-CZ" sz="1800" dirty="0" smtClean="0"/>
              <a:t>? </a:t>
            </a:r>
          </a:p>
          <a:p>
            <a:pPr>
              <a:buFont typeface="Arial" charset="0"/>
              <a:buNone/>
            </a:pP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dirty="0" smtClean="0"/>
              <a:t>P    </a:t>
            </a:r>
            <a:r>
              <a:rPr lang="cs-CZ" sz="1800" dirty="0" err="1" smtClean="0"/>
              <a:t>šná</a:t>
            </a:r>
            <a:r>
              <a:rPr lang="cs-CZ" sz="1800" dirty="0" smtClean="0"/>
              <a:t> princezna </a:t>
            </a:r>
            <a:r>
              <a:rPr lang="cs-CZ" sz="1800" dirty="0" err="1" smtClean="0"/>
              <a:t>Krasom</a:t>
            </a:r>
            <a:r>
              <a:rPr lang="cs-CZ" sz="1800" dirty="0" smtClean="0"/>
              <a:t>    la se </a:t>
            </a:r>
            <a:r>
              <a:rPr lang="cs-CZ" sz="1800" dirty="0" err="1" smtClean="0"/>
              <a:t>zam</a:t>
            </a:r>
            <a:r>
              <a:rPr lang="cs-CZ" sz="1800" dirty="0" smtClean="0"/>
              <a:t>     </a:t>
            </a:r>
            <a:r>
              <a:rPr lang="cs-CZ" sz="1800" dirty="0" err="1" smtClean="0"/>
              <a:t>lovala</a:t>
            </a:r>
            <a:r>
              <a:rPr lang="cs-CZ" sz="1800" dirty="0" smtClean="0"/>
              <a:t> do </a:t>
            </a:r>
            <a:r>
              <a:rPr lang="cs-CZ" sz="1800" dirty="0" err="1" smtClean="0"/>
              <a:t>zp</a:t>
            </a:r>
            <a:r>
              <a:rPr lang="cs-CZ" sz="1800" dirty="0" smtClean="0"/>
              <a:t>    </a:t>
            </a:r>
            <a:r>
              <a:rPr lang="cs-CZ" sz="1800" dirty="0" err="1" smtClean="0"/>
              <a:t>vajícího</a:t>
            </a:r>
            <a:r>
              <a:rPr lang="cs-CZ" sz="1800" dirty="0" smtClean="0"/>
              <a:t> zahradníka M    </a:t>
            </a:r>
            <a:r>
              <a:rPr lang="cs-CZ" sz="1800" dirty="0" err="1" smtClean="0"/>
              <a:t>roslava</a:t>
            </a:r>
            <a:r>
              <a:rPr lang="cs-CZ" sz="1800" dirty="0" smtClean="0"/>
              <a:t>.</a:t>
            </a:r>
          </a:p>
          <a:p>
            <a:pPr>
              <a:buFont typeface="Arial" charset="0"/>
              <a:buNone/>
            </a:pP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dirty="0" smtClean="0"/>
              <a:t>Kocourek M     </a:t>
            </a:r>
            <a:r>
              <a:rPr lang="cs-CZ" sz="1800" dirty="0" err="1" smtClean="0"/>
              <a:t>keš</a:t>
            </a:r>
            <a:r>
              <a:rPr lang="cs-CZ" sz="1800" dirty="0" smtClean="0"/>
              <a:t> si p     </a:t>
            </a:r>
            <a:r>
              <a:rPr lang="cs-CZ" sz="1800" dirty="0" err="1" smtClean="0"/>
              <a:t>šně</a:t>
            </a:r>
            <a:r>
              <a:rPr lang="cs-CZ" sz="1800" dirty="0" smtClean="0"/>
              <a:t> vykračoval po návsi.</a:t>
            </a:r>
          </a:p>
          <a:p>
            <a:pPr>
              <a:buFont typeface="Arial" charset="0"/>
              <a:buNone/>
            </a:pP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dirty="0" err="1" smtClean="0"/>
              <a:t>Plaváček</a:t>
            </a:r>
            <a:r>
              <a:rPr lang="cs-CZ" sz="1800" dirty="0" smtClean="0"/>
              <a:t> získal </a:t>
            </a:r>
            <a:r>
              <a:rPr lang="cs-CZ" sz="1800" dirty="0" err="1" smtClean="0"/>
              <a:t>tř</a:t>
            </a:r>
            <a:r>
              <a:rPr lang="cs-CZ" sz="1800" dirty="0" smtClean="0"/>
              <a:t>       zlaté vlasy, mnoho koní a p     tle plné bohatství.</a:t>
            </a:r>
          </a:p>
          <a:p>
            <a:pPr>
              <a:buFont typeface="Arial" charset="0"/>
              <a:buNone/>
            </a:pP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dirty="0" smtClean="0"/>
              <a:t>Krup    </a:t>
            </a:r>
            <a:r>
              <a:rPr lang="cs-CZ" sz="1800" dirty="0" err="1" smtClean="0"/>
              <a:t>cová</a:t>
            </a:r>
            <a:r>
              <a:rPr lang="cs-CZ" sz="1800" dirty="0" smtClean="0"/>
              <a:t> kaše se val     la oknem ven a stále </a:t>
            </a:r>
            <a:r>
              <a:rPr lang="cs-CZ" sz="1800" dirty="0" err="1" smtClean="0"/>
              <a:t>přib</a:t>
            </a:r>
            <a:r>
              <a:rPr lang="cs-CZ" sz="1800" dirty="0" smtClean="0"/>
              <a:t>     </a:t>
            </a:r>
            <a:r>
              <a:rPr lang="cs-CZ" sz="1800" dirty="0" err="1" smtClean="0"/>
              <a:t>vala</a:t>
            </a:r>
            <a:r>
              <a:rPr lang="cs-CZ" sz="1800" dirty="0" smtClean="0"/>
              <a:t>.</a:t>
            </a:r>
          </a:p>
          <a:p>
            <a:pPr>
              <a:buFont typeface="Arial" charset="0"/>
              <a:buNone/>
            </a:pPr>
            <a:endParaRPr lang="cs-CZ" sz="1800" dirty="0" smtClean="0"/>
          </a:p>
          <a:p>
            <a:pPr>
              <a:buFont typeface="Arial" charset="0"/>
              <a:buNone/>
            </a:pPr>
            <a:endParaRPr lang="cs-CZ" sz="1800" dirty="0" smtClean="0"/>
          </a:p>
          <a:p>
            <a:pPr>
              <a:buFont typeface="Arial" charset="0"/>
              <a:buNone/>
            </a:pPr>
            <a:endParaRPr lang="cs-CZ" sz="1800" dirty="0" smtClean="0"/>
          </a:p>
          <a:p>
            <a:pPr>
              <a:buFont typeface="Arial" charset="0"/>
              <a:buNone/>
            </a:pPr>
            <a:endParaRPr lang="cs-CZ" sz="1800" dirty="0" smtClean="0"/>
          </a:p>
          <a:p>
            <a:pPr>
              <a:buFont typeface="Arial" charset="0"/>
              <a:buNone/>
            </a:pPr>
            <a:endParaRPr lang="cs-CZ" dirty="0" smtClean="0"/>
          </a:p>
        </p:txBody>
      </p:sp>
      <p:pic>
        <p:nvPicPr>
          <p:cNvPr id="90116" name="Picture 2" descr="65063E8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5" y="714375"/>
            <a:ext cx="2143125" cy="2071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786438" y="857250"/>
            <a:ext cx="214312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00813" y="857250"/>
            <a:ext cx="214312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43313" y="1500188"/>
            <a:ext cx="214312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57750" y="1500188"/>
            <a:ext cx="214313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15188" y="1500188"/>
            <a:ext cx="214312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86750" y="1500188"/>
            <a:ext cx="214313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71813" y="2051000"/>
            <a:ext cx="214312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6250" y="2051000"/>
            <a:ext cx="214313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15000" y="2051000"/>
            <a:ext cx="214313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43688" y="2051000"/>
            <a:ext cx="214312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643813" y="2051000"/>
            <a:ext cx="214312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357438" y="2699072"/>
            <a:ext cx="214312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71875" y="2699072"/>
            <a:ext cx="214313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43688" y="2699072"/>
            <a:ext cx="214312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643813" y="2699072"/>
            <a:ext cx="214312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1500" y="3284984"/>
            <a:ext cx="214313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72063" y="3284984"/>
            <a:ext cx="214312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71500" y="3861048"/>
            <a:ext cx="214313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786063" y="3861048"/>
            <a:ext cx="214312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57625" y="3861048"/>
            <a:ext cx="214313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214938" y="3861048"/>
            <a:ext cx="214312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429500" y="3861048"/>
            <a:ext cx="214313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571625" y="4437112"/>
            <a:ext cx="214313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500313" y="4437112"/>
            <a:ext cx="214312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000250" y="5075337"/>
            <a:ext cx="214313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857750" y="5075337"/>
            <a:ext cx="214313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57250" y="5723408"/>
            <a:ext cx="214313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571750" y="5723408"/>
            <a:ext cx="214313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143500" y="5723408"/>
            <a:ext cx="214313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75"/>
          </a:xfrm>
        </p:spPr>
        <p:txBody>
          <a:bodyPr/>
          <a:lstStyle/>
          <a:p>
            <a:pPr algn="l"/>
            <a:r>
              <a:rPr lang="cs-CZ" sz="1200" smtClean="0"/>
              <a:t>Vybarvi pouze balónky s vyjmenovanými slovy a slovy příbuznými (žlutě – vyjmenovaná slova po B a slova příbuzná, zeleně – vyjmenovaná slova po L a slova příbuzná,….)</a:t>
            </a:r>
          </a:p>
        </p:txBody>
      </p:sp>
      <p:pic>
        <p:nvPicPr>
          <p:cNvPr id="91139" name="Picture 2" descr="2D0BC69B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50" y="4886325"/>
            <a:ext cx="1143000" cy="1370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1140" name="Picture 3" descr="D85255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00375" y="4857750"/>
            <a:ext cx="1087438" cy="1404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1141" name="Picture 4" descr="889DFB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625" y="5000625"/>
            <a:ext cx="1285875" cy="1252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1142" name="Picture 5" descr="2EFD707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43750" y="4714875"/>
            <a:ext cx="1095375" cy="150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Elipsa 7"/>
          <p:cNvSpPr/>
          <p:nvPr/>
        </p:nvSpPr>
        <p:spPr>
          <a:xfrm>
            <a:off x="642938" y="857250"/>
            <a:ext cx="928687" cy="92868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928688" y="1785938"/>
            <a:ext cx="357187" cy="285750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3500438" y="642938"/>
            <a:ext cx="928687" cy="12144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4286250" y="1785938"/>
            <a:ext cx="1214438" cy="78581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857375" y="928688"/>
            <a:ext cx="1214438" cy="64293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4786313" y="3714750"/>
            <a:ext cx="1143000" cy="92868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571500" y="2214563"/>
            <a:ext cx="1357313" cy="71437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2643188" y="1714500"/>
            <a:ext cx="785812" cy="1143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1071563" y="3286125"/>
            <a:ext cx="1071562" cy="1071563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2357438" y="3357563"/>
            <a:ext cx="1214437" cy="92868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3929063" y="2714625"/>
            <a:ext cx="928687" cy="1143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5500688" y="2143125"/>
            <a:ext cx="928687" cy="128587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6357938" y="3429000"/>
            <a:ext cx="1214437" cy="785813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7643813" y="2571750"/>
            <a:ext cx="1071562" cy="128587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6572250" y="1714500"/>
            <a:ext cx="1214438" cy="100012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5500688" y="785813"/>
            <a:ext cx="928687" cy="92868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7286625" y="857250"/>
            <a:ext cx="1214438" cy="71437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Rovnoramenný trojúhelník 27"/>
          <p:cNvSpPr/>
          <p:nvPr/>
        </p:nvSpPr>
        <p:spPr>
          <a:xfrm>
            <a:off x="3786188" y="1857375"/>
            <a:ext cx="357187" cy="214313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Rovnoramenný trojúhelník 28"/>
          <p:cNvSpPr/>
          <p:nvPr/>
        </p:nvSpPr>
        <p:spPr>
          <a:xfrm>
            <a:off x="2286000" y="1571625"/>
            <a:ext cx="357188" cy="142875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Rovnoramenný trojúhelník 29"/>
          <p:cNvSpPr/>
          <p:nvPr/>
        </p:nvSpPr>
        <p:spPr>
          <a:xfrm>
            <a:off x="1000125" y="2928938"/>
            <a:ext cx="500063" cy="142875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>
            <a:off x="1428750" y="4357688"/>
            <a:ext cx="357188" cy="214312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>
            <a:off x="2786063" y="4286250"/>
            <a:ext cx="357187" cy="214313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Rovnoramenný trojúhelník 32"/>
          <p:cNvSpPr/>
          <p:nvPr/>
        </p:nvSpPr>
        <p:spPr>
          <a:xfrm>
            <a:off x="2857500" y="2857500"/>
            <a:ext cx="357188" cy="357188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>
            <a:off x="4714875" y="2571750"/>
            <a:ext cx="357188" cy="142875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Rovnoramenný trojúhelník 34"/>
          <p:cNvSpPr/>
          <p:nvPr/>
        </p:nvSpPr>
        <p:spPr>
          <a:xfrm>
            <a:off x="4286250" y="3857625"/>
            <a:ext cx="214313" cy="285750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Rovnoramenný trojúhelník 35"/>
          <p:cNvSpPr/>
          <p:nvPr/>
        </p:nvSpPr>
        <p:spPr>
          <a:xfrm>
            <a:off x="5857875" y="1714500"/>
            <a:ext cx="214313" cy="214313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" name="Rovnoramenný trojúhelník 36"/>
          <p:cNvSpPr/>
          <p:nvPr/>
        </p:nvSpPr>
        <p:spPr>
          <a:xfrm>
            <a:off x="5857875" y="3429000"/>
            <a:ext cx="214313" cy="285750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Rovnoramenný trojúhelník 37"/>
          <p:cNvSpPr/>
          <p:nvPr/>
        </p:nvSpPr>
        <p:spPr>
          <a:xfrm>
            <a:off x="5143500" y="4643438"/>
            <a:ext cx="357188" cy="133350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Rovnoramenný trojúhelník 38"/>
          <p:cNvSpPr/>
          <p:nvPr/>
        </p:nvSpPr>
        <p:spPr>
          <a:xfrm>
            <a:off x="6786563" y="4214813"/>
            <a:ext cx="357187" cy="142875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Rovnoramenný trojúhelník 39"/>
          <p:cNvSpPr/>
          <p:nvPr/>
        </p:nvSpPr>
        <p:spPr>
          <a:xfrm>
            <a:off x="8001000" y="3857625"/>
            <a:ext cx="357188" cy="347663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Rovnoramenný trojúhelník 40"/>
          <p:cNvSpPr/>
          <p:nvPr/>
        </p:nvSpPr>
        <p:spPr>
          <a:xfrm>
            <a:off x="7000875" y="2714625"/>
            <a:ext cx="357188" cy="214313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2" name="Rovnoramenný trojúhelník 41"/>
          <p:cNvSpPr/>
          <p:nvPr/>
        </p:nvSpPr>
        <p:spPr>
          <a:xfrm>
            <a:off x="7715250" y="1571625"/>
            <a:ext cx="357188" cy="142875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1175" name="TextovéPole 42"/>
          <p:cNvSpPr txBox="1">
            <a:spLocks noChangeArrowheads="1"/>
          </p:cNvSpPr>
          <p:nvPr/>
        </p:nvSpPr>
        <p:spPr bwMode="auto">
          <a:xfrm>
            <a:off x="785813" y="1214438"/>
            <a:ext cx="64293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bal-k</a:t>
            </a:r>
          </a:p>
        </p:txBody>
      </p:sp>
      <p:sp>
        <p:nvSpPr>
          <p:cNvPr id="91176" name="TextovéPole 44"/>
          <p:cNvSpPr txBox="1">
            <a:spLocks noChangeArrowheads="1"/>
          </p:cNvSpPr>
          <p:nvPr/>
        </p:nvSpPr>
        <p:spPr bwMode="auto">
          <a:xfrm>
            <a:off x="2000250" y="1071563"/>
            <a:ext cx="92868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um-vadlo</a:t>
            </a:r>
          </a:p>
        </p:txBody>
      </p:sp>
      <p:sp>
        <p:nvSpPr>
          <p:cNvPr id="91177" name="TextovéPole 45"/>
          <p:cNvSpPr txBox="1">
            <a:spLocks noChangeArrowheads="1"/>
          </p:cNvSpPr>
          <p:nvPr/>
        </p:nvSpPr>
        <p:spPr bwMode="auto">
          <a:xfrm>
            <a:off x="4429125" y="2000250"/>
            <a:ext cx="92868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pl-novod</a:t>
            </a:r>
          </a:p>
        </p:txBody>
      </p:sp>
      <p:sp>
        <p:nvSpPr>
          <p:cNvPr id="91178" name="TextovéPole 46"/>
          <p:cNvSpPr txBox="1">
            <a:spLocks noChangeArrowheads="1"/>
          </p:cNvSpPr>
          <p:nvPr/>
        </p:nvSpPr>
        <p:spPr bwMode="auto">
          <a:xfrm>
            <a:off x="3571875" y="1143000"/>
            <a:ext cx="78581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b-dliště</a:t>
            </a:r>
          </a:p>
        </p:txBody>
      </p:sp>
      <p:sp>
        <p:nvSpPr>
          <p:cNvPr id="91179" name="TextovéPole 47"/>
          <p:cNvSpPr txBox="1">
            <a:spLocks noChangeArrowheads="1"/>
          </p:cNvSpPr>
          <p:nvPr/>
        </p:nvSpPr>
        <p:spPr bwMode="auto">
          <a:xfrm>
            <a:off x="5643563" y="1143000"/>
            <a:ext cx="64293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p-šný</a:t>
            </a:r>
          </a:p>
        </p:txBody>
      </p:sp>
      <p:sp>
        <p:nvSpPr>
          <p:cNvPr id="91180" name="TextovéPole 48"/>
          <p:cNvSpPr txBox="1">
            <a:spLocks noChangeArrowheads="1"/>
          </p:cNvSpPr>
          <p:nvPr/>
        </p:nvSpPr>
        <p:spPr bwMode="auto">
          <a:xfrm>
            <a:off x="7500938" y="1071563"/>
            <a:ext cx="78581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krab-ce</a:t>
            </a:r>
          </a:p>
        </p:txBody>
      </p:sp>
      <p:sp>
        <p:nvSpPr>
          <p:cNvPr id="91181" name="TextovéPole 49"/>
          <p:cNvSpPr txBox="1">
            <a:spLocks noChangeArrowheads="1"/>
          </p:cNvSpPr>
          <p:nvPr/>
        </p:nvSpPr>
        <p:spPr bwMode="auto">
          <a:xfrm>
            <a:off x="6643688" y="2071688"/>
            <a:ext cx="10715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nesl-chané</a:t>
            </a:r>
          </a:p>
        </p:txBody>
      </p:sp>
      <p:sp>
        <p:nvSpPr>
          <p:cNvPr id="91182" name="TextovéPole 50"/>
          <p:cNvSpPr txBox="1">
            <a:spLocks noChangeArrowheads="1"/>
          </p:cNvSpPr>
          <p:nvPr/>
        </p:nvSpPr>
        <p:spPr bwMode="auto">
          <a:xfrm>
            <a:off x="5572125" y="2643188"/>
            <a:ext cx="78581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lep-dlo</a:t>
            </a:r>
          </a:p>
        </p:txBody>
      </p:sp>
      <p:sp>
        <p:nvSpPr>
          <p:cNvPr id="91183" name="TextovéPole 51"/>
          <p:cNvSpPr txBox="1">
            <a:spLocks noChangeArrowheads="1"/>
          </p:cNvSpPr>
          <p:nvPr/>
        </p:nvSpPr>
        <p:spPr bwMode="auto">
          <a:xfrm>
            <a:off x="2786063" y="2143125"/>
            <a:ext cx="5715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p-sk</a:t>
            </a:r>
          </a:p>
        </p:txBody>
      </p:sp>
      <p:sp>
        <p:nvSpPr>
          <p:cNvPr id="91184" name="TextovéPole 52"/>
          <p:cNvSpPr txBox="1">
            <a:spLocks noChangeArrowheads="1"/>
          </p:cNvSpPr>
          <p:nvPr/>
        </p:nvSpPr>
        <p:spPr bwMode="auto">
          <a:xfrm>
            <a:off x="5000625" y="4000500"/>
            <a:ext cx="7143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ub-vat</a:t>
            </a:r>
          </a:p>
        </p:txBody>
      </p:sp>
      <p:sp>
        <p:nvSpPr>
          <p:cNvPr id="91185" name="TextovéPole 53"/>
          <p:cNvSpPr txBox="1">
            <a:spLocks noChangeArrowheads="1"/>
          </p:cNvSpPr>
          <p:nvPr/>
        </p:nvSpPr>
        <p:spPr bwMode="auto">
          <a:xfrm>
            <a:off x="4000500" y="3143250"/>
            <a:ext cx="78581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m-nout</a:t>
            </a:r>
          </a:p>
        </p:txBody>
      </p:sp>
      <p:sp>
        <p:nvSpPr>
          <p:cNvPr id="91186" name="TextovéPole 54"/>
          <p:cNvSpPr txBox="1">
            <a:spLocks noChangeArrowheads="1"/>
          </p:cNvSpPr>
          <p:nvPr/>
        </p:nvSpPr>
        <p:spPr bwMode="auto">
          <a:xfrm>
            <a:off x="2643188" y="3714750"/>
            <a:ext cx="64293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p-tlák</a:t>
            </a:r>
          </a:p>
        </p:txBody>
      </p:sp>
      <p:sp>
        <p:nvSpPr>
          <p:cNvPr id="91187" name="TextovéPole 55"/>
          <p:cNvSpPr txBox="1">
            <a:spLocks noChangeArrowheads="1"/>
          </p:cNvSpPr>
          <p:nvPr/>
        </p:nvSpPr>
        <p:spPr bwMode="auto">
          <a:xfrm>
            <a:off x="857250" y="2428875"/>
            <a:ext cx="7143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p-skat</a:t>
            </a:r>
          </a:p>
        </p:txBody>
      </p:sp>
      <p:sp>
        <p:nvSpPr>
          <p:cNvPr id="91188" name="TextovéPole 56"/>
          <p:cNvSpPr txBox="1">
            <a:spLocks noChangeArrowheads="1"/>
          </p:cNvSpPr>
          <p:nvPr/>
        </p:nvSpPr>
        <p:spPr bwMode="auto">
          <a:xfrm>
            <a:off x="7715250" y="3071813"/>
            <a:ext cx="92868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lamp-čka</a:t>
            </a:r>
          </a:p>
        </p:txBody>
      </p:sp>
      <p:sp>
        <p:nvSpPr>
          <p:cNvPr id="91189" name="TextovéPole 57"/>
          <p:cNvSpPr txBox="1">
            <a:spLocks noChangeArrowheads="1"/>
          </p:cNvSpPr>
          <p:nvPr/>
        </p:nvSpPr>
        <p:spPr bwMode="auto">
          <a:xfrm>
            <a:off x="1214438" y="3714750"/>
            <a:ext cx="78581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prům-sl</a:t>
            </a:r>
          </a:p>
        </p:txBody>
      </p:sp>
      <p:sp>
        <p:nvSpPr>
          <p:cNvPr id="91190" name="TextovéPole 58"/>
          <p:cNvSpPr txBox="1">
            <a:spLocks noChangeArrowheads="1"/>
          </p:cNvSpPr>
          <p:nvPr/>
        </p:nvSpPr>
        <p:spPr bwMode="auto">
          <a:xfrm>
            <a:off x="6500813" y="3714750"/>
            <a:ext cx="92868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p-tlovina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cs-CZ" sz="2400" b="1" u="sng" smtClean="0"/>
              <a:t>NETOPÝR, SLEPÝŠ, PYL</a:t>
            </a:r>
          </a:p>
        </p:txBody>
      </p:sp>
      <p:sp>
        <p:nvSpPr>
          <p:cNvPr id="92163" name="Zástupný symbol pro obsah 2"/>
          <p:cNvSpPr>
            <a:spLocks noGrp="1"/>
          </p:cNvSpPr>
          <p:nvPr>
            <p:ph idx="1"/>
          </p:nvPr>
        </p:nvSpPr>
        <p:spPr>
          <a:xfrm>
            <a:off x="357188" y="928688"/>
            <a:ext cx="8501062" cy="5197475"/>
          </a:xfrm>
        </p:spPr>
        <p:txBody>
          <a:bodyPr>
            <a:normAutofit lnSpcReduction="10000"/>
          </a:bodyPr>
          <a:lstStyle/>
          <a:p>
            <a:pPr>
              <a:buFont typeface="Arial" charset="0"/>
              <a:buNone/>
            </a:pPr>
            <a:r>
              <a:rPr lang="cs-CZ" sz="1200" dirty="0" smtClean="0"/>
              <a:t>Doplň správná i –y, í –ý:</a:t>
            </a:r>
          </a:p>
          <a:p>
            <a:pPr>
              <a:buFont typeface="Arial" charset="0"/>
              <a:buNone/>
            </a:pPr>
            <a:r>
              <a:rPr lang="cs-CZ" sz="1800" dirty="0" smtClean="0"/>
              <a:t>O přírodě</a:t>
            </a:r>
          </a:p>
          <a:p>
            <a:pPr>
              <a:buFont typeface="Arial" charset="0"/>
              <a:buNone/>
            </a:pP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dirty="0" smtClean="0"/>
              <a:t>Toník l     </a:t>
            </a:r>
            <a:r>
              <a:rPr lang="cs-CZ" sz="1800" dirty="0" err="1" smtClean="0"/>
              <a:t>stoval</a:t>
            </a:r>
            <a:r>
              <a:rPr lang="cs-CZ" sz="1800" dirty="0" smtClean="0"/>
              <a:t> v knize o </a:t>
            </a:r>
            <a:r>
              <a:rPr lang="cs-CZ" sz="1800" dirty="0" err="1" smtClean="0"/>
              <a:t>př</a:t>
            </a:r>
            <a:r>
              <a:rPr lang="cs-CZ" sz="1800" dirty="0" smtClean="0"/>
              <a:t>    rodě. Dočetl se, že netop    r je ž     </a:t>
            </a:r>
            <a:r>
              <a:rPr lang="cs-CZ" sz="1800" dirty="0" err="1" smtClean="0"/>
              <a:t>voč</a:t>
            </a:r>
            <a:r>
              <a:rPr lang="cs-CZ" sz="1800" dirty="0" smtClean="0"/>
              <a:t>     ch, který </a:t>
            </a:r>
            <a:r>
              <a:rPr lang="cs-CZ" sz="1800" dirty="0" err="1" smtClean="0"/>
              <a:t>připo</a:t>
            </a:r>
            <a:r>
              <a:rPr lang="cs-CZ" sz="1800" dirty="0" smtClean="0"/>
              <a:t>-</a:t>
            </a:r>
          </a:p>
          <a:p>
            <a:pPr>
              <a:buFont typeface="Arial" charset="0"/>
              <a:buNone/>
            </a:pP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dirty="0" smtClean="0"/>
              <a:t>m     </a:t>
            </a:r>
            <a:r>
              <a:rPr lang="cs-CZ" sz="1800" dirty="0" err="1" smtClean="0"/>
              <a:t>ná</a:t>
            </a:r>
            <a:r>
              <a:rPr lang="cs-CZ" sz="1800" dirty="0" smtClean="0"/>
              <a:t> okřídlenou m     š. Netop    </a:t>
            </a:r>
            <a:r>
              <a:rPr lang="cs-CZ" sz="1800" dirty="0" err="1" smtClean="0"/>
              <a:t>ři</a:t>
            </a:r>
            <a:r>
              <a:rPr lang="cs-CZ" sz="1800" dirty="0" smtClean="0"/>
              <a:t> krouží noční oblohou a ž    ví se hm    zem. Přes den</a:t>
            </a:r>
          </a:p>
          <a:p>
            <a:pPr>
              <a:buFont typeface="Arial" charset="0"/>
              <a:buNone/>
            </a:pP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dirty="0" smtClean="0"/>
              <a:t>spí ve svých </a:t>
            </a:r>
            <a:r>
              <a:rPr lang="cs-CZ" sz="1800" dirty="0" err="1" smtClean="0"/>
              <a:t>úkr</a:t>
            </a:r>
            <a:r>
              <a:rPr lang="cs-CZ" sz="1800" dirty="0" smtClean="0"/>
              <a:t>     </a:t>
            </a:r>
            <a:r>
              <a:rPr lang="cs-CZ" sz="1800" dirty="0" err="1" smtClean="0"/>
              <a:t>tech</a:t>
            </a:r>
            <a:r>
              <a:rPr lang="cs-CZ" sz="1800" dirty="0" smtClean="0"/>
              <a:t>, zavěšení hlavou dolů. Netop     ří let je nesl     </a:t>
            </a:r>
            <a:r>
              <a:rPr lang="cs-CZ" sz="1800" dirty="0" err="1" smtClean="0"/>
              <a:t>šný</a:t>
            </a:r>
            <a:r>
              <a:rPr lang="cs-CZ" sz="1800" dirty="0" smtClean="0"/>
              <a:t>, přesto někdy</a:t>
            </a:r>
          </a:p>
          <a:p>
            <a:pPr>
              <a:buFont typeface="Arial" charset="0"/>
              <a:buNone/>
            </a:pP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dirty="0" smtClean="0"/>
              <a:t>můžeme zaslechnout slabé </a:t>
            </a:r>
            <a:r>
              <a:rPr lang="cs-CZ" sz="1800" dirty="0" err="1" smtClean="0"/>
              <a:t>zap</a:t>
            </a:r>
            <a:r>
              <a:rPr lang="cs-CZ" sz="1800" dirty="0" smtClean="0"/>
              <a:t>     </a:t>
            </a:r>
            <a:r>
              <a:rPr lang="cs-CZ" sz="1800" dirty="0" err="1" smtClean="0"/>
              <a:t>skání</a:t>
            </a:r>
            <a:r>
              <a:rPr lang="cs-CZ" sz="1800" dirty="0" smtClean="0"/>
              <a:t> netop    </a:t>
            </a:r>
            <a:r>
              <a:rPr lang="cs-CZ" sz="1800" dirty="0" err="1" smtClean="0"/>
              <a:t>ra</a:t>
            </a:r>
            <a:r>
              <a:rPr lang="cs-CZ" sz="1800" dirty="0" smtClean="0"/>
              <a:t>. Slep     š vypadá jako malý </a:t>
            </a:r>
            <a:r>
              <a:rPr lang="cs-CZ" sz="1800" dirty="0" err="1" smtClean="0"/>
              <a:t>čern</a:t>
            </a:r>
            <a:r>
              <a:rPr lang="cs-CZ" sz="1800" dirty="0" smtClean="0"/>
              <a:t>      </a:t>
            </a:r>
          </a:p>
          <a:p>
            <a:pPr>
              <a:buFont typeface="Arial" charset="0"/>
              <a:buNone/>
            </a:pP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dirty="0" smtClean="0"/>
              <a:t>had. Slep    </a:t>
            </a:r>
            <a:r>
              <a:rPr lang="cs-CZ" sz="1800" dirty="0" err="1" smtClean="0"/>
              <a:t>ši</a:t>
            </a:r>
            <a:r>
              <a:rPr lang="cs-CZ" sz="1800" dirty="0" smtClean="0"/>
              <a:t> jsou rovněž užiteční, ž    ví se hm     zem podobně, jako netop     </a:t>
            </a:r>
            <a:r>
              <a:rPr lang="cs-CZ" sz="1800" dirty="0" err="1" smtClean="0"/>
              <a:t>ři</a:t>
            </a:r>
            <a:r>
              <a:rPr lang="cs-CZ" sz="1800" dirty="0" smtClean="0"/>
              <a:t>. Někdy</a:t>
            </a:r>
          </a:p>
          <a:p>
            <a:pPr>
              <a:buFont typeface="Arial" charset="0"/>
              <a:buNone/>
            </a:pP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dirty="0" smtClean="0"/>
              <a:t>můžeme zahlédnout, jak se slep     š m     hne v trávě. Včely poletuj      z květu na květ.</a:t>
            </a:r>
          </a:p>
          <a:p>
            <a:pPr>
              <a:buFont typeface="Arial" charset="0"/>
              <a:buNone/>
            </a:pP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dirty="0" smtClean="0"/>
              <a:t>Na nožičkách mají košíčky, do kterých ukládají žlutý prášek z květů, kterému se říká p     l.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1563" y="1785938"/>
            <a:ext cx="214312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28938" y="1785938"/>
            <a:ext cx="214312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29250" y="1785938"/>
            <a:ext cx="214313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43625" y="1785938"/>
            <a:ext cx="214313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15125" y="1785938"/>
            <a:ext cx="214313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2938" y="2420888"/>
            <a:ext cx="214312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28875" y="2420888"/>
            <a:ext cx="214313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29000" y="2420888"/>
            <a:ext cx="214313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72188" y="2420888"/>
            <a:ext cx="214312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72313" y="2420888"/>
            <a:ext cx="214312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28813" y="2996952"/>
            <a:ext cx="214312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86375" y="2996952"/>
            <a:ext cx="214313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43688" y="2996952"/>
            <a:ext cx="214312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357563" y="3568303"/>
            <a:ext cx="214312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43438" y="3568303"/>
            <a:ext cx="214312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72125" y="3568303"/>
            <a:ext cx="214313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001000" y="3568303"/>
            <a:ext cx="214313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285875" y="4211240"/>
            <a:ext cx="214313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714750" y="4211240"/>
            <a:ext cx="214313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714875" y="4211240"/>
            <a:ext cx="214313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358063" y="4211240"/>
            <a:ext cx="214312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429000" y="4797152"/>
            <a:ext cx="214313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000500" y="4787305"/>
            <a:ext cx="214313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72250" y="4715297"/>
            <a:ext cx="214313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286750" y="5373216"/>
            <a:ext cx="214313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186" name="Picture 2" descr="84DC341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" y="785813"/>
            <a:ext cx="3643312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1214438" y="2214563"/>
          <a:ext cx="2500332" cy="428628"/>
        </p:xfrm>
        <a:graphic>
          <a:graphicData uri="http://schemas.openxmlformats.org/drawingml/2006/table">
            <a:tbl>
              <a:tblPr/>
              <a:tblGrid>
                <a:gridCol w="416722"/>
                <a:gridCol w="416722"/>
                <a:gridCol w="416722"/>
                <a:gridCol w="416722"/>
                <a:gridCol w="416722"/>
                <a:gridCol w="416722"/>
              </a:tblGrid>
              <a:tr h="42862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3203" name="Nadpis 1"/>
          <p:cNvSpPr>
            <a:spLocks noGrp="1"/>
          </p:cNvSpPr>
          <p:nvPr>
            <p:ph type="title"/>
          </p:nvPr>
        </p:nvSpPr>
        <p:spPr>
          <a:xfrm>
            <a:off x="571500" y="357188"/>
            <a:ext cx="8229600" cy="439737"/>
          </a:xfrm>
        </p:spPr>
        <p:txBody>
          <a:bodyPr/>
          <a:lstStyle/>
          <a:p>
            <a:pPr algn="l"/>
            <a:r>
              <a:rPr lang="cs-CZ" sz="1200" smtClean="0"/>
              <a:t>   Slepýš nebo slepíš?</a:t>
            </a:r>
          </a:p>
        </p:txBody>
      </p:sp>
      <p:pic>
        <p:nvPicPr>
          <p:cNvPr id="93204" name="Picture 3" descr="A11AAA1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0" y="785813"/>
            <a:ext cx="3500438" cy="176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5"/>
          <p:cNvGraphicFramePr>
            <a:graphicFrameLocks/>
          </p:cNvGraphicFramePr>
          <p:nvPr/>
        </p:nvGraphicFramePr>
        <p:xfrm>
          <a:off x="5357813" y="2214563"/>
          <a:ext cx="2500332" cy="428628"/>
        </p:xfrm>
        <a:graphic>
          <a:graphicData uri="http://schemas.openxmlformats.org/drawingml/2006/table">
            <a:tbl>
              <a:tblPr/>
              <a:tblGrid>
                <a:gridCol w="416722"/>
                <a:gridCol w="416722"/>
                <a:gridCol w="416722"/>
                <a:gridCol w="416722"/>
                <a:gridCol w="416722"/>
                <a:gridCol w="416722"/>
              </a:tblGrid>
              <a:tr h="42862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8" name="Nadpis 1"/>
          <p:cNvSpPr txBox="1">
            <a:spLocks/>
          </p:cNvSpPr>
          <p:nvPr/>
        </p:nvSpPr>
        <p:spPr bwMode="auto">
          <a:xfrm>
            <a:off x="428625" y="3500438"/>
            <a:ext cx="8229600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eaLnBrk="0" hangingPunct="0">
              <a:defRPr/>
            </a:pPr>
            <a:r>
              <a:rPr lang="cs-CZ" sz="1200" dirty="0">
                <a:latin typeface="+mj-lt"/>
                <a:ea typeface="+mj-ea"/>
                <a:cs typeface="+mj-cs"/>
              </a:rPr>
              <a:t>    Pyl nebo pil?</a:t>
            </a:r>
          </a:p>
        </p:txBody>
      </p:sp>
      <p:pic>
        <p:nvPicPr>
          <p:cNvPr id="93222" name="Picture 4" descr="9D55727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38" y="3929063"/>
            <a:ext cx="3643312" cy="193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3223" name="Picture 5" descr="ED0A3CD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9488" y="3929063"/>
            <a:ext cx="3640137" cy="1928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857375" y="5500688"/>
          <a:ext cx="1285884" cy="428628"/>
        </p:xfrm>
        <a:graphic>
          <a:graphicData uri="http://schemas.openxmlformats.org/drawingml/2006/table">
            <a:tbl>
              <a:tblPr/>
              <a:tblGrid>
                <a:gridCol w="428628"/>
                <a:gridCol w="428628"/>
                <a:gridCol w="428628"/>
              </a:tblGrid>
              <a:tr h="42862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6000750" y="5500688"/>
          <a:ext cx="1285884" cy="428628"/>
        </p:xfrm>
        <a:graphic>
          <a:graphicData uri="http://schemas.openxmlformats.org/drawingml/2006/table">
            <a:tbl>
              <a:tblPr/>
              <a:tblGrid>
                <a:gridCol w="428628"/>
                <a:gridCol w="428628"/>
                <a:gridCol w="428628"/>
              </a:tblGrid>
              <a:tr h="42862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8300"/>
          </a:xfrm>
        </p:spPr>
        <p:txBody>
          <a:bodyPr/>
          <a:lstStyle/>
          <a:p>
            <a:pPr algn="l"/>
            <a:r>
              <a:rPr lang="en-US" sz="1200" smtClean="0"/>
              <a:t>Roztřiď do sloupců podle toho, zda – li se ve slově píše i – í nebo y – ý:</a:t>
            </a:r>
            <a:endParaRPr lang="cs-CZ" sz="1200" smtClean="0"/>
          </a:p>
        </p:txBody>
      </p:sp>
      <p:sp>
        <p:nvSpPr>
          <p:cNvPr id="4" name="AutoShape 13"/>
          <p:cNvSpPr>
            <a:spLocks noChangeArrowheads="1"/>
          </p:cNvSpPr>
          <p:nvPr/>
        </p:nvSpPr>
        <p:spPr bwMode="auto">
          <a:xfrm>
            <a:off x="4429125" y="642938"/>
            <a:ext cx="1400175" cy="704850"/>
          </a:xfrm>
          <a:prstGeom prst="cube">
            <a:avLst>
              <a:gd name="adj" fmla="val 25000"/>
            </a:avLst>
          </a:prstGeom>
          <a:solidFill>
            <a:schemeClr val="accent6">
              <a:lumMod val="75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2000" dirty="0">
                <a:solidFill>
                  <a:schemeClr val="bg1"/>
                </a:solidFill>
                <a:latin typeface="Calibri" pitchFamily="34" charset="0"/>
              </a:rPr>
              <a:t>     I  -  Í</a:t>
            </a:r>
          </a:p>
          <a:p>
            <a:pPr>
              <a:defRPr/>
            </a:pPr>
            <a:endParaRPr lang="cs-CZ" dirty="0"/>
          </a:p>
        </p:txBody>
      </p:sp>
      <p:sp>
        <p:nvSpPr>
          <p:cNvPr id="5" name="AutoShape 13"/>
          <p:cNvSpPr>
            <a:spLocks noChangeArrowheads="1"/>
          </p:cNvSpPr>
          <p:nvPr/>
        </p:nvSpPr>
        <p:spPr bwMode="auto">
          <a:xfrm>
            <a:off x="6858000" y="642938"/>
            <a:ext cx="1400175" cy="704850"/>
          </a:xfrm>
          <a:prstGeom prst="cube">
            <a:avLst>
              <a:gd name="adj" fmla="val 25000"/>
            </a:avLst>
          </a:prstGeom>
          <a:solidFill>
            <a:schemeClr val="accent6">
              <a:lumMod val="75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2000" dirty="0">
                <a:solidFill>
                  <a:srgbClr val="FFFFFF"/>
                </a:solidFill>
                <a:latin typeface="Calibri" pitchFamily="34" charset="0"/>
              </a:rPr>
              <a:t>    </a:t>
            </a:r>
            <a:r>
              <a:rPr lang="cs-CZ" sz="2000" dirty="0">
                <a:solidFill>
                  <a:schemeClr val="bg1"/>
                </a:solidFill>
                <a:latin typeface="Calibri" pitchFamily="34" charset="0"/>
              </a:rPr>
              <a:t>Y  -  Ý</a:t>
            </a:r>
          </a:p>
          <a:p>
            <a:pPr>
              <a:defRPr/>
            </a:pPr>
            <a:endParaRPr lang="cs-CZ" dirty="0"/>
          </a:p>
        </p:txBody>
      </p:sp>
      <p:cxnSp>
        <p:nvCxnSpPr>
          <p:cNvPr id="6" name="AutoShape 8"/>
          <p:cNvCxnSpPr>
            <a:cxnSpLocks noChangeShapeType="1"/>
          </p:cNvCxnSpPr>
          <p:nvPr/>
        </p:nvCxnSpPr>
        <p:spPr bwMode="auto">
          <a:xfrm rot="16200000" flipV="1">
            <a:off x="928688" y="3643313"/>
            <a:ext cx="6000750" cy="0"/>
          </a:xfrm>
          <a:prstGeom prst="straightConnector1">
            <a:avLst/>
          </a:prstGeom>
          <a:noFill/>
          <a:ln w="38100">
            <a:solidFill>
              <a:schemeClr val="accent4">
                <a:lumMod val="75000"/>
              </a:schemeClr>
            </a:solidFill>
            <a:round/>
            <a:headEnd/>
            <a:tailEnd/>
          </a:ln>
        </p:spPr>
      </p:cxnSp>
      <p:cxnSp>
        <p:nvCxnSpPr>
          <p:cNvPr id="7" name="AutoShape 8"/>
          <p:cNvCxnSpPr>
            <a:cxnSpLocks noChangeShapeType="1"/>
          </p:cNvCxnSpPr>
          <p:nvPr/>
        </p:nvCxnSpPr>
        <p:spPr bwMode="auto">
          <a:xfrm rot="16200000" flipV="1">
            <a:off x="3357563" y="3643313"/>
            <a:ext cx="6000750" cy="0"/>
          </a:xfrm>
          <a:prstGeom prst="straightConnector1">
            <a:avLst/>
          </a:prstGeom>
          <a:noFill/>
          <a:ln w="38100">
            <a:solidFill>
              <a:schemeClr val="accent4">
                <a:lumMod val="75000"/>
              </a:schemeClr>
            </a:solidFill>
            <a:round/>
            <a:headEnd/>
            <a:tailEnd/>
          </a:ln>
        </p:spPr>
      </p:cxnSp>
      <p:cxnSp>
        <p:nvCxnSpPr>
          <p:cNvPr id="8" name="AutoShape 8"/>
          <p:cNvCxnSpPr>
            <a:cxnSpLocks noChangeShapeType="1"/>
          </p:cNvCxnSpPr>
          <p:nvPr/>
        </p:nvCxnSpPr>
        <p:spPr bwMode="auto">
          <a:xfrm rot="16200000" flipV="1">
            <a:off x="5857875" y="3643313"/>
            <a:ext cx="6000750" cy="0"/>
          </a:xfrm>
          <a:prstGeom prst="straightConnector1">
            <a:avLst/>
          </a:prstGeom>
          <a:noFill/>
          <a:ln w="38100">
            <a:solidFill>
              <a:schemeClr val="accent4">
                <a:lumMod val="75000"/>
              </a:schemeClr>
            </a:solidFill>
            <a:round/>
            <a:headEnd/>
            <a:tailEnd/>
          </a:ln>
        </p:spPr>
      </p:cxnSp>
      <p:cxnSp>
        <p:nvCxnSpPr>
          <p:cNvPr id="9" name="AutoShape 8"/>
          <p:cNvCxnSpPr>
            <a:cxnSpLocks noChangeShapeType="1"/>
          </p:cNvCxnSpPr>
          <p:nvPr/>
        </p:nvCxnSpPr>
        <p:spPr bwMode="auto">
          <a:xfrm rot="10800000">
            <a:off x="3929063" y="1428750"/>
            <a:ext cx="4929187" cy="1588"/>
          </a:xfrm>
          <a:prstGeom prst="straightConnector1">
            <a:avLst/>
          </a:prstGeom>
          <a:noFill/>
          <a:ln w="38100">
            <a:solidFill>
              <a:schemeClr val="accent4">
                <a:lumMod val="75000"/>
              </a:schemeClr>
            </a:solidFill>
            <a:round/>
            <a:headEnd/>
            <a:tailEnd/>
          </a:ln>
        </p:spPr>
      </p:cxnSp>
      <p:sp>
        <p:nvSpPr>
          <p:cNvPr id="10" name="Text Box 9"/>
          <p:cNvSpPr txBox="1">
            <a:spLocks noChangeArrowheads="1"/>
          </p:cNvSpPr>
          <p:nvPr/>
        </p:nvSpPr>
        <p:spPr bwMode="auto">
          <a:xfrm>
            <a:off x="2143125" y="714375"/>
            <a:ext cx="1500188" cy="35718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solidFill>
                  <a:schemeClr val="accent4">
                    <a:lumMod val="75000"/>
                  </a:schemeClr>
                </a:solidFill>
                <a:latin typeface="Arial" pitchFamily="34" charset="0"/>
              </a:rPr>
              <a:t>dřevěné p-liny</a:t>
            </a:r>
          </a:p>
        </p:txBody>
      </p:sp>
      <p:sp>
        <p:nvSpPr>
          <p:cNvPr id="11" name="Text Box 9"/>
          <p:cNvSpPr txBox="1">
            <a:spLocks noChangeArrowheads="1"/>
          </p:cNvSpPr>
          <p:nvPr/>
        </p:nvSpPr>
        <p:spPr bwMode="auto">
          <a:xfrm>
            <a:off x="357188" y="3286125"/>
            <a:ext cx="1214437" cy="50006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 err="1">
                <a:solidFill>
                  <a:schemeClr val="accent4">
                    <a:lumMod val="75000"/>
                  </a:schemeClr>
                </a:solidFill>
                <a:latin typeface="Arial" pitchFamily="34" charset="0"/>
              </a:rPr>
              <a:t>vyp</a:t>
            </a:r>
            <a:r>
              <a:rPr lang="cs-CZ" sz="1600" dirty="0">
                <a:solidFill>
                  <a:schemeClr val="accent4">
                    <a:lumMod val="75000"/>
                  </a:schemeClr>
                </a:solidFill>
                <a:latin typeface="Arial" pitchFamily="34" charset="0"/>
              </a:rPr>
              <a:t>-l hrnek vody</a:t>
            </a:r>
          </a:p>
        </p:txBody>
      </p:sp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2143125" y="2071688"/>
            <a:ext cx="1500188" cy="35718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solidFill>
                  <a:schemeClr val="accent4">
                    <a:lumMod val="75000"/>
                  </a:schemeClr>
                </a:solidFill>
                <a:latin typeface="Arial" pitchFamily="34" charset="0"/>
              </a:rPr>
              <a:t>p-</a:t>
            </a:r>
            <a:r>
              <a:rPr lang="cs-CZ" sz="1600" dirty="0" err="1">
                <a:solidFill>
                  <a:schemeClr val="accent4">
                    <a:lumMod val="75000"/>
                  </a:schemeClr>
                </a:solidFill>
                <a:latin typeface="Arial" pitchFamily="34" charset="0"/>
              </a:rPr>
              <a:t>lná</a:t>
            </a:r>
            <a:r>
              <a:rPr lang="cs-CZ" sz="1600" dirty="0">
                <a:solidFill>
                  <a:schemeClr val="accent4">
                    <a:lumMod val="75000"/>
                  </a:schemeClr>
                </a:solidFill>
                <a:latin typeface="Arial" pitchFamily="34" charset="0"/>
              </a:rPr>
              <a:t> včelička</a:t>
            </a:r>
          </a:p>
        </p:txBody>
      </p:sp>
      <p:sp>
        <p:nvSpPr>
          <p:cNvPr id="13" name="Text Box 9"/>
          <p:cNvSpPr txBox="1">
            <a:spLocks noChangeArrowheads="1"/>
          </p:cNvSpPr>
          <p:nvPr/>
        </p:nvSpPr>
        <p:spPr bwMode="auto">
          <a:xfrm>
            <a:off x="357188" y="1071563"/>
            <a:ext cx="1500187" cy="35718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solidFill>
                  <a:schemeClr val="accent4">
                    <a:lumMod val="75000"/>
                  </a:schemeClr>
                </a:solidFill>
                <a:latin typeface="Arial" pitchFamily="34" charset="0"/>
              </a:rPr>
              <a:t>p-l z květů lípy</a:t>
            </a:r>
          </a:p>
        </p:txBody>
      </p:sp>
      <p:sp>
        <p:nvSpPr>
          <p:cNvPr id="14" name="Text Box 9"/>
          <p:cNvSpPr txBox="1">
            <a:spLocks noChangeArrowheads="1"/>
          </p:cNvSpPr>
          <p:nvPr/>
        </p:nvSpPr>
        <p:spPr bwMode="auto">
          <a:xfrm>
            <a:off x="1928813" y="3786188"/>
            <a:ext cx="1500187" cy="35718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solidFill>
                  <a:schemeClr val="accent4">
                    <a:lumMod val="75000"/>
                  </a:schemeClr>
                </a:solidFill>
                <a:latin typeface="Arial" pitchFamily="34" charset="0"/>
              </a:rPr>
              <a:t>netop-</a:t>
            </a:r>
            <a:r>
              <a:rPr lang="cs-CZ" sz="1600" dirty="0" err="1">
                <a:solidFill>
                  <a:schemeClr val="accent4">
                    <a:lumMod val="75000"/>
                  </a:schemeClr>
                </a:solidFill>
                <a:latin typeface="Arial" pitchFamily="34" charset="0"/>
              </a:rPr>
              <a:t>ří</a:t>
            </a:r>
            <a:r>
              <a:rPr lang="cs-CZ" sz="1600" dirty="0">
                <a:solidFill>
                  <a:schemeClr val="accent4">
                    <a:lumMod val="75000"/>
                  </a:schemeClr>
                </a:solidFill>
                <a:latin typeface="Arial" pitchFamily="34" charset="0"/>
              </a:rPr>
              <a:t> mládě</a:t>
            </a:r>
          </a:p>
        </p:txBody>
      </p:sp>
      <p:sp>
        <p:nvSpPr>
          <p:cNvPr id="15" name="Text Box 9"/>
          <p:cNvSpPr txBox="1">
            <a:spLocks noChangeArrowheads="1"/>
          </p:cNvSpPr>
          <p:nvPr/>
        </p:nvSpPr>
        <p:spPr bwMode="auto">
          <a:xfrm>
            <a:off x="2214563" y="1357313"/>
            <a:ext cx="1428750" cy="42862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solidFill>
                  <a:schemeClr val="accent4">
                    <a:lumMod val="75000"/>
                  </a:schemeClr>
                </a:solidFill>
                <a:latin typeface="Arial" pitchFamily="34" charset="0"/>
              </a:rPr>
              <a:t>p-tlačil v lese</a:t>
            </a:r>
          </a:p>
        </p:txBody>
      </p:sp>
      <p:sp>
        <p:nvSpPr>
          <p:cNvPr id="16" name="Text Box 9"/>
          <p:cNvSpPr txBox="1">
            <a:spLocks noChangeArrowheads="1"/>
          </p:cNvSpPr>
          <p:nvPr/>
        </p:nvSpPr>
        <p:spPr bwMode="auto">
          <a:xfrm>
            <a:off x="2428875" y="3214688"/>
            <a:ext cx="1285875" cy="35718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solidFill>
                  <a:schemeClr val="accent4">
                    <a:lumMod val="75000"/>
                  </a:schemeClr>
                </a:solidFill>
                <a:latin typeface="Arial" pitchFamily="34" charset="0"/>
              </a:rPr>
              <a:t>p-</a:t>
            </a:r>
            <a:r>
              <a:rPr lang="cs-CZ" sz="1600" dirty="0" err="1">
                <a:solidFill>
                  <a:schemeClr val="accent4">
                    <a:lumMod val="75000"/>
                  </a:schemeClr>
                </a:solidFill>
                <a:latin typeface="Arial" pitchFamily="34" charset="0"/>
              </a:rPr>
              <a:t>líře</a:t>
            </a:r>
            <a:r>
              <a:rPr lang="cs-CZ" sz="1600" dirty="0">
                <a:solidFill>
                  <a:schemeClr val="accent4">
                    <a:lumMod val="75000"/>
                  </a:schemeClr>
                </a:solidFill>
                <a:latin typeface="Arial" pitchFamily="34" charset="0"/>
              </a:rPr>
              <a:t> mostu</a:t>
            </a:r>
          </a:p>
        </p:txBody>
      </p:sp>
      <p:sp>
        <p:nvSpPr>
          <p:cNvPr id="17" name="Text Box 9"/>
          <p:cNvSpPr txBox="1">
            <a:spLocks noChangeArrowheads="1"/>
          </p:cNvSpPr>
          <p:nvPr/>
        </p:nvSpPr>
        <p:spPr bwMode="auto">
          <a:xfrm>
            <a:off x="1143000" y="2714625"/>
            <a:ext cx="1857375" cy="35718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solidFill>
                  <a:schemeClr val="accent4">
                    <a:lumMod val="75000"/>
                  </a:schemeClr>
                </a:solidFill>
                <a:latin typeface="Arial" pitchFamily="34" charset="0"/>
              </a:rPr>
              <a:t>netop-t v kamnech</a:t>
            </a:r>
          </a:p>
        </p:txBody>
      </p:sp>
      <p:sp>
        <p:nvSpPr>
          <p:cNvPr id="18" name="Text Box 9"/>
          <p:cNvSpPr txBox="1">
            <a:spLocks noChangeArrowheads="1"/>
          </p:cNvSpPr>
          <p:nvPr/>
        </p:nvSpPr>
        <p:spPr bwMode="auto">
          <a:xfrm>
            <a:off x="2000250" y="6143625"/>
            <a:ext cx="1714500" cy="35718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solidFill>
                  <a:schemeClr val="accent4">
                    <a:lumMod val="75000"/>
                  </a:schemeClr>
                </a:solidFill>
                <a:latin typeface="Arial" pitchFamily="34" charset="0"/>
              </a:rPr>
              <a:t>p-</a:t>
            </a:r>
            <a:r>
              <a:rPr lang="cs-CZ" sz="1600" dirty="0" err="1">
                <a:solidFill>
                  <a:schemeClr val="accent4">
                    <a:lumMod val="75000"/>
                  </a:schemeClr>
                </a:solidFill>
                <a:latin typeface="Arial" pitchFamily="34" charset="0"/>
              </a:rPr>
              <a:t>tlíček</a:t>
            </a:r>
            <a:r>
              <a:rPr lang="cs-CZ" sz="1600" dirty="0">
                <a:solidFill>
                  <a:schemeClr val="accent4">
                    <a:lumMod val="75000"/>
                  </a:schemeClr>
                </a:solidFill>
                <a:latin typeface="Arial" pitchFamily="34" charset="0"/>
              </a:rPr>
              <a:t> sladkostí</a:t>
            </a:r>
          </a:p>
        </p:txBody>
      </p:sp>
      <p:sp>
        <p:nvSpPr>
          <p:cNvPr id="19" name="Text Box 9"/>
          <p:cNvSpPr txBox="1">
            <a:spLocks noChangeArrowheads="1"/>
          </p:cNvSpPr>
          <p:nvPr/>
        </p:nvSpPr>
        <p:spPr bwMode="auto">
          <a:xfrm>
            <a:off x="2214563" y="4500563"/>
            <a:ext cx="1500187" cy="35718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solidFill>
                  <a:schemeClr val="accent4">
                    <a:lumMod val="75000"/>
                  </a:schemeClr>
                </a:solidFill>
                <a:latin typeface="Arial" pitchFamily="34" charset="0"/>
              </a:rPr>
              <a:t>p-</a:t>
            </a:r>
            <a:r>
              <a:rPr lang="cs-CZ" sz="1600" dirty="0" err="1">
                <a:solidFill>
                  <a:schemeClr val="accent4">
                    <a:lumMod val="75000"/>
                  </a:schemeClr>
                </a:solidFill>
                <a:latin typeface="Arial" pitchFamily="34" charset="0"/>
              </a:rPr>
              <a:t>šný</a:t>
            </a:r>
            <a:r>
              <a:rPr lang="cs-CZ" sz="1600" dirty="0">
                <a:solidFill>
                  <a:schemeClr val="accent4">
                    <a:lumMod val="75000"/>
                  </a:schemeClr>
                </a:solidFill>
                <a:latin typeface="Arial" pitchFamily="34" charset="0"/>
              </a:rPr>
              <a:t> jako páv</a:t>
            </a:r>
          </a:p>
        </p:txBody>
      </p:sp>
      <p:sp>
        <p:nvSpPr>
          <p:cNvPr id="20" name="Text Box 9"/>
          <p:cNvSpPr txBox="1">
            <a:spLocks noChangeArrowheads="1"/>
          </p:cNvSpPr>
          <p:nvPr/>
        </p:nvSpPr>
        <p:spPr bwMode="auto">
          <a:xfrm>
            <a:off x="571500" y="1928813"/>
            <a:ext cx="1357313" cy="5715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solidFill>
                  <a:schemeClr val="accent4">
                    <a:lumMod val="75000"/>
                  </a:schemeClr>
                </a:solidFill>
                <a:latin typeface="Arial" pitchFamily="34" charset="0"/>
              </a:rPr>
              <a:t>vyhrnuté psí p-</a:t>
            </a:r>
            <a:r>
              <a:rPr lang="cs-CZ" sz="1600" dirty="0" err="1">
                <a:solidFill>
                  <a:schemeClr val="accent4">
                    <a:lumMod val="75000"/>
                  </a:schemeClr>
                </a:solidFill>
                <a:latin typeface="Arial" pitchFamily="34" charset="0"/>
              </a:rPr>
              <a:t>sky</a:t>
            </a:r>
            <a:endParaRPr lang="cs-CZ" sz="1600" dirty="0">
              <a:solidFill>
                <a:schemeClr val="accent4">
                  <a:lumMod val="75000"/>
                </a:schemeClr>
              </a:solidFill>
              <a:latin typeface="Arial" pitchFamily="34" charset="0"/>
            </a:endParaRPr>
          </a:p>
        </p:txBody>
      </p:sp>
      <p:sp>
        <p:nvSpPr>
          <p:cNvPr id="21" name="Text Box 9"/>
          <p:cNvSpPr txBox="1">
            <a:spLocks noChangeArrowheads="1"/>
          </p:cNvSpPr>
          <p:nvPr/>
        </p:nvSpPr>
        <p:spPr bwMode="auto">
          <a:xfrm>
            <a:off x="428625" y="5643563"/>
            <a:ext cx="1857375" cy="35718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solidFill>
                  <a:schemeClr val="accent4">
                    <a:lumMod val="75000"/>
                  </a:schemeClr>
                </a:solidFill>
                <a:latin typeface="Arial" pitchFamily="34" charset="0"/>
              </a:rPr>
              <a:t>p-skal na flétničku</a:t>
            </a:r>
          </a:p>
        </p:txBody>
      </p:sp>
      <p:sp>
        <p:nvSpPr>
          <p:cNvPr id="22" name="Text Box 9"/>
          <p:cNvSpPr txBox="1">
            <a:spLocks noChangeArrowheads="1"/>
          </p:cNvSpPr>
          <p:nvPr/>
        </p:nvSpPr>
        <p:spPr bwMode="auto">
          <a:xfrm>
            <a:off x="428625" y="4286250"/>
            <a:ext cx="1500188" cy="5715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solidFill>
                  <a:schemeClr val="accent4">
                    <a:lumMod val="75000"/>
                  </a:schemeClr>
                </a:solidFill>
                <a:latin typeface="Arial" pitchFamily="34" charset="0"/>
              </a:rPr>
              <a:t>uhynulý slep-š na silnici</a:t>
            </a:r>
          </a:p>
        </p:txBody>
      </p:sp>
      <p:sp>
        <p:nvSpPr>
          <p:cNvPr id="23" name="Text Box 9"/>
          <p:cNvSpPr txBox="1">
            <a:spLocks noChangeArrowheads="1"/>
          </p:cNvSpPr>
          <p:nvPr/>
        </p:nvSpPr>
        <p:spPr bwMode="auto">
          <a:xfrm>
            <a:off x="1571625" y="5072063"/>
            <a:ext cx="1785938" cy="35718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solidFill>
                  <a:schemeClr val="accent4">
                    <a:lumMod val="75000"/>
                  </a:schemeClr>
                </a:solidFill>
                <a:latin typeface="Arial" pitchFamily="34" charset="0"/>
              </a:rPr>
              <a:t>p-</a:t>
            </a:r>
            <a:r>
              <a:rPr lang="cs-CZ" sz="1600" dirty="0" err="1">
                <a:solidFill>
                  <a:schemeClr val="accent4">
                    <a:lumMod val="75000"/>
                  </a:schemeClr>
                </a:solidFill>
                <a:latin typeface="Arial" pitchFamily="34" charset="0"/>
              </a:rPr>
              <a:t>lníček</a:t>
            </a:r>
            <a:r>
              <a:rPr lang="cs-CZ" sz="1600" dirty="0">
                <a:solidFill>
                  <a:schemeClr val="accent4">
                    <a:lumMod val="75000"/>
                  </a:schemeClr>
                </a:solidFill>
                <a:latin typeface="Arial" pitchFamily="34" charset="0"/>
              </a:rPr>
              <a:t> na nehty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612"/>
          </a:xfrm>
        </p:spPr>
        <p:txBody>
          <a:bodyPr/>
          <a:lstStyle/>
          <a:p>
            <a:r>
              <a:rPr lang="cs-CZ" sz="2400" b="1" u="sng" smtClean="0"/>
              <a:t>KOPYTO, KLOPÝTAT, TŘPYTIT SE</a:t>
            </a:r>
          </a:p>
        </p:txBody>
      </p:sp>
      <p:sp>
        <p:nvSpPr>
          <p:cNvPr id="95235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75"/>
            <a:ext cx="8229600" cy="541178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1200" smtClean="0"/>
              <a:t>Doplň správná i –y, í –ý:</a:t>
            </a:r>
          </a:p>
          <a:p>
            <a:pPr>
              <a:buFont typeface="Arial" charset="0"/>
              <a:buNone/>
            </a:pPr>
            <a:r>
              <a:rPr lang="cs-CZ" sz="1800" smtClean="0"/>
              <a:t>Práce v lese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Ráno b     la ještě rosa, která se na slunci třp    tila. Děln     ci již nepracovali. Toník s te-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tou se usadili na kládu a pozorovali, jak lesn      dělníc      m    tili část lesa. Tu pak chtěli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osázet mlad    mi stromky. Při práci využ    vali tažné koně. Každý kůň má okovaná ko-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p     ta. Jedna kob     lka klop     tla o pařez a začala klop    tat. Na cestě se cosi třp    tilo.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				Co se to tam leskne, m     slí si Toník. B     la to podkova,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				kterou klop     tající kob    la ztratila. Kovář j      bude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				muset př     kovat na kop     to novou podkovu.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95236" name="Picture 2" descr="798F50A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" y="4143375"/>
            <a:ext cx="2201863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5237" name="TextovéPole 6"/>
          <p:cNvSpPr txBox="1">
            <a:spLocks noChangeArrowheads="1"/>
          </p:cNvSpPr>
          <p:nvPr/>
        </p:nvSpPr>
        <p:spPr bwMode="auto">
          <a:xfrm>
            <a:off x="1214438" y="1571625"/>
            <a:ext cx="214312" cy="369888"/>
          </a:xfrm>
          <a:prstGeom prst="rect">
            <a:avLst/>
          </a:prstGeom>
          <a:solidFill>
            <a:schemeClr val="bg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95238" name="TextovéPole 7"/>
          <p:cNvSpPr txBox="1">
            <a:spLocks noChangeArrowheads="1"/>
          </p:cNvSpPr>
          <p:nvPr/>
        </p:nvSpPr>
        <p:spPr bwMode="auto">
          <a:xfrm>
            <a:off x="4572000" y="1571625"/>
            <a:ext cx="214313" cy="369888"/>
          </a:xfrm>
          <a:prstGeom prst="rect">
            <a:avLst/>
          </a:prstGeom>
          <a:solidFill>
            <a:schemeClr val="bg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95239" name="TextovéPole 8"/>
          <p:cNvSpPr txBox="1">
            <a:spLocks noChangeArrowheads="1"/>
          </p:cNvSpPr>
          <p:nvPr/>
        </p:nvSpPr>
        <p:spPr bwMode="auto">
          <a:xfrm>
            <a:off x="5643563" y="1571625"/>
            <a:ext cx="214312" cy="369888"/>
          </a:xfrm>
          <a:prstGeom prst="rect">
            <a:avLst/>
          </a:prstGeom>
          <a:solidFill>
            <a:schemeClr val="bg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95240" name="TextovéPole 9"/>
          <p:cNvSpPr txBox="1">
            <a:spLocks noChangeArrowheads="1"/>
          </p:cNvSpPr>
          <p:nvPr/>
        </p:nvSpPr>
        <p:spPr bwMode="auto">
          <a:xfrm>
            <a:off x="4572000" y="2214563"/>
            <a:ext cx="214313" cy="369887"/>
          </a:xfrm>
          <a:prstGeom prst="rect">
            <a:avLst/>
          </a:prstGeom>
          <a:solidFill>
            <a:schemeClr val="bg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95241" name="TextovéPole 10"/>
          <p:cNvSpPr txBox="1">
            <a:spLocks noChangeArrowheads="1"/>
          </p:cNvSpPr>
          <p:nvPr/>
        </p:nvSpPr>
        <p:spPr bwMode="auto">
          <a:xfrm>
            <a:off x="5429250" y="2214563"/>
            <a:ext cx="214313" cy="369887"/>
          </a:xfrm>
          <a:prstGeom prst="rect">
            <a:avLst/>
          </a:prstGeom>
          <a:solidFill>
            <a:schemeClr val="bg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95242" name="TextovéPole 11"/>
          <p:cNvSpPr txBox="1">
            <a:spLocks noChangeArrowheads="1"/>
          </p:cNvSpPr>
          <p:nvPr/>
        </p:nvSpPr>
        <p:spPr bwMode="auto">
          <a:xfrm>
            <a:off x="5929313" y="2214563"/>
            <a:ext cx="214312" cy="369887"/>
          </a:xfrm>
          <a:prstGeom prst="rect">
            <a:avLst/>
          </a:prstGeom>
          <a:solidFill>
            <a:schemeClr val="bg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95243" name="TextovéPole 12"/>
          <p:cNvSpPr txBox="1">
            <a:spLocks noChangeArrowheads="1"/>
          </p:cNvSpPr>
          <p:nvPr/>
        </p:nvSpPr>
        <p:spPr bwMode="auto">
          <a:xfrm>
            <a:off x="1643063" y="2928938"/>
            <a:ext cx="214312" cy="369887"/>
          </a:xfrm>
          <a:prstGeom prst="rect">
            <a:avLst/>
          </a:prstGeom>
          <a:solidFill>
            <a:schemeClr val="bg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95244" name="TextovéPole 13"/>
          <p:cNvSpPr txBox="1">
            <a:spLocks noChangeArrowheads="1"/>
          </p:cNvSpPr>
          <p:nvPr/>
        </p:nvSpPr>
        <p:spPr bwMode="auto">
          <a:xfrm>
            <a:off x="4214813" y="2928938"/>
            <a:ext cx="214312" cy="369887"/>
          </a:xfrm>
          <a:prstGeom prst="rect">
            <a:avLst/>
          </a:prstGeom>
          <a:solidFill>
            <a:schemeClr val="bg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95245" name="TextovéPole 14"/>
          <p:cNvSpPr txBox="1">
            <a:spLocks noChangeArrowheads="1"/>
          </p:cNvSpPr>
          <p:nvPr/>
        </p:nvSpPr>
        <p:spPr bwMode="auto">
          <a:xfrm>
            <a:off x="714375" y="3571875"/>
            <a:ext cx="214313" cy="369888"/>
          </a:xfrm>
          <a:prstGeom prst="rect">
            <a:avLst/>
          </a:prstGeom>
          <a:solidFill>
            <a:schemeClr val="bg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95246" name="TextovéPole 15"/>
          <p:cNvSpPr txBox="1">
            <a:spLocks noChangeArrowheads="1"/>
          </p:cNvSpPr>
          <p:nvPr/>
        </p:nvSpPr>
        <p:spPr bwMode="auto">
          <a:xfrm>
            <a:off x="2143125" y="3571875"/>
            <a:ext cx="214313" cy="369888"/>
          </a:xfrm>
          <a:prstGeom prst="rect">
            <a:avLst/>
          </a:prstGeom>
          <a:solidFill>
            <a:schemeClr val="bg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95247" name="TextovéPole 16"/>
          <p:cNvSpPr txBox="1">
            <a:spLocks noChangeArrowheads="1"/>
          </p:cNvSpPr>
          <p:nvPr/>
        </p:nvSpPr>
        <p:spPr bwMode="auto">
          <a:xfrm>
            <a:off x="3143250" y="3571875"/>
            <a:ext cx="214313" cy="369888"/>
          </a:xfrm>
          <a:prstGeom prst="rect">
            <a:avLst/>
          </a:prstGeom>
          <a:solidFill>
            <a:schemeClr val="bg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95248" name="TextovéPole 17"/>
          <p:cNvSpPr txBox="1">
            <a:spLocks noChangeArrowheads="1"/>
          </p:cNvSpPr>
          <p:nvPr/>
        </p:nvSpPr>
        <p:spPr bwMode="auto">
          <a:xfrm>
            <a:off x="5572125" y="3571875"/>
            <a:ext cx="214313" cy="369888"/>
          </a:xfrm>
          <a:prstGeom prst="rect">
            <a:avLst/>
          </a:prstGeom>
          <a:solidFill>
            <a:schemeClr val="bg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95249" name="TextovéPole 18"/>
          <p:cNvSpPr txBox="1">
            <a:spLocks noChangeArrowheads="1"/>
          </p:cNvSpPr>
          <p:nvPr/>
        </p:nvSpPr>
        <p:spPr bwMode="auto">
          <a:xfrm>
            <a:off x="7929563" y="3571875"/>
            <a:ext cx="214312" cy="369888"/>
          </a:xfrm>
          <a:prstGeom prst="rect">
            <a:avLst/>
          </a:prstGeom>
          <a:solidFill>
            <a:schemeClr val="bg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95250" name="TextovéPole 19"/>
          <p:cNvSpPr txBox="1">
            <a:spLocks noChangeArrowheads="1"/>
          </p:cNvSpPr>
          <p:nvPr/>
        </p:nvSpPr>
        <p:spPr bwMode="auto">
          <a:xfrm>
            <a:off x="5429250" y="4214813"/>
            <a:ext cx="214313" cy="369887"/>
          </a:xfrm>
          <a:prstGeom prst="rect">
            <a:avLst/>
          </a:prstGeom>
          <a:solidFill>
            <a:schemeClr val="bg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95251" name="TextovéPole 20"/>
          <p:cNvSpPr txBox="1">
            <a:spLocks noChangeArrowheads="1"/>
          </p:cNvSpPr>
          <p:nvPr/>
        </p:nvSpPr>
        <p:spPr bwMode="auto">
          <a:xfrm>
            <a:off x="6858000" y="4214813"/>
            <a:ext cx="214313" cy="369887"/>
          </a:xfrm>
          <a:prstGeom prst="rect">
            <a:avLst/>
          </a:prstGeom>
          <a:solidFill>
            <a:schemeClr val="bg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95252" name="TextovéPole 21"/>
          <p:cNvSpPr txBox="1">
            <a:spLocks noChangeArrowheads="1"/>
          </p:cNvSpPr>
          <p:nvPr/>
        </p:nvSpPr>
        <p:spPr bwMode="auto">
          <a:xfrm>
            <a:off x="4357688" y="4929188"/>
            <a:ext cx="214312" cy="369887"/>
          </a:xfrm>
          <a:prstGeom prst="rect">
            <a:avLst/>
          </a:prstGeom>
          <a:solidFill>
            <a:schemeClr val="bg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95253" name="TextovéPole 22"/>
          <p:cNvSpPr txBox="1">
            <a:spLocks noChangeArrowheads="1"/>
          </p:cNvSpPr>
          <p:nvPr/>
        </p:nvSpPr>
        <p:spPr bwMode="auto">
          <a:xfrm>
            <a:off x="5429250" y="4929188"/>
            <a:ext cx="214313" cy="369887"/>
          </a:xfrm>
          <a:prstGeom prst="rect">
            <a:avLst/>
          </a:prstGeom>
          <a:solidFill>
            <a:schemeClr val="bg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95254" name="TextovéPole 23"/>
          <p:cNvSpPr txBox="1">
            <a:spLocks noChangeArrowheads="1"/>
          </p:cNvSpPr>
          <p:nvPr/>
        </p:nvSpPr>
        <p:spPr bwMode="auto">
          <a:xfrm>
            <a:off x="7215188" y="4929188"/>
            <a:ext cx="214312" cy="369887"/>
          </a:xfrm>
          <a:prstGeom prst="rect">
            <a:avLst/>
          </a:prstGeom>
          <a:solidFill>
            <a:schemeClr val="bg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95255" name="TextovéPole 24"/>
          <p:cNvSpPr txBox="1">
            <a:spLocks noChangeArrowheads="1"/>
          </p:cNvSpPr>
          <p:nvPr/>
        </p:nvSpPr>
        <p:spPr bwMode="auto">
          <a:xfrm>
            <a:off x="4143375" y="5572125"/>
            <a:ext cx="214313" cy="369888"/>
          </a:xfrm>
          <a:prstGeom prst="rect">
            <a:avLst/>
          </a:prstGeom>
          <a:solidFill>
            <a:schemeClr val="bg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95256" name="TextovéPole 25"/>
          <p:cNvSpPr txBox="1">
            <a:spLocks noChangeArrowheads="1"/>
          </p:cNvSpPr>
          <p:nvPr/>
        </p:nvSpPr>
        <p:spPr bwMode="auto">
          <a:xfrm>
            <a:off x="5572125" y="5572125"/>
            <a:ext cx="214313" cy="369888"/>
          </a:xfrm>
          <a:prstGeom prst="rect">
            <a:avLst/>
          </a:prstGeom>
          <a:solidFill>
            <a:schemeClr val="bg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Popis</a:t>
            </a:r>
          </a:p>
        </p:txBody>
      </p:sp>
      <p:sp>
        <p:nvSpPr>
          <p:cNvPr id="9625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1800" smtClean="0"/>
              <a:t>Prezentace je určená k osvojení vyjmenovaných slov po ,,P“ – PÝCHA, PYTEL, PYSK,</a:t>
            </a:r>
          </a:p>
          <a:p>
            <a:pPr>
              <a:buFont typeface="Arial" charset="0"/>
              <a:buNone/>
            </a:pPr>
            <a:r>
              <a:rPr lang="cs-CZ" sz="1800" smtClean="0"/>
              <a:t>NETOPÝR, SLEPÝŠ, PYL, KOPYTO, KLOPÝTAT, TŘPYTIT SE a k procvičení učiva.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První, třetí, čtvrté a šesté cvičení – dopisování chybějících písmen či slov se provádí</a:t>
            </a:r>
          </a:p>
          <a:p>
            <a:pPr>
              <a:buFont typeface="Arial" charset="0"/>
              <a:buNone/>
            </a:pPr>
            <a:r>
              <a:rPr lang="cs-CZ" sz="1800" smtClean="0"/>
              <a:t>       kliknutím levým tlačítkem myši na rámeček a doplněním chybějícího písmene</a:t>
            </a:r>
          </a:p>
          <a:p>
            <a:pPr>
              <a:buFont typeface="Arial" charset="0"/>
              <a:buNone/>
            </a:pPr>
            <a:r>
              <a:rPr lang="cs-CZ" sz="1800" smtClean="0"/>
              <a:t>       pomocí klávesnice.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Druhé cvičení k procvičení učiva je určeno k vybarvování balónků podle barvy oblečení šaška, kterému balónek patří. Vybarvují se pouze slova vyjmenovaná či příbuzná. Nejprve se levým tlačítkem myši klikne na balónek, který chceme vybarvit. V nástroji kreslení se opět levým tlačítkem klikne na výplň tvaru a zvolí se potřebná barva, tím se balónek vybarví.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V šestém cvičení se třídí fialové cedulky podle pravopisu – procvičují se vyjmenovaná slova a slova příbuzná. Přesun ,,cedulek“ se provádí kliknutím levým tlačítkem myši do rohu kartičky a následně posunem myši se současným držením levého tlačítka.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785813" y="1428750"/>
            <a:ext cx="7643812" cy="3214688"/>
          </a:xfrm>
        </p:spPr>
        <p:txBody>
          <a:bodyPr/>
          <a:lstStyle/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  <a:r>
              <a:rPr lang="cs-CZ" sz="1200" dirty="0" smtClean="0"/>
              <a:t>Myšlenková mapa – dle návrhu autorky</a:t>
            </a:r>
          </a:p>
          <a:p>
            <a:pPr>
              <a:buFont typeface="Arial" charset="0"/>
              <a:buNone/>
              <a:defRPr/>
            </a:pPr>
            <a:r>
              <a:rPr lang="cs-CZ" sz="1200" smtClean="0"/>
              <a:t>   Snímky 2 , 3, 5, 7 - obrázky dle návrhu autorky</a:t>
            </a: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r>
              <a:rPr lang="cs-CZ" sz="1800" dirty="0" smtClean="0"/>
              <a:t>Autorem materiálu a všech jeho částí, není-li uvedeno jinak, je Mgr. Jitka Vlková.</a:t>
            </a: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dirty="0" smtClean="0"/>
          </a:p>
        </p:txBody>
      </p:sp>
      <p:pic>
        <p:nvPicPr>
          <p:cNvPr id="9728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38" y="4857750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594</Words>
  <Application>Microsoft Office PowerPoint</Application>
  <PresentationFormat>Předvádění na obrazovce (4:3)</PresentationFormat>
  <Paragraphs>138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VYJMENOVANÁ  SLOVA</vt:lpstr>
      <vt:lpstr>PÝCHA, PYTEL, PYSK</vt:lpstr>
      <vt:lpstr>Vybarvi pouze balónky s vyjmenovanými slovy a slovy příbuznými (žlutě – vyjmenovaná slova po B a slova příbuzná, zeleně – vyjmenovaná slova po L a slova příbuzná,….)</vt:lpstr>
      <vt:lpstr>NETOPÝR, SLEPÝŠ, PYL</vt:lpstr>
      <vt:lpstr>   Slepýš nebo slepíš?</vt:lpstr>
      <vt:lpstr>Roztřiď do sloupců podle toho, zda – li se ve slově píše i – í nebo y – ý:</vt:lpstr>
      <vt:lpstr>KOPYTO, KLOPÝTAT, TŘPYTIT SE</vt:lpstr>
      <vt:lpstr>Popis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 SLOVA</dc:title>
  <dc:creator>pajkrtova</dc:creator>
  <cp:lastModifiedBy>Martin Králík</cp:lastModifiedBy>
  <cp:revision>4</cp:revision>
  <dcterms:created xsi:type="dcterms:W3CDTF">2012-01-11T10:21:57Z</dcterms:created>
  <dcterms:modified xsi:type="dcterms:W3CDTF">2012-03-17T13:19:10Z</dcterms:modified>
</cp:coreProperties>
</file>