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9" r:id="rId3"/>
    <p:sldId id="267" r:id="rId4"/>
    <p:sldId id="268" r:id="rId5"/>
    <p:sldId id="266" r:id="rId6"/>
    <p:sldId id="257" r:id="rId7"/>
    <p:sldId id="258" r:id="rId8"/>
    <p:sldId id="263" r:id="rId9"/>
    <p:sldId id="261" r:id="rId10"/>
    <p:sldId id="262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D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36347A-9933-49FD-912E-2FA489016DC0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E799B4-0F31-43CD-9832-2E84FFB3CF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6535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E226A825-923F-45E1-9FAA-CCEE8B86E15D}" type="slidenum">
              <a:rPr lang="cs-CZ" smtClean="0">
                <a:solidFill>
                  <a:prstClr val="black"/>
                </a:solidFill>
              </a:rPr>
              <a:pPr eaLnBrk="1" hangingPunct="1"/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4285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725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782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6650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356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449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103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890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9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213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8645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4717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28125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843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3376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1054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5672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3377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48873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20948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6828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887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F6E34-E5FD-400D-BA22-6B7F2DC4443C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6572D-24CD-4F40-AFD3-DCD1F2314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689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AF41E27-43EC-4F30-A4D2-DE0C4BE86D04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28.8.2013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526AD5F-9942-4952-A061-774D70251469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4276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4"/>
        </p:xfrm>
        <a:graphic>
          <a:graphicData uri="http://schemas.openxmlformats.org/drawingml/2006/table">
            <a:tbl>
              <a:tblPr/>
              <a:tblGrid>
                <a:gridCol w="2006101"/>
                <a:gridCol w="4258174"/>
              </a:tblGrid>
              <a:tr h="6051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10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47" marR="4444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44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9" name="TextovéPole 3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prstClr val="black"/>
                </a:solidFill>
              </a:rPr>
              <a:t>Název </a:t>
            </a:r>
            <a:r>
              <a:rPr lang="cs-CZ" b="1" smtClean="0">
                <a:solidFill>
                  <a:prstClr val="black"/>
                </a:solidFill>
              </a:rPr>
              <a:t>DUM</a:t>
            </a:r>
            <a:r>
              <a:rPr lang="cs-CZ" b="1" smtClean="0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VY_32_INOVACE_XV_18_Pizza dough</a:t>
            </a:r>
            <a:endParaRPr lang="cs-CZ" dirty="0">
              <a:solidFill>
                <a:prstClr val="black"/>
              </a:solidFill>
            </a:endParaRPr>
          </a:p>
          <a:p>
            <a:pPr eaLnBrk="1" hangingPunct="1"/>
            <a:endParaRPr lang="cs-CZ" b="1" dirty="0">
              <a:solidFill>
                <a:prstClr val="black"/>
              </a:solidFill>
            </a:endParaRPr>
          </a:p>
          <a:p>
            <a:pPr eaLnBrk="1" hangingPunct="1"/>
            <a:r>
              <a:rPr lang="cs-CZ" b="1" dirty="0">
                <a:solidFill>
                  <a:prstClr val="black"/>
                </a:solidFill>
              </a:rPr>
              <a:t>Šablona číslo:   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XV     </a:t>
            </a:r>
            <a:r>
              <a:rPr lang="cs-CZ" b="1" dirty="0">
                <a:solidFill>
                  <a:prstClr val="black"/>
                </a:solidFill>
              </a:rPr>
              <a:t>Sada číslo: </a:t>
            </a:r>
            <a:r>
              <a:rPr lang="cs-CZ" dirty="0" smtClean="0">
                <a:solidFill>
                  <a:prstClr val="black"/>
                </a:solidFill>
              </a:rPr>
              <a:t>1 </a:t>
            </a:r>
            <a:r>
              <a:rPr lang="cs-CZ" b="1" dirty="0" smtClean="0">
                <a:solidFill>
                  <a:prstClr val="black"/>
                </a:solidFill>
              </a:rPr>
              <a:t>        </a:t>
            </a:r>
            <a:r>
              <a:rPr lang="cs-CZ" b="1">
                <a:solidFill>
                  <a:prstClr val="black"/>
                </a:solidFill>
              </a:rPr>
              <a:t>Pořadové </a:t>
            </a:r>
            <a:r>
              <a:rPr lang="cs-CZ" b="1" smtClean="0">
                <a:solidFill>
                  <a:prstClr val="black"/>
                </a:solidFill>
              </a:rPr>
              <a:t>číslo</a:t>
            </a:r>
            <a:r>
              <a:rPr lang="cs-CZ" b="1" smtClean="0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18</a:t>
            </a:r>
            <a:r>
              <a:rPr lang="cs-CZ" b="1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  <a:p>
            <a:pPr eaLnBrk="1" hangingPunct="1"/>
            <a:endParaRPr lang="cs-CZ" b="1" dirty="0">
              <a:solidFill>
                <a:prstClr val="black"/>
              </a:solidFill>
            </a:endParaRPr>
          </a:p>
          <a:p>
            <a:pPr eaLnBrk="1" hangingPunct="1"/>
            <a:r>
              <a:rPr lang="cs-CZ" b="1" dirty="0">
                <a:solidFill>
                  <a:prstClr val="black"/>
                </a:solidFill>
              </a:rPr>
              <a:t>Autor: </a:t>
            </a:r>
            <a:r>
              <a:rPr lang="cs-CZ" dirty="0">
                <a:solidFill>
                  <a:prstClr val="black"/>
                </a:solidFill>
              </a:rPr>
              <a:t>Mgr. </a:t>
            </a:r>
            <a:r>
              <a:rPr lang="cs-CZ" dirty="0" smtClean="0">
                <a:solidFill>
                  <a:prstClr val="black"/>
                </a:solidFill>
              </a:rPr>
              <a:t>Kateřina Zídková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1943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28092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/>
            <a:r>
              <a:rPr lang="cs-CZ" sz="1600" b="1" smtClean="0">
                <a:solidFill>
                  <a:prstClr val="black"/>
                </a:solidFill>
                <a:latin typeface="Palatino Linotype"/>
              </a:rPr>
              <a:t>Anotace</a:t>
            </a:r>
            <a:r>
              <a:rPr lang="cs-CZ" sz="1600" b="1">
                <a:solidFill>
                  <a:prstClr val="black"/>
                </a:solidFill>
                <a:latin typeface="Palatino Linotype"/>
              </a:rPr>
              <a:t>: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CLIL:</a:t>
            </a:r>
            <a:r>
              <a:rPr lang="cs-CZ" sz="1600" b="1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Pracovní činnosti v angličtině. Žáci podle instrukcí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v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angličtině uhnětou jednoduché těsto vhodné na modelování. Procvičí si anglická slova ingrediencí na pizzu.</a:t>
            </a:r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Očekávaný výstup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: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Za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použití obrazového materiálu v prezentaci a za učitelovy přímé demonstrace se rozvíjejí ve vnímání cizího jazyka jako nástroje ke komunikaci. Naučí se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anglická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slova: dough, ham, cheese, tomato, mushroom, olive, salami, onion, ketchup. Uhnětou jednoduché těsto z mouky a vody vhodné na modelování.</a:t>
            </a: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Druh učebního materiálu: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prezentace zpracovaná v programu PowerPoint</a:t>
            </a: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Typická věková skupina</a:t>
            </a:r>
            <a:r>
              <a:rPr lang="cs-CZ" sz="1600" b="1">
                <a:solidFill>
                  <a:prstClr val="black"/>
                </a:solidFill>
                <a:latin typeface="Palatino Linotype"/>
              </a:rPr>
              <a:t>: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7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-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10 </a:t>
            </a:r>
            <a:r>
              <a:rPr lang="cs-CZ" sz="1600">
                <a:solidFill>
                  <a:prstClr val="black"/>
                </a:solidFill>
                <a:latin typeface="Palatino Linotype"/>
              </a:rPr>
              <a:t>let</a:t>
            </a: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Klíčová slova</a:t>
            </a:r>
            <a:r>
              <a:rPr lang="cs-CZ" sz="1600" b="1">
                <a:solidFill>
                  <a:prstClr val="black"/>
                </a:solidFill>
                <a:latin typeface="Palatino Linotype"/>
              </a:rPr>
              <a:t>: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CLIL, pracovní postup v angličtině, těsto, pizza</a:t>
            </a:r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pPr lvl="0" algn="just"/>
            <a:r>
              <a:rPr lang="cs-CZ" sz="1600">
                <a:solidFill>
                  <a:prstClr val="black"/>
                </a:solidFill>
                <a:latin typeface="Palatino Linotype"/>
              </a:rPr>
              <a:t/>
            </a:r>
            <a:br>
              <a:rPr lang="cs-CZ" sz="1600">
                <a:solidFill>
                  <a:prstClr val="black"/>
                </a:solidFill>
                <a:latin typeface="Palatino Linotype"/>
              </a:rPr>
            </a:br>
            <a:r>
              <a:rPr lang="cs-CZ" sz="1600" b="1">
                <a:solidFill>
                  <a:prstClr val="black"/>
                </a:solidFill>
                <a:latin typeface="Palatino Linotype"/>
              </a:rPr>
              <a:t>Pomůcky a materiál</a:t>
            </a:r>
            <a:r>
              <a:rPr lang="cs-CZ" sz="1600" b="1">
                <a:solidFill>
                  <a:prstClr val="black"/>
                </a:solidFill>
                <a:latin typeface="Palatino Linotype"/>
              </a:rPr>
              <a:t>: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hladká</a:t>
            </a:r>
            <a:r>
              <a:rPr lang="cs-CZ" sz="1600" b="1" smtClean="0">
                <a:solidFill>
                  <a:prstClr val="black"/>
                </a:solidFill>
                <a:latin typeface="Palatino Linotype"/>
              </a:rPr>
              <a:t>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mouka, voda, lžice a miska nebo hluboký talíř pro každé dítě, příborové nože nebo špachtle a hadříky na úklid místa.</a:t>
            </a:r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pPr lvl="0" algn="just"/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pPr lvl="0" algn="just"/>
            <a:r>
              <a:rPr lang="cs-CZ" sz="1600" b="1">
                <a:solidFill>
                  <a:prstClr val="black"/>
                </a:solidFill>
                <a:latin typeface="Palatino Linotype"/>
              </a:rPr>
              <a:t>Potřebný čas pro výuku DUM</a:t>
            </a:r>
            <a:r>
              <a:rPr lang="cs-CZ" sz="1600" b="1">
                <a:solidFill>
                  <a:prstClr val="black"/>
                </a:solidFill>
                <a:latin typeface="Palatino Linotype"/>
              </a:rPr>
              <a:t>: </a:t>
            </a:r>
            <a:r>
              <a:rPr lang="cs-CZ" sz="1600" smtClean="0">
                <a:solidFill>
                  <a:prstClr val="black"/>
                </a:solidFill>
                <a:latin typeface="Palatino Linotype"/>
              </a:rPr>
              <a:t>45 minut</a:t>
            </a:r>
            <a:endParaRPr lang="cs-CZ" sz="1600">
              <a:solidFill>
                <a:prstClr val="black"/>
              </a:solidFill>
              <a:latin typeface="Palatino Linotype"/>
            </a:endParaRP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65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Metodické zhodnocení a popis práce s digitálním učebním materiálem:</a:t>
            </a:r>
          </a:p>
          <a:p>
            <a:endParaRPr lang="cs-CZ" b="1" smtClean="0"/>
          </a:p>
          <a:p>
            <a:pPr marL="342900" indent="-342900">
              <a:buAutoNum type="arabicPeriod"/>
            </a:pPr>
            <a:r>
              <a:rPr lang="cs-CZ" smtClean="0"/>
              <a:t>Učitel vede rozhovor nad listem 5 a 6, žáci odpovídají, co mají a nemají rádi na pizze. Slovíčka zopakujeme nebo naučíme.</a:t>
            </a:r>
          </a:p>
          <a:p>
            <a:pPr marL="342900" indent="-342900">
              <a:buAutoNum type="arabicPeriod"/>
            </a:pPr>
            <a:r>
              <a:rPr lang="cs-CZ" smtClean="0"/>
              <a:t>List 7: Žáci se seznámí s písemnou formou slov.  Každé slovo pulzuje při doteku správného obrázku.</a:t>
            </a:r>
          </a:p>
          <a:p>
            <a:pPr marL="342900" indent="-342900">
              <a:buAutoNum type="arabicPeriod"/>
            </a:pPr>
            <a:r>
              <a:rPr lang="cs-CZ" smtClean="0"/>
              <a:t>Žáci podle návodu v angličtině a za učitelovy přímé demonstrace vyrobí jednoduché těsto, z něhož vytvarují pizzu. Upozorníme na opatrné přilévání vody, např. lžicí – raději ať zbyde trochu mouky. </a:t>
            </a:r>
          </a:p>
          <a:p>
            <a:pPr marL="342900" indent="-342900">
              <a:buAutoNum type="arabicPeriod"/>
            </a:pPr>
            <a:endParaRPr lang="cs-CZ" smtClean="0"/>
          </a:p>
          <a:p>
            <a:pPr lvl="0"/>
            <a:r>
              <a:rPr lang="cs-CZ" b="1">
                <a:solidFill>
                  <a:prstClr val="black"/>
                </a:solidFill>
              </a:rPr>
              <a:t>Zdroje:</a:t>
            </a:r>
          </a:p>
          <a:p>
            <a:pPr lvl="0"/>
            <a:endParaRPr lang="cs-CZ">
              <a:solidFill>
                <a:prstClr val="black"/>
              </a:solidFill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>
                <a:solidFill>
                  <a:prstClr val="black"/>
                </a:solidFill>
              </a:rPr>
              <a:t>vlastní fotografie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>
                <a:solidFill>
                  <a:prstClr val="black"/>
                </a:solidFill>
              </a:rPr>
              <a:t>office.microsoft.com</a:t>
            </a:r>
          </a:p>
          <a:p>
            <a:pPr lvl="0"/>
            <a:endParaRPr lang="cs-CZ">
              <a:solidFill>
                <a:prstClr val="black"/>
              </a:solidFill>
            </a:endParaRP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26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Pizza dough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CLIL: Pracovní činnosti v angličtině pro 2. a 3. roč. ZŠ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7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96752"/>
            <a:ext cx="5575270" cy="5575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61434" y="873586"/>
            <a:ext cx="31652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Do you like pizza?</a:t>
            </a:r>
          </a:p>
          <a:p>
            <a:r>
              <a:rPr lang="cs-CZ" smtClean="0"/>
              <a:t>What can you see on this pizza?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98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0"/>
            <a:ext cx="2376264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2656"/>
            <a:ext cx="1828800" cy="14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916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024636"/>
            <a:ext cx="2232248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8519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3" y="270892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68" y="5024636"/>
            <a:ext cx="1728192" cy="1317848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639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>
            <a:off x="2440360" y="1628800"/>
            <a:ext cx="4003848" cy="3672408"/>
          </a:xfrm>
          <a:prstGeom prst="ellipse">
            <a:avLst/>
          </a:prstGeom>
          <a:solidFill>
            <a:srgbClr val="FFDD71"/>
          </a:solidFill>
          <a:ln>
            <a:solidFill>
              <a:srgbClr val="FFDD7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What do you like </a:t>
            </a:r>
          </a:p>
          <a:p>
            <a:pPr algn="ctr"/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on your pizza?</a:t>
            </a:r>
          </a:p>
          <a:p>
            <a:pPr algn="ctr"/>
            <a:endParaRPr lang="cs-CZ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Say:</a:t>
            </a:r>
          </a:p>
          <a:p>
            <a:pPr algn="ctr"/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I like…</a:t>
            </a:r>
          </a:p>
          <a:p>
            <a:pPr algn="ctr"/>
            <a:r>
              <a:rPr lang="cs-CZ" smtClean="0">
                <a:solidFill>
                  <a:schemeClr val="accent6">
                    <a:lumMod val="50000"/>
                  </a:schemeClr>
                </a:solidFill>
              </a:rPr>
              <a:t>I don´t like…</a:t>
            </a:r>
          </a:p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62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281" y="332656"/>
            <a:ext cx="2376264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2656"/>
            <a:ext cx="1828800" cy="14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6916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024636"/>
            <a:ext cx="2232248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8519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3" y="270892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68" y="5024636"/>
            <a:ext cx="1728192" cy="1317848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639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>
            <a:off x="2440360" y="1628800"/>
            <a:ext cx="4003848" cy="3672408"/>
          </a:xfrm>
          <a:prstGeom prst="ellipse">
            <a:avLst/>
          </a:prstGeom>
          <a:solidFill>
            <a:srgbClr val="FFDD71"/>
          </a:solidFill>
          <a:ln>
            <a:solidFill>
              <a:srgbClr val="FFDD71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607383" y="225561"/>
            <a:ext cx="3354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/>
              <a:t>Read and touch pictures:</a:t>
            </a:r>
            <a:endParaRPr lang="cs-CZ" sz="2400" b="1"/>
          </a:p>
        </p:txBody>
      </p:sp>
      <p:sp>
        <p:nvSpPr>
          <p:cNvPr id="4" name="TextovéPole 3"/>
          <p:cNvSpPr txBox="1"/>
          <p:nvPr/>
        </p:nvSpPr>
        <p:spPr>
          <a:xfrm>
            <a:off x="3640185" y="1921519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salami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425978" y="2220461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onion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587022" y="2589793"/>
            <a:ext cx="933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ketchup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46350" y="2959125"/>
            <a:ext cx="1075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tomatoes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640185" y="3328457"/>
            <a:ext cx="840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cheese</a:t>
            </a:r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589907" y="3747836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ham</a:t>
            </a: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50854" y="4113994"/>
            <a:ext cx="1296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mushrooms</a:t>
            </a:r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425978" y="4584494"/>
            <a:ext cx="719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olives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326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P:\DCIM\Camera\2013-06-10 16.07.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40" y="836712"/>
            <a:ext cx="355239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P:\DCIM\Camera\2013-06-10 16.09.2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54714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P:\DCIM\Camera\2013-06-10 16.11.0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05064"/>
            <a:ext cx="3552000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P:\DCIM\Camera\2013-06-10 16.13.2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05064"/>
            <a:ext cx="3552000" cy="26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6940" y="364014"/>
            <a:ext cx="3120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Let´s make some simple dough.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485382"/>
            <a:ext cx="2499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Make a pit in some flour.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66940" y="3635732"/>
            <a:ext cx="3751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Pour a little water in it. Not too much!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929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P:\DCIM\Camera\2013-06-10 16.14.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92696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P:\DCIM\Camera\2013-06-10 16.14.5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708720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P:\DCIM\Camera\2013-06-10 16.15.1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17032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P:\DCIM\Camera\2013-06-10 16.26.3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17032"/>
            <a:ext cx="3672408" cy="2754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0906" y="269914"/>
            <a:ext cx="3100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Knead, press, put bits together.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929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P:\DCIM\Camera\2013-06-10 16.35.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92695"/>
            <a:ext cx="3707974" cy="278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P:\DCIM\Camera\2013-06-10 16.37.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294" y="725449"/>
            <a:ext cx="3664303" cy="2748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:\DCIM\Camera\2013-06-10 16.37.2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645024"/>
            <a:ext cx="3707974" cy="2780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P:\DCIM\Camera\2013-06-10 16.38.0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0294" y="3675605"/>
            <a:ext cx="3667200" cy="27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219998"/>
            <a:ext cx="2447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You can also use a bowl.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56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P:\DCIM\Camera\2013-06-10 16.28.3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196" y="764704"/>
            <a:ext cx="3830916" cy="27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P:\DCIM\Camera\2013-06-10 16.31.2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576" y="3735542"/>
            <a:ext cx="3688883" cy="2766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P:\DCIM\Camera\2013-06-10 16.27.1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259" y="764704"/>
            <a:ext cx="3667200" cy="275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P:\DCIM\Camera\2013-06-10 16.31.1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056" y="3730815"/>
            <a:ext cx="3811056" cy="2858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6259" y="292006"/>
            <a:ext cx="4151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The dough is ready! Now clean your place.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02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281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Exekutivní</vt:lpstr>
      <vt:lpstr>Prezentace aplikace PowerPoint</vt:lpstr>
      <vt:lpstr>Prezentace aplikace PowerPoint</vt:lpstr>
      <vt:lpstr>Prezentace aplikace PowerPoint</vt:lpstr>
      <vt:lpstr>Pizza dough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+</dc:title>
  <dc:creator>Katerina Zídková</dc:creator>
  <cp:lastModifiedBy>Katerina Zídková</cp:lastModifiedBy>
  <cp:revision>19</cp:revision>
  <dcterms:created xsi:type="dcterms:W3CDTF">2013-06-10T18:31:01Z</dcterms:created>
  <dcterms:modified xsi:type="dcterms:W3CDTF">2013-08-28T21:18:08Z</dcterms:modified>
</cp:coreProperties>
</file>