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68" r:id="rId2"/>
  </p:sldMasterIdLst>
  <p:sldIdLst>
    <p:sldId id="263" r:id="rId3"/>
    <p:sldId id="264" r:id="rId4"/>
    <p:sldId id="262" r:id="rId5"/>
    <p:sldId id="260" r:id="rId6"/>
    <p:sldId id="261" r:id="rId7"/>
    <p:sldId id="256" r:id="rId8"/>
    <p:sldId id="257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347"/>
    <a:srgbClr val="FED2FC"/>
    <a:srgbClr val="66FF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060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109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899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443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376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492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925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080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698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178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96006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9267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3045750-18F8-4227-A9F1-BBFE144B06DB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0EB791E-B301-42A3-98BE-681F3ED414FD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39"/>
            <a:ext cx="8280920" cy="2736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3"/>
          <p:cNvSpPr txBox="1">
            <a:spLocks noChangeArrowheads="1"/>
          </p:cNvSpPr>
          <p:nvPr/>
        </p:nvSpPr>
        <p:spPr bwMode="auto">
          <a:xfrm>
            <a:off x="971600" y="4725144"/>
            <a:ext cx="7345313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cs-CZ" b="1" kern="0">
                <a:solidFill>
                  <a:prstClr val="black"/>
                </a:solidFill>
              </a:rPr>
              <a:t>Název </a:t>
            </a:r>
            <a:r>
              <a:rPr lang="cs-CZ" b="1" kern="0" smtClean="0">
                <a:solidFill>
                  <a:prstClr val="black"/>
                </a:solidFill>
              </a:rPr>
              <a:t>DUM</a:t>
            </a:r>
            <a:r>
              <a:rPr lang="cs-CZ" b="1" kern="0" smtClean="0">
                <a:solidFill>
                  <a:prstClr val="black"/>
                </a:solidFill>
              </a:rPr>
              <a:t>: </a:t>
            </a:r>
            <a:r>
              <a:rPr lang="cs-CZ" kern="0" smtClean="0">
                <a:solidFill>
                  <a:prstClr val="black"/>
                </a:solidFill>
              </a:rPr>
              <a:t>VY_32_INOVACE_XV_15_Numbers 1 - 24</a:t>
            </a:r>
            <a:endParaRPr lang="cs-CZ" kern="0" dirty="0">
              <a:solidFill>
                <a:prstClr val="black"/>
              </a:solidFill>
            </a:endParaRPr>
          </a:p>
          <a:p>
            <a:pPr eaLnBrk="1" hangingPunct="1">
              <a:defRPr/>
            </a:pPr>
            <a:endParaRPr lang="cs-CZ" b="1" kern="0" dirty="0">
              <a:solidFill>
                <a:prstClr val="black"/>
              </a:solidFill>
            </a:endParaRPr>
          </a:p>
          <a:p>
            <a:pPr eaLnBrk="1" hangingPunct="1"/>
            <a:r>
              <a:rPr lang="cs-CZ" b="1" kern="0" dirty="0">
                <a:solidFill>
                  <a:prstClr val="black"/>
                </a:solidFill>
              </a:rPr>
              <a:t>Šablona číslo</a:t>
            </a:r>
            <a:r>
              <a:rPr lang="cs-CZ" b="1" kern="0">
                <a:solidFill>
                  <a:prstClr val="black"/>
                </a:solidFill>
              </a:rPr>
              <a:t>:    </a:t>
            </a:r>
            <a:r>
              <a:rPr lang="cs-CZ" kern="0">
                <a:solidFill>
                  <a:prstClr val="black"/>
                </a:solidFill>
              </a:rPr>
              <a:t>XV</a:t>
            </a:r>
            <a:r>
              <a:rPr lang="cs-CZ" b="1" kern="0">
                <a:solidFill>
                  <a:prstClr val="black"/>
                </a:solidFill>
              </a:rPr>
              <a:t>     </a:t>
            </a:r>
            <a:r>
              <a:rPr lang="cs-CZ" b="1" kern="0" dirty="0">
                <a:solidFill>
                  <a:prstClr val="black"/>
                </a:solidFill>
              </a:rPr>
              <a:t>Sada číslo: </a:t>
            </a:r>
            <a:r>
              <a:rPr lang="cs-CZ" kern="0" dirty="0" smtClean="0">
                <a:solidFill>
                  <a:prstClr val="black"/>
                </a:solidFill>
              </a:rPr>
              <a:t>1 </a:t>
            </a:r>
            <a:r>
              <a:rPr lang="cs-CZ" b="1" kern="0" dirty="0" smtClean="0">
                <a:solidFill>
                  <a:prstClr val="black"/>
                </a:solidFill>
              </a:rPr>
              <a:t>        </a:t>
            </a:r>
            <a:r>
              <a:rPr lang="cs-CZ" b="1" kern="0">
                <a:solidFill>
                  <a:prstClr val="black"/>
                </a:solidFill>
              </a:rPr>
              <a:t>Pořadové </a:t>
            </a:r>
            <a:r>
              <a:rPr lang="cs-CZ" b="1" kern="0" smtClean="0">
                <a:solidFill>
                  <a:prstClr val="black"/>
                </a:solidFill>
              </a:rPr>
              <a:t>číslo</a:t>
            </a:r>
            <a:r>
              <a:rPr lang="cs-CZ" b="1" kern="0" smtClean="0">
                <a:solidFill>
                  <a:prstClr val="black"/>
                </a:solidFill>
              </a:rPr>
              <a:t>: </a:t>
            </a:r>
            <a:r>
              <a:rPr lang="cs-CZ" kern="0" smtClean="0">
                <a:solidFill>
                  <a:prstClr val="black"/>
                </a:solidFill>
              </a:rPr>
              <a:t>15</a:t>
            </a:r>
            <a:r>
              <a:rPr lang="cs-CZ" b="1" kern="0" smtClean="0">
                <a:solidFill>
                  <a:prstClr val="black"/>
                </a:solidFill>
              </a:rPr>
              <a:t> </a:t>
            </a:r>
            <a:endParaRPr lang="cs-CZ" kern="0" dirty="0">
              <a:solidFill>
                <a:prstClr val="black"/>
              </a:solidFill>
            </a:endParaRPr>
          </a:p>
          <a:p>
            <a:pPr eaLnBrk="1" hangingPunct="1">
              <a:defRPr/>
            </a:pPr>
            <a:endParaRPr lang="cs-CZ" b="1" kern="0" dirty="0">
              <a:solidFill>
                <a:prstClr val="black"/>
              </a:solidFill>
            </a:endParaRPr>
          </a:p>
          <a:p>
            <a:pPr eaLnBrk="1" hangingPunct="1">
              <a:defRPr/>
            </a:pPr>
            <a:r>
              <a:rPr lang="cs-CZ" b="1" kern="0" dirty="0">
                <a:solidFill>
                  <a:prstClr val="black"/>
                </a:solidFill>
              </a:rPr>
              <a:t>Autor: </a:t>
            </a:r>
            <a:r>
              <a:rPr lang="cs-CZ" kern="0" dirty="0">
                <a:solidFill>
                  <a:prstClr val="black"/>
                </a:solidFill>
              </a:rPr>
              <a:t>Mgr. </a:t>
            </a:r>
            <a:r>
              <a:rPr lang="cs-CZ" kern="0" dirty="0" smtClean="0">
                <a:solidFill>
                  <a:prstClr val="black"/>
                </a:solidFill>
              </a:rPr>
              <a:t>Kateřina Zídková</a:t>
            </a:r>
            <a:endParaRPr lang="cs-CZ" kern="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068960"/>
            <a:ext cx="5760640" cy="1579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2303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60648"/>
            <a:ext cx="8219256" cy="5865515"/>
          </a:xfrm>
        </p:spPr>
        <p:txBody>
          <a:bodyPr>
            <a:normAutofit lnSpcReduction="10000"/>
          </a:bodyPr>
          <a:lstStyle/>
          <a:p>
            <a:pPr marL="0" lvl="0" indent="0" algn="just">
              <a:spcBef>
                <a:spcPts val="0"/>
              </a:spcBef>
              <a:buNone/>
            </a:pPr>
            <a:r>
              <a:rPr lang="cs-CZ" sz="1600" b="1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CLIL: Pracovní činnosti v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angličtině.  Počítání v angličtině s použitím špejlí. Lámání  špejlí podle mírky. Procvičení anglických číslovek na interaktivní tabuli.</a:t>
            </a: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1600" smtClean="0">
                <a:solidFill>
                  <a:prstClr val="black"/>
                </a:solidFill>
                <a:latin typeface="Calibri"/>
              </a:rPr>
            </a:br>
            <a:r>
              <a:rPr lang="cs-CZ" sz="1600" b="1" smtClean="0">
                <a:solidFill>
                  <a:prstClr val="black"/>
                </a:solidFill>
                <a:latin typeface="Calibri"/>
              </a:rPr>
              <a:t>Očekávaný výstup: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Žáci si procvičí názvy anglických číslovek. Naučí se slovesa measure, break, count, circle. Naučí se používat mírku.</a:t>
            </a: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>
                <a:solidFill>
                  <a:prstClr val="black"/>
                </a:solidFill>
                <a:latin typeface="Calibri"/>
              </a:rPr>
              <a:t/>
            </a:r>
            <a:br>
              <a:rPr lang="cs-CZ" sz="1600">
                <a:solidFill>
                  <a:prstClr val="black"/>
                </a:solidFill>
                <a:latin typeface="Calibri"/>
              </a:rPr>
            </a:br>
            <a:r>
              <a:rPr lang="cs-CZ" sz="1600" b="1">
                <a:solidFill>
                  <a:prstClr val="black"/>
                </a:solidFill>
                <a:latin typeface="Calibri"/>
              </a:rPr>
              <a:t>Druh učebního materiálu: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prezentace zpracovaná v programu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PowerPoint.</a:t>
            </a:r>
            <a:endParaRPr lang="cs-CZ" sz="160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>
                <a:solidFill>
                  <a:prstClr val="black"/>
                </a:solidFill>
                <a:latin typeface="Calibri"/>
              </a:rPr>
              <a:t/>
            </a:r>
            <a:br>
              <a:rPr lang="cs-CZ" sz="1600">
                <a:solidFill>
                  <a:prstClr val="black"/>
                </a:solidFill>
                <a:latin typeface="Calibri"/>
              </a:rPr>
            </a:br>
            <a:r>
              <a:rPr lang="cs-CZ" sz="1600" b="1">
                <a:solidFill>
                  <a:prstClr val="black"/>
                </a:solidFill>
                <a:latin typeface="Calibri"/>
              </a:rPr>
              <a:t>Typická věková skupina: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7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-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9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let</a:t>
            </a: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>
                <a:solidFill>
                  <a:prstClr val="black"/>
                </a:solidFill>
                <a:latin typeface="Calibri"/>
              </a:rPr>
              <a:t/>
            </a:r>
            <a:br>
              <a:rPr lang="cs-CZ" sz="1600">
                <a:solidFill>
                  <a:prstClr val="black"/>
                </a:solidFill>
                <a:latin typeface="Calibri"/>
              </a:rPr>
            </a:br>
            <a:r>
              <a:rPr lang="cs-CZ" sz="1600" b="1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CLIL, pracovní postup v angličtině,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počítání se špejlemi, použití mírky</a:t>
            </a:r>
            <a:endParaRPr lang="cs-CZ" sz="160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>
                <a:solidFill>
                  <a:prstClr val="black"/>
                </a:solidFill>
                <a:latin typeface="Calibri"/>
              </a:rPr>
              <a:t/>
            </a:r>
            <a:br>
              <a:rPr lang="cs-CZ" sz="1600">
                <a:solidFill>
                  <a:prstClr val="black"/>
                </a:solidFill>
                <a:latin typeface="Calibri"/>
              </a:rPr>
            </a:br>
            <a:r>
              <a:rPr lang="cs-CZ" sz="1600" b="1">
                <a:solidFill>
                  <a:prstClr val="black"/>
                </a:solidFill>
                <a:latin typeface="Calibri"/>
              </a:rPr>
              <a:t>Pomůcky a materiál: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interaktivní tabule, 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špejle: 1 – 2 na žáka, mírka pro každého žáka (1/4 špejle)</a:t>
            </a:r>
            <a:endParaRPr lang="cs-CZ" sz="160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endParaRPr lang="cs-CZ" sz="160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 b="1">
                <a:solidFill>
                  <a:prstClr val="black"/>
                </a:solidFill>
                <a:latin typeface="Calibri"/>
              </a:rPr>
              <a:t>Potřebný čas pro výuku DUM: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3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0 </a:t>
            </a:r>
            <a:r>
              <a:rPr lang="cs-CZ" sz="1600">
                <a:solidFill>
                  <a:prstClr val="black"/>
                </a:solidFill>
                <a:latin typeface="Calibri"/>
              </a:rPr>
              <a:t>minut</a:t>
            </a: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>
                <a:solidFill>
                  <a:prstClr val="black"/>
                </a:solidFill>
                <a:latin typeface="Calibri"/>
              </a:rPr>
              <a:t/>
            </a:r>
            <a:br>
              <a:rPr lang="cs-CZ" sz="1600">
                <a:solidFill>
                  <a:prstClr val="black"/>
                </a:solidFill>
                <a:latin typeface="Calibri"/>
              </a:rPr>
            </a:br>
            <a:r>
              <a:rPr lang="cs-CZ" sz="1600" b="1">
                <a:solidFill>
                  <a:prstClr val="black"/>
                </a:solidFill>
                <a:latin typeface="Calibri"/>
              </a:rPr>
              <a:t>Metodické zhodnocení a popis práce s digitálním učebním materiálem</a:t>
            </a:r>
            <a:r>
              <a:rPr lang="cs-CZ" sz="1600" b="1" smtClean="0">
                <a:solidFill>
                  <a:prstClr val="black"/>
                </a:solidFill>
                <a:latin typeface="Calibri"/>
              </a:rPr>
              <a:t>: </a:t>
            </a:r>
            <a:r>
              <a:rPr lang="cs-CZ" sz="1600" smtClean="0">
                <a:solidFill>
                  <a:prstClr val="black"/>
                </a:solidFill>
                <a:latin typeface="Calibri"/>
              </a:rPr>
              <a:t> Žáci si nejdříve zopakují číselnou řadu. Jednotliví žáci říkají číslovky, mohou také tahat karty s číslicemi, žák u interaktivní tabule zakroužkuje příslušný počet dřívek – list 4. </a:t>
            </a: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 smtClean="0">
                <a:solidFill>
                  <a:prstClr val="black"/>
                </a:solidFill>
                <a:latin typeface="Calibri"/>
              </a:rPr>
              <a:t>Podle instrukcí v angličtině žáci nalámou špejli nebo dvě, učitel dá každému mírku. Žáci pracují ve dvojicích či skupinkách, říkají číslovky a počítají špejle, střídají se. Je třeba 25 dřívek do skupinky. Je možné provést jako soutěž skupinek – žáci se učí zorganizovat si práci (předem si rozdělí dřívka po desíkách).</a:t>
            </a:r>
          </a:p>
          <a:p>
            <a:pPr marL="0" lvl="0" indent="0" algn="just">
              <a:spcBef>
                <a:spcPts val="0"/>
              </a:spcBef>
              <a:buNone/>
            </a:pPr>
            <a:r>
              <a:rPr lang="cs-CZ" sz="1600" smtClean="0">
                <a:solidFill>
                  <a:prstClr val="black"/>
                </a:solidFill>
                <a:latin typeface="Calibri"/>
              </a:rPr>
              <a:t>Listy 5, 6 a 7 jsou interaktivní, jednotliví žáci hledají číslovky, které učitel, nebo šikovní žáci, popořadě čtou. Po doteku tabule přiletí k číslovce správné číslo. Lze provést jako soutěž dvojic.</a:t>
            </a:r>
            <a:endParaRPr lang="cs-CZ" sz="1600" smtClean="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endParaRPr lang="cs-CZ" sz="1600" smtClean="0">
              <a:solidFill>
                <a:prstClr val="black"/>
              </a:solidFill>
              <a:latin typeface="Calibri"/>
            </a:endParaRPr>
          </a:p>
          <a:p>
            <a:pPr marL="0" lvl="0" indent="0" algn="just">
              <a:spcBef>
                <a:spcPts val="0"/>
              </a:spcBef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81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Numbers 1 - 24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CLIL: Pracovní činnosti v angličtině pro 2. a 3. roč.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18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 flipH="1">
            <a:off x="1233193" y="3735046"/>
            <a:ext cx="108012" cy="1656184"/>
          </a:xfrm>
          <a:prstGeom prst="line">
            <a:avLst/>
          </a:prstGeom>
          <a:ln w="57150">
            <a:solidFill>
              <a:srgbClr val="FFD347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>
            <a:off x="1235684" y="3809501"/>
            <a:ext cx="216024" cy="1656184"/>
          </a:xfrm>
          <a:prstGeom prst="line">
            <a:avLst/>
          </a:prstGeom>
          <a:ln w="57150">
            <a:solidFill>
              <a:srgbClr val="FFD347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199" y="3768758"/>
            <a:ext cx="30480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77348">
            <a:off x="1195515" y="3884276"/>
            <a:ext cx="355381" cy="1671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5883">
            <a:off x="1128888" y="3746865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5883">
            <a:off x="1128887" y="3746865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7031">
            <a:off x="1135774" y="3764531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773" y="3764530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7031">
            <a:off x="1028091" y="3829334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9148">
            <a:off x="1028090" y="3829333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0285">
            <a:off x="1028090" y="3836670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76540">
            <a:off x="1184338" y="3796912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9" name="Přímá spojnice 18"/>
          <p:cNvCxnSpPr/>
          <p:nvPr/>
        </p:nvCxnSpPr>
        <p:spPr>
          <a:xfrm>
            <a:off x="1135773" y="4563138"/>
            <a:ext cx="425371" cy="6013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133086" y="4449189"/>
            <a:ext cx="425371" cy="2015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2235436" y="3734950"/>
            <a:ext cx="108012" cy="1656184"/>
          </a:xfrm>
          <a:prstGeom prst="line">
            <a:avLst/>
          </a:prstGeom>
          <a:ln w="57150">
            <a:solidFill>
              <a:srgbClr val="FFD347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2237927" y="3809405"/>
            <a:ext cx="216024" cy="1656184"/>
          </a:xfrm>
          <a:prstGeom prst="line">
            <a:avLst/>
          </a:prstGeom>
          <a:ln w="57150">
            <a:solidFill>
              <a:srgbClr val="FFD347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442" y="3768662"/>
            <a:ext cx="30480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77348">
            <a:off x="2276260" y="3809404"/>
            <a:ext cx="355381" cy="1671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5883">
            <a:off x="2131131" y="3746769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5883">
            <a:off x="2131130" y="3746769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7031">
            <a:off x="2138017" y="3764435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016" y="3764434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7031">
            <a:off x="2030334" y="3829238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9148">
            <a:off x="2030333" y="3829237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0285">
            <a:off x="2030333" y="3836574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76540">
            <a:off x="2186581" y="3796816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8" name="Přímá spojnice 37"/>
          <p:cNvCxnSpPr/>
          <p:nvPr/>
        </p:nvCxnSpPr>
        <p:spPr>
          <a:xfrm>
            <a:off x="2138016" y="4563042"/>
            <a:ext cx="425371" cy="6013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2135329" y="4449093"/>
            <a:ext cx="425371" cy="2015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1437062" y="1173929"/>
            <a:ext cx="108012" cy="1656184"/>
          </a:xfrm>
          <a:prstGeom prst="line">
            <a:avLst/>
          </a:prstGeom>
          <a:ln w="57150">
            <a:solidFill>
              <a:srgbClr val="FFD347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1439553" y="1248384"/>
            <a:ext cx="216024" cy="1656184"/>
          </a:xfrm>
          <a:prstGeom prst="line">
            <a:avLst/>
          </a:prstGeom>
          <a:ln w="57150">
            <a:solidFill>
              <a:srgbClr val="FFD347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1068" y="1207641"/>
            <a:ext cx="304800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77348">
            <a:off x="1477886" y="1248383"/>
            <a:ext cx="355381" cy="1671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5883">
            <a:off x="1332757" y="1185748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5883">
            <a:off x="1332756" y="1185748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7031">
            <a:off x="1339643" y="1203414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642" y="1203413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7031">
            <a:off x="1231960" y="1268217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9148">
            <a:off x="1231959" y="1268216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0285">
            <a:off x="1231959" y="1275553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76540">
            <a:off x="1377471" y="1261293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2" name="Přímá spojnice 51"/>
          <p:cNvCxnSpPr/>
          <p:nvPr/>
        </p:nvCxnSpPr>
        <p:spPr>
          <a:xfrm>
            <a:off x="1339642" y="2002021"/>
            <a:ext cx="425371" cy="6013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1336955" y="1888072"/>
            <a:ext cx="425371" cy="2015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43151">
            <a:off x="2848038" y="1182074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22873">
            <a:off x="3201680" y="1181623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0285">
            <a:off x="3705970" y="1234567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129" y="1273631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5099">
            <a:off x="4134104" y="1159803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53659">
            <a:off x="5290500" y="1149452"/>
            <a:ext cx="596900" cy="179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7031">
            <a:off x="5726462" y="1149814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680" y="1149814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7031">
            <a:off x="6815418" y="1250958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44715">
            <a:off x="7400557" y="1195940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1349065" y="674022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/>
              <a:t>10</a:t>
            </a:r>
            <a:endParaRPr lang="cs-CZ" sz="2400" b="1"/>
          </a:p>
        </p:txBody>
      </p:sp>
      <p:sp>
        <p:nvSpPr>
          <p:cNvPr id="65" name="TextovéPole 64"/>
          <p:cNvSpPr txBox="1"/>
          <p:nvPr/>
        </p:nvSpPr>
        <p:spPr>
          <a:xfrm>
            <a:off x="1128932" y="317603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/>
              <a:t>10</a:t>
            </a:r>
            <a:endParaRPr lang="cs-CZ" sz="2400" b="1"/>
          </a:p>
        </p:txBody>
      </p:sp>
      <p:sp>
        <p:nvSpPr>
          <p:cNvPr id="66" name="TextovéPole 65"/>
          <p:cNvSpPr txBox="1"/>
          <p:nvPr/>
        </p:nvSpPr>
        <p:spPr>
          <a:xfrm>
            <a:off x="2138016" y="3176035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/>
              <a:t>10</a:t>
            </a:r>
            <a:endParaRPr lang="cs-CZ" sz="2400" b="1"/>
          </a:p>
        </p:txBody>
      </p:sp>
      <p:pic>
        <p:nvPicPr>
          <p:cNvPr id="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43151">
            <a:off x="3312924" y="3809556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548" y="3809105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91135">
            <a:off x="3996767" y="3851218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9844" y="3727250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29857">
            <a:off x="4464399" y="3787286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2164">
            <a:off x="5587369" y="3684666"/>
            <a:ext cx="596900" cy="179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95734">
            <a:off x="6191348" y="3777296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434" y="3630063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7031">
            <a:off x="7280304" y="3878440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44715">
            <a:off x="7865443" y="3823422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9" name="TextovéPole 58"/>
          <p:cNvSpPr txBox="1"/>
          <p:nvPr/>
        </p:nvSpPr>
        <p:spPr>
          <a:xfrm>
            <a:off x="3014121" y="453951"/>
            <a:ext cx="3646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/>
              <a:t>Circle amount your teacher says.</a:t>
            </a:r>
            <a:endParaRPr lang="cs-CZ" sz="2000" b="1"/>
          </a:p>
        </p:txBody>
      </p:sp>
    </p:spTree>
    <p:extLst>
      <p:ext uri="{BB962C8B-B14F-4D97-AF65-F5344CB8AC3E}">
        <p14:creationId xmlns:p14="http://schemas.microsoft.com/office/powerpoint/2010/main" val="207220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05832">
            <a:off x="1901143" y="2502442"/>
            <a:ext cx="326993" cy="1806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08162">
            <a:off x="3657145" y="807359"/>
            <a:ext cx="348951" cy="5421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541766">
            <a:off x="2203130" y="4079595"/>
            <a:ext cx="554037" cy="179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11153">
            <a:off x="1839860" y="4672871"/>
            <a:ext cx="318715" cy="1761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05988" y="1736104"/>
            <a:ext cx="23173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/>
              <a:t>Measure and break.</a:t>
            </a:r>
            <a:endParaRPr lang="cs-CZ" sz="2000" b="1"/>
          </a:p>
        </p:txBody>
      </p:sp>
      <p:sp>
        <p:nvSpPr>
          <p:cNvPr id="6" name="Šipka dolů 5"/>
          <p:cNvSpPr/>
          <p:nvPr/>
        </p:nvSpPr>
        <p:spPr>
          <a:xfrm>
            <a:off x="2887175" y="2136214"/>
            <a:ext cx="121158" cy="978407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3008333" y="414908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982149" y="3464328"/>
            <a:ext cx="0" cy="1080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096230" y="780673"/>
            <a:ext cx="48401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/>
              <a:t>Make your own sticks and count with them.</a:t>
            </a:r>
            <a:endParaRPr lang="cs-CZ" sz="2000" b="1"/>
          </a:p>
        </p:txBody>
      </p:sp>
    </p:spTree>
    <p:extLst>
      <p:ext uri="{BB962C8B-B14F-4D97-AF65-F5344CB8AC3E}">
        <p14:creationId xmlns:p14="http://schemas.microsoft.com/office/powerpoint/2010/main" val="170813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02619"/>
            <a:ext cx="1270541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sixteen</a:t>
            </a:r>
          </a:p>
          <a:p>
            <a:endParaRPr lang="cs-CZ" smtClean="0"/>
          </a:p>
          <a:p>
            <a:r>
              <a:rPr lang="cs-CZ" smtClean="0"/>
              <a:t>eight</a:t>
            </a:r>
          </a:p>
          <a:p>
            <a:endParaRPr lang="cs-CZ" smtClean="0"/>
          </a:p>
          <a:p>
            <a:r>
              <a:rPr lang="cs-CZ" smtClean="0"/>
              <a:t>one</a:t>
            </a:r>
          </a:p>
          <a:p>
            <a:endParaRPr lang="cs-CZ" smtClean="0"/>
          </a:p>
          <a:p>
            <a:r>
              <a:rPr lang="cs-CZ" smtClean="0"/>
              <a:t>three</a:t>
            </a:r>
          </a:p>
          <a:p>
            <a:endParaRPr lang="cs-CZ" smtClean="0"/>
          </a:p>
          <a:p>
            <a:r>
              <a:rPr lang="cs-CZ" smtClean="0"/>
              <a:t>eighteen</a:t>
            </a:r>
          </a:p>
          <a:p>
            <a:endParaRPr lang="cs-CZ" smtClean="0"/>
          </a:p>
          <a:p>
            <a:r>
              <a:rPr lang="cs-CZ" smtClean="0"/>
              <a:t>six</a:t>
            </a:r>
          </a:p>
          <a:p>
            <a:endParaRPr lang="cs-CZ" smtClean="0"/>
          </a:p>
          <a:p>
            <a:r>
              <a:rPr lang="cs-CZ" smtClean="0"/>
              <a:t>five</a:t>
            </a:r>
          </a:p>
          <a:p>
            <a:endParaRPr lang="cs-CZ" smtClean="0"/>
          </a:p>
          <a:p>
            <a:r>
              <a:rPr lang="cs-CZ" smtClean="0"/>
              <a:t>nine</a:t>
            </a:r>
          </a:p>
          <a:p>
            <a:endParaRPr lang="cs-CZ" smtClean="0"/>
          </a:p>
          <a:p>
            <a:r>
              <a:rPr lang="cs-CZ" smtClean="0"/>
              <a:t>twelve</a:t>
            </a:r>
          </a:p>
          <a:p>
            <a:endParaRPr lang="cs-CZ" smtClean="0"/>
          </a:p>
          <a:p>
            <a:r>
              <a:rPr lang="cs-CZ" smtClean="0"/>
              <a:t>seven</a:t>
            </a:r>
          </a:p>
          <a:p>
            <a:endParaRPr lang="cs-CZ" smtClean="0"/>
          </a:p>
          <a:p>
            <a:r>
              <a:rPr lang="cs-CZ" smtClean="0"/>
              <a:t>twenty-one</a:t>
            </a:r>
          </a:p>
          <a:p>
            <a:endParaRPr lang="cs-CZ" smtClean="0"/>
          </a:p>
          <a:p>
            <a:r>
              <a:rPr lang="cs-CZ" smtClean="0"/>
              <a:t>two</a:t>
            </a:r>
          </a:p>
          <a:p>
            <a:endParaRPr lang="cs-CZ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761410" y="1443719"/>
            <a:ext cx="288862" cy="338554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</a:t>
            </a:r>
            <a:endParaRPr lang="cs-CZ" sz="160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764704"/>
            <a:ext cx="288862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</a:t>
            </a:r>
            <a:endParaRPr lang="cs-CZ" sz="1600"/>
          </a:p>
        </p:txBody>
      </p:sp>
      <p:sp>
        <p:nvSpPr>
          <p:cNvPr id="8" name="TextovéPole 7"/>
          <p:cNvSpPr txBox="1"/>
          <p:nvPr/>
        </p:nvSpPr>
        <p:spPr>
          <a:xfrm>
            <a:off x="2345209" y="806049"/>
            <a:ext cx="288862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3</a:t>
            </a:r>
            <a:endParaRPr lang="cs-CZ" sz="160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4509120"/>
            <a:ext cx="288862" cy="33855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4</a:t>
            </a:r>
            <a:endParaRPr lang="cs-CZ" sz="1600"/>
          </a:p>
        </p:txBody>
      </p:sp>
      <p:sp>
        <p:nvSpPr>
          <p:cNvPr id="10" name="TextovéPole 9"/>
          <p:cNvSpPr txBox="1"/>
          <p:nvPr/>
        </p:nvSpPr>
        <p:spPr>
          <a:xfrm>
            <a:off x="6219677" y="1309241"/>
            <a:ext cx="288862" cy="338554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5</a:t>
            </a:r>
            <a:endParaRPr lang="cs-CZ" sz="1600"/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3789040"/>
            <a:ext cx="288862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6</a:t>
            </a:r>
            <a:endParaRPr lang="cs-CZ" sz="1600"/>
          </a:p>
        </p:txBody>
      </p:sp>
      <p:sp>
        <p:nvSpPr>
          <p:cNvPr id="12" name="TextovéPole 11"/>
          <p:cNvSpPr txBox="1"/>
          <p:nvPr/>
        </p:nvSpPr>
        <p:spPr>
          <a:xfrm>
            <a:off x="5665669" y="4448092"/>
            <a:ext cx="288862" cy="33855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7</a:t>
            </a:r>
            <a:endParaRPr lang="cs-CZ" sz="1600"/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374591"/>
            <a:ext cx="288862" cy="3385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8</a:t>
            </a:r>
            <a:endParaRPr lang="cs-CZ" sz="160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5589240"/>
            <a:ext cx="288862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9</a:t>
            </a:r>
            <a:endParaRPr lang="cs-CZ" sz="1600"/>
          </a:p>
        </p:txBody>
      </p:sp>
      <p:sp>
        <p:nvSpPr>
          <p:cNvPr id="15" name="TextovéPole 14"/>
          <p:cNvSpPr txBox="1"/>
          <p:nvPr/>
        </p:nvSpPr>
        <p:spPr>
          <a:xfrm>
            <a:off x="4984552" y="2684790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10</a:t>
            </a:r>
            <a:endParaRPr lang="cs-CZ" sz="1600"/>
          </a:p>
        </p:txBody>
      </p:sp>
      <p:sp>
        <p:nvSpPr>
          <p:cNvPr id="17" name="TextovéPole 16"/>
          <p:cNvSpPr txBox="1"/>
          <p:nvPr/>
        </p:nvSpPr>
        <p:spPr>
          <a:xfrm>
            <a:off x="2792126" y="4758394"/>
            <a:ext cx="393056" cy="338554"/>
          </a:xfrm>
          <a:prstGeom prst="rect">
            <a:avLst/>
          </a:prstGeom>
          <a:solidFill>
            <a:srgbClr val="66FFFF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12</a:t>
            </a:r>
            <a:endParaRPr lang="cs-CZ" sz="1600"/>
          </a:p>
        </p:txBody>
      </p:sp>
      <p:sp>
        <p:nvSpPr>
          <p:cNvPr id="18" name="TextovéPole 17"/>
          <p:cNvSpPr txBox="1"/>
          <p:nvPr/>
        </p:nvSpPr>
        <p:spPr>
          <a:xfrm>
            <a:off x="5272613" y="1782273"/>
            <a:ext cx="393056" cy="338554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13</a:t>
            </a:r>
            <a:endParaRPr lang="cs-CZ" sz="1600"/>
          </a:p>
        </p:txBody>
      </p:sp>
      <p:sp>
        <p:nvSpPr>
          <p:cNvPr id="19" name="TextovéPole 18"/>
          <p:cNvSpPr txBox="1"/>
          <p:nvPr/>
        </p:nvSpPr>
        <p:spPr>
          <a:xfrm>
            <a:off x="3734227" y="2313662"/>
            <a:ext cx="393056" cy="33855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14</a:t>
            </a:r>
            <a:endParaRPr lang="cs-CZ" sz="1600"/>
          </a:p>
        </p:txBody>
      </p:sp>
      <p:sp>
        <p:nvSpPr>
          <p:cNvPr id="20" name="TextovéPole 19"/>
          <p:cNvSpPr txBox="1"/>
          <p:nvPr/>
        </p:nvSpPr>
        <p:spPr>
          <a:xfrm>
            <a:off x="5600748" y="5958572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15</a:t>
            </a:r>
            <a:endParaRPr lang="cs-CZ" sz="1600"/>
          </a:p>
        </p:txBody>
      </p:sp>
      <p:sp>
        <p:nvSpPr>
          <p:cNvPr id="21" name="TextovéPole 20"/>
          <p:cNvSpPr txBox="1"/>
          <p:nvPr/>
        </p:nvSpPr>
        <p:spPr>
          <a:xfrm>
            <a:off x="5810100" y="620688"/>
            <a:ext cx="393056" cy="33855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16</a:t>
            </a:r>
            <a:endParaRPr lang="cs-CZ" sz="1600"/>
          </a:p>
        </p:txBody>
      </p:sp>
      <p:sp>
        <p:nvSpPr>
          <p:cNvPr id="22" name="TextovéPole 21"/>
          <p:cNvSpPr txBox="1"/>
          <p:nvPr/>
        </p:nvSpPr>
        <p:spPr>
          <a:xfrm>
            <a:off x="2096584" y="5873497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17</a:t>
            </a:r>
            <a:endParaRPr lang="cs-CZ" sz="1600"/>
          </a:p>
        </p:txBody>
      </p:sp>
      <p:sp>
        <p:nvSpPr>
          <p:cNvPr id="23" name="TextovéPole 22"/>
          <p:cNvSpPr txBox="1"/>
          <p:nvPr/>
        </p:nvSpPr>
        <p:spPr>
          <a:xfrm>
            <a:off x="6228804" y="2276872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18</a:t>
            </a:r>
            <a:endParaRPr lang="cs-CZ" sz="1600"/>
          </a:p>
        </p:txBody>
      </p:sp>
      <p:sp>
        <p:nvSpPr>
          <p:cNvPr id="24" name="TextovéPole 23"/>
          <p:cNvSpPr txBox="1"/>
          <p:nvPr/>
        </p:nvSpPr>
        <p:spPr>
          <a:xfrm>
            <a:off x="6228804" y="5269850"/>
            <a:ext cx="393056" cy="3385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19</a:t>
            </a:r>
            <a:endParaRPr lang="cs-CZ" sz="1600"/>
          </a:p>
        </p:txBody>
      </p:sp>
      <p:sp>
        <p:nvSpPr>
          <p:cNvPr id="25" name="TextovéPole 24"/>
          <p:cNvSpPr txBox="1"/>
          <p:nvPr/>
        </p:nvSpPr>
        <p:spPr>
          <a:xfrm>
            <a:off x="3930755" y="3973706"/>
            <a:ext cx="393056" cy="338554"/>
          </a:xfrm>
          <a:prstGeom prst="rect">
            <a:avLst/>
          </a:prstGeom>
          <a:solidFill>
            <a:srgbClr val="FED2FC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20</a:t>
            </a:r>
            <a:endParaRPr lang="cs-CZ" sz="1600"/>
          </a:p>
        </p:txBody>
      </p:sp>
      <p:sp>
        <p:nvSpPr>
          <p:cNvPr id="26" name="TextovéPole 25"/>
          <p:cNvSpPr txBox="1"/>
          <p:nvPr/>
        </p:nvSpPr>
        <p:spPr>
          <a:xfrm>
            <a:off x="5954531" y="3288106"/>
            <a:ext cx="393056" cy="3385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22</a:t>
            </a:r>
            <a:endParaRPr lang="cs-CZ" sz="1600"/>
          </a:p>
        </p:txBody>
      </p:sp>
      <p:sp>
        <p:nvSpPr>
          <p:cNvPr id="27" name="TextovéPole 26"/>
          <p:cNvSpPr txBox="1"/>
          <p:nvPr/>
        </p:nvSpPr>
        <p:spPr>
          <a:xfrm>
            <a:off x="4846688" y="5342777"/>
            <a:ext cx="393056" cy="338554"/>
          </a:xfrm>
          <a:prstGeom prst="rect">
            <a:avLst/>
          </a:prstGeom>
          <a:solidFill>
            <a:srgbClr val="66FFFF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23</a:t>
            </a:r>
            <a:endParaRPr lang="cs-CZ" sz="1600"/>
          </a:p>
        </p:txBody>
      </p:sp>
      <p:sp>
        <p:nvSpPr>
          <p:cNvPr id="28" name="TextovéPole 27"/>
          <p:cNvSpPr txBox="1"/>
          <p:nvPr/>
        </p:nvSpPr>
        <p:spPr>
          <a:xfrm>
            <a:off x="4788024" y="3288106"/>
            <a:ext cx="393056" cy="33855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24</a:t>
            </a:r>
            <a:endParaRPr lang="cs-CZ" sz="1600"/>
          </a:p>
        </p:txBody>
      </p:sp>
      <p:sp>
        <p:nvSpPr>
          <p:cNvPr id="29" name="TextovéPole 28"/>
          <p:cNvSpPr txBox="1"/>
          <p:nvPr/>
        </p:nvSpPr>
        <p:spPr>
          <a:xfrm>
            <a:off x="2399070" y="2531309"/>
            <a:ext cx="393056" cy="33855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11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4082319" y="1360016"/>
            <a:ext cx="393056" cy="3385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21</a:t>
            </a:r>
            <a:endParaRPr lang="cs-CZ" sz="1600"/>
          </a:p>
        </p:txBody>
      </p:sp>
      <p:sp>
        <p:nvSpPr>
          <p:cNvPr id="7" name="TextovéPole 6"/>
          <p:cNvSpPr txBox="1"/>
          <p:nvPr/>
        </p:nvSpPr>
        <p:spPr>
          <a:xfrm>
            <a:off x="7581592" y="102619"/>
            <a:ext cx="1418209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fourteen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fifteen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four</a:t>
            </a:r>
            <a:endParaRPr lang="cs-CZ" smtClean="0"/>
          </a:p>
          <a:p>
            <a:endParaRPr lang="cs-CZ" smtClean="0"/>
          </a:p>
          <a:p>
            <a:r>
              <a:rPr lang="en-US" smtClean="0"/>
              <a:t>seventeen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nineteen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thirteen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twenty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twenty-two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eleven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twenty-three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ten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twenty-four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097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73 -0.00347 L -0.4875 -0.066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-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0.01134 L -0.14184 0.0427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4 -0.0081 L -0.14844 -0.0395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-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85014E-6 L -0.10295 0.1267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56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34 -0.0037 L -0.53333 0.0067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08" y="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5.08788E-7 L -0.14965 -0.1399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-70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01758E-7 L -0.52674 0.3052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37" y="15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-0.01411 L -0.23629 -0.2342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110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-0.00855 L -0.15747 -0.04001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36 0.00531 L -0.45834 0.0892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49" y="4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1 0.02498 L -0.26719 0.6126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293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0.03839 L -0.36233 0.7830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372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92 -0.01942 L 0.36945 -0.3131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26" y="-14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64 -0.03654 L 0.15729 -0.7604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-361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02474 L 0.29132 -0.46531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67" y="-22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82 -0.03446 L 0.54862 -0.5904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90" y="-277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9 -0.03053 L 0.08872 -0.42923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19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97 0.01596 L 0.20122 0.1524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63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 -0.00949 L 0.33993 -0.0828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-3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49 0.01688 L 0.11875 0.09019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04" y="36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28 0.01179 L 0.50747 0.28445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10" y="136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26 -0.00971 L 0.23976 -0.04117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-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33 0.03145 L 0.22483 0.43015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19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07 0.02729 L 0.24618 0.41536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6" y="19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61410" y="1443719"/>
            <a:ext cx="288862" cy="338554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</a:t>
            </a:r>
            <a:endParaRPr lang="cs-CZ" sz="160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764704"/>
            <a:ext cx="288862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</a:t>
            </a:r>
            <a:endParaRPr lang="cs-CZ" sz="1600"/>
          </a:p>
        </p:txBody>
      </p:sp>
      <p:sp>
        <p:nvSpPr>
          <p:cNvPr id="4" name="TextovéPole 3"/>
          <p:cNvSpPr txBox="1"/>
          <p:nvPr/>
        </p:nvSpPr>
        <p:spPr>
          <a:xfrm>
            <a:off x="2345209" y="806049"/>
            <a:ext cx="288862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3</a:t>
            </a:r>
            <a:endParaRPr lang="cs-CZ" sz="160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4509120"/>
            <a:ext cx="288862" cy="33855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4</a:t>
            </a:r>
            <a:endParaRPr lang="cs-CZ" sz="1600"/>
          </a:p>
        </p:txBody>
      </p:sp>
      <p:sp>
        <p:nvSpPr>
          <p:cNvPr id="6" name="TextovéPole 5"/>
          <p:cNvSpPr txBox="1"/>
          <p:nvPr/>
        </p:nvSpPr>
        <p:spPr>
          <a:xfrm>
            <a:off x="6219677" y="1309241"/>
            <a:ext cx="288862" cy="338554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5</a:t>
            </a:r>
            <a:endParaRPr lang="cs-CZ" sz="160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789040"/>
            <a:ext cx="288862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6</a:t>
            </a:r>
            <a:endParaRPr lang="cs-CZ" sz="1600"/>
          </a:p>
        </p:txBody>
      </p:sp>
      <p:sp>
        <p:nvSpPr>
          <p:cNvPr id="8" name="TextovéPole 7"/>
          <p:cNvSpPr txBox="1"/>
          <p:nvPr/>
        </p:nvSpPr>
        <p:spPr>
          <a:xfrm>
            <a:off x="5665669" y="4448092"/>
            <a:ext cx="288862" cy="33855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7</a:t>
            </a:r>
            <a:endParaRPr lang="cs-CZ" sz="160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374591"/>
            <a:ext cx="288862" cy="3385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8</a:t>
            </a:r>
            <a:endParaRPr lang="cs-CZ" sz="160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5589240"/>
            <a:ext cx="288862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9</a:t>
            </a:r>
            <a:endParaRPr lang="cs-CZ" sz="1600"/>
          </a:p>
        </p:txBody>
      </p:sp>
      <p:sp>
        <p:nvSpPr>
          <p:cNvPr id="11" name="TextovéPole 10"/>
          <p:cNvSpPr txBox="1"/>
          <p:nvPr/>
        </p:nvSpPr>
        <p:spPr>
          <a:xfrm>
            <a:off x="4984552" y="2684790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10</a:t>
            </a:r>
            <a:endParaRPr lang="cs-CZ" sz="1600"/>
          </a:p>
        </p:txBody>
      </p:sp>
      <p:sp>
        <p:nvSpPr>
          <p:cNvPr id="12" name="TextovéPole 11"/>
          <p:cNvSpPr txBox="1"/>
          <p:nvPr/>
        </p:nvSpPr>
        <p:spPr>
          <a:xfrm>
            <a:off x="2792126" y="4758394"/>
            <a:ext cx="393056" cy="338554"/>
          </a:xfrm>
          <a:prstGeom prst="rect">
            <a:avLst/>
          </a:prstGeom>
          <a:solidFill>
            <a:srgbClr val="66FFFF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12</a:t>
            </a:r>
            <a:endParaRPr lang="cs-CZ" sz="1600"/>
          </a:p>
        </p:txBody>
      </p:sp>
      <p:sp>
        <p:nvSpPr>
          <p:cNvPr id="13" name="TextovéPole 12"/>
          <p:cNvSpPr txBox="1"/>
          <p:nvPr/>
        </p:nvSpPr>
        <p:spPr>
          <a:xfrm>
            <a:off x="5272613" y="1782273"/>
            <a:ext cx="393056" cy="338554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13</a:t>
            </a:r>
            <a:endParaRPr lang="cs-CZ" sz="1600"/>
          </a:p>
        </p:txBody>
      </p:sp>
      <p:sp>
        <p:nvSpPr>
          <p:cNvPr id="14" name="TextovéPole 13"/>
          <p:cNvSpPr txBox="1"/>
          <p:nvPr/>
        </p:nvSpPr>
        <p:spPr>
          <a:xfrm>
            <a:off x="3734227" y="2313662"/>
            <a:ext cx="393056" cy="33855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14</a:t>
            </a:r>
            <a:endParaRPr lang="cs-CZ" sz="1600"/>
          </a:p>
        </p:txBody>
      </p:sp>
      <p:sp>
        <p:nvSpPr>
          <p:cNvPr id="15" name="TextovéPole 14"/>
          <p:cNvSpPr txBox="1"/>
          <p:nvPr/>
        </p:nvSpPr>
        <p:spPr>
          <a:xfrm>
            <a:off x="5600748" y="5958572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15</a:t>
            </a:r>
            <a:endParaRPr lang="cs-CZ" sz="1600"/>
          </a:p>
        </p:txBody>
      </p:sp>
      <p:sp>
        <p:nvSpPr>
          <p:cNvPr id="16" name="TextovéPole 15"/>
          <p:cNvSpPr txBox="1"/>
          <p:nvPr/>
        </p:nvSpPr>
        <p:spPr>
          <a:xfrm>
            <a:off x="5810100" y="620688"/>
            <a:ext cx="393056" cy="33855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16</a:t>
            </a:r>
            <a:endParaRPr lang="cs-CZ" sz="1600"/>
          </a:p>
        </p:txBody>
      </p:sp>
      <p:sp>
        <p:nvSpPr>
          <p:cNvPr id="17" name="TextovéPole 16"/>
          <p:cNvSpPr txBox="1"/>
          <p:nvPr/>
        </p:nvSpPr>
        <p:spPr>
          <a:xfrm>
            <a:off x="2096584" y="5873497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17</a:t>
            </a:r>
            <a:endParaRPr lang="cs-CZ" sz="1600"/>
          </a:p>
        </p:txBody>
      </p:sp>
      <p:sp>
        <p:nvSpPr>
          <p:cNvPr id="18" name="TextovéPole 17"/>
          <p:cNvSpPr txBox="1"/>
          <p:nvPr/>
        </p:nvSpPr>
        <p:spPr>
          <a:xfrm>
            <a:off x="6228804" y="2276872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18</a:t>
            </a:r>
            <a:endParaRPr lang="cs-CZ" sz="1600"/>
          </a:p>
        </p:txBody>
      </p:sp>
      <p:sp>
        <p:nvSpPr>
          <p:cNvPr id="19" name="TextovéPole 18"/>
          <p:cNvSpPr txBox="1"/>
          <p:nvPr/>
        </p:nvSpPr>
        <p:spPr>
          <a:xfrm>
            <a:off x="6228804" y="5269850"/>
            <a:ext cx="393056" cy="3385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19</a:t>
            </a:r>
            <a:endParaRPr lang="cs-CZ" sz="1600"/>
          </a:p>
        </p:txBody>
      </p:sp>
      <p:sp>
        <p:nvSpPr>
          <p:cNvPr id="20" name="TextovéPole 19"/>
          <p:cNvSpPr txBox="1"/>
          <p:nvPr/>
        </p:nvSpPr>
        <p:spPr>
          <a:xfrm>
            <a:off x="3930755" y="3973706"/>
            <a:ext cx="393056" cy="338554"/>
          </a:xfrm>
          <a:prstGeom prst="rect">
            <a:avLst/>
          </a:prstGeom>
          <a:solidFill>
            <a:srgbClr val="FED2FC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20</a:t>
            </a:r>
            <a:endParaRPr lang="cs-CZ" sz="1600"/>
          </a:p>
        </p:txBody>
      </p:sp>
      <p:sp>
        <p:nvSpPr>
          <p:cNvPr id="21" name="TextovéPole 20"/>
          <p:cNvSpPr txBox="1"/>
          <p:nvPr/>
        </p:nvSpPr>
        <p:spPr>
          <a:xfrm>
            <a:off x="5954531" y="3288106"/>
            <a:ext cx="393056" cy="3385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22</a:t>
            </a:r>
            <a:endParaRPr lang="cs-CZ" sz="1600"/>
          </a:p>
        </p:txBody>
      </p:sp>
      <p:sp>
        <p:nvSpPr>
          <p:cNvPr id="22" name="TextovéPole 21"/>
          <p:cNvSpPr txBox="1"/>
          <p:nvPr/>
        </p:nvSpPr>
        <p:spPr>
          <a:xfrm>
            <a:off x="4846688" y="5342777"/>
            <a:ext cx="393056" cy="338554"/>
          </a:xfrm>
          <a:prstGeom prst="rect">
            <a:avLst/>
          </a:prstGeom>
          <a:solidFill>
            <a:srgbClr val="66FFFF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23</a:t>
            </a:r>
            <a:endParaRPr lang="cs-CZ" sz="1600"/>
          </a:p>
        </p:txBody>
      </p:sp>
      <p:sp>
        <p:nvSpPr>
          <p:cNvPr id="23" name="TextovéPole 22"/>
          <p:cNvSpPr txBox="1"/>
          <p:nvPr/>
        </p:nvSpPr>
        <p:spPr>
          <a:xfrm>
            <a:off x="4788024" y="3288106"/>
            <a:ext cx="393056" cy="33855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24</a:t>
            </a:r>
            <a:endParaRPr lang="cs-CZ" sz="1600"/>
          </a:p>
        </p:txBody>
      </p:sp>
      <p:sp>
        <p:nvSpPr>
          <p:cNvPr id="24" name="TextovéPole 23"/>
          <p:cNvSpPr txBox="1"/>
          <p:nvPr/>
        </p:nvSpPr>
        <p:spPr>
          <a:xfrm>
            <a:off x="2399070" y="2531309"/>
            <a:ext cx="393056" cy="33855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11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082319" y="1360016"/>
            <a:ext cx="393056" cy="3385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21</a:t>
            </a:r>
            <a:endParaRPr lang="cs-CZ" sz="1600"/>
          </a:p>
        </p:txBody>
      </p:sp>
      <p:sp>
        <p:nvSpPr>
          <p:cNvPr id="26" name="TextovéPole 25"/>
          <p:cNvSpPr txBox="1"/>
          <p:nvPr/>
        </p:nvSpPr>
        <p:spPr>
          <a:xfrm>
            <a:off x="323527" y="87229"/>
            <a:ext cx="1270541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five</a:t>
            </a:r>
          </a:p>
          <a:p>
            <a:endParaRPr lang="cs-CZ" smtClean="0"/>
          </a:p>
          <a:p>
            <a:r>
              <a:rPr lang="cs-CZ" smtClean="0"/>
              <a:t>twelve</a:t>
            </a:r>
          </a:p>
          <a:p>
            <a:endParaRPr lang="cs-CZ" smtClean="0"/>
          </a:p>
          <a:p>
            <a:r>
              <a:rPr lang="cs-CZ" smtClean="0"/>
              <a:t>eighteen</a:t>
            </a:r>
          </a:p>
          <a:p>
            <a:endParaRPr lang="cs-CZ" smtClean="0"/>
          </a:p>
          <a:p>
            <a:r>
              <a:rPr lang="cs-CZ" smtClean="0"/>
              <a:t>three</a:t>
            </a:r>
          </a:p>
          <a:p>
            <a:endParaRPr lang="cs-CZ" smtClean="0"/>
          </a:p>
          <a:p>
            <a:r>
              <a:rPr lang="cs-CZ" smtClean="0"/>
              <a:t>sixteen</a:t>
            </a:r>
          </a:p>
          <a:p>
            <a:endParaRPr lang="cs-CZ" smtClean="0"/>
          </a:p>
          <a:p>
            <a:r>
              <a:rPr lang="cs-CZ" smtClean="0"/>
              <a:t>twenty-one</a:t>
            </a:r>
          </a:p>
          <a:p>
            <a:endParaRPr lang="cs-CZ" smtClean="0"/>
          </a:p>
          <a:p>
            <a:r>
              <a:rPr lang="cs-CZ" smtClean="0"/>
              <a:t>six</a:t>
            </a:r>
          </a:p>
          <a:p>
            <a:endParaRPr lang="cs-CZ" smtClean="0"/>
          </a:p>
          <a:p>
            <a:r>
              <a:rPr lang="cs-CZ" smtClean="0"/>
              <a:t>eight</a:t>
            </a:r>
          </a:p>
          <a:p>
            <a:endParaRPr lang="cs-CZ" smtClean="0"/>
          </a:p>
          <a:p>
            <a:r>
              <a:rPr lang="cs-CZ" smtClean="0"/>
              <a:t>nine</a:t>
            </a:r>
          </a:p>
          <a:p>
            <a:endParaRPr lang="cs-CZ" smtClean="0"/>
          </a:p>
          <a:p>
            <a:r>
              <a:rPr lang="cs-CZ" smtClean="0"/>
              <a:t>one</a:t>
            </a:r>
          </a:p>
          <a:p>
            <a:endParaRPr lang="cs-CZ" smtClean="0"/>
          </a:p>
          <a:p>
            <a:r>
              <a:rPr lang="cs-CZ" smtClean="0"/>
              <a:t>seven</a:t>
            </a:r>
          </a:p>
          <a:p>
            <a:endParaRPr lang="cs-CZ" smtClean="0"/>
          </a:p>
          <a:p>
            <a:r>
              <a:rPr lang="cs-CZ" smtClean="0"/>
              <a:t>two</a:t>
            </a:r>
          </a:p>
          <a:p>
            <a:endParaRPr lang="cs-CZ" smtClean="0"/>
          </a:p>
        </p:txBody>
      </p:sp>
      <p:sp>
        <p:nvSpPr>
          <p:cNvPr id="27" name="TextovéPole 26"/>
          <p:cNvSpPr txBox="1"/>
          <p:nvPr/>
        </p:nvSpPr>
        <p:spPr>
          <a:xfrm>
            <a:off x="7581592" y="87229"/>
            <a:ext cx="1418209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seventeen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thirteen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twenty-two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fifteen</a:t>
            </a:r>
            <a:endParaRPr lang="cs-CZ" smtClean="0"/>
          </a:p>
          <a:p>
            <a:endParaRPr lang="cs-CZ" smtClean="0"/>
          </a:p>
          <a:p>
            <a:r>
              <a:rPr lang="en-US" smtClean="0"/>
              <a:t>twenty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eleven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twenty-three</a:t>
            </a:r>
            <a:endParaRPr lang="cs-CZ" smtClean="0"/>
          </a:p>
          <a:p>
            <a:endParaRPr lang="cs-CZ" smtClean="0"/>
          </a:p>
          <a:p>
            <a:r>
              <a:rPr lang="en-US" smtClean="0"/>
              <a:t>four</a:t>
            </a:r>
            <a:endParaRPr lang="cs-CZ" smtClean="0"/>
          </a:p>
          <a:p>
            <a:endParaRPr lang="cs-CZ" smtClean="0"/>
          </a:p>
          <a:p>
            <a:r>
              <a:rPr lang="en-US" smtClean="0"/>
              <a:t>twenty-four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nineteen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ten</a:t>
            </a:r>
            <a:endParaRPr lang="cs-CZ" smtClean="0"/>
          </a:p>
          <a:p>
            <a:endParaRPr lang="en-US" smtClean="0"/>
          </a:p>
          <a:p>
            <a:r>
              <a:rPr lang="en-US" smtClean="0"/>
              <a:t>fourteen</a:t>
            </a:r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10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56 -0.00948 L -0.55035 -0.177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90" y="-83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2 -0.0296 L -0.16528 -0.6063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82" y="-288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7872E-6 L -0.53333 -0.1505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67" y="-75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32 0.02197 L -0.10295 0.1267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40" y="5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73 0.01734 L -0.49531 0.2481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29" y="115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9 0.02498 L -0.28281 0.2139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9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5.08788E-7 L -0.16545 -0.0559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81" y="-27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0.04279 L -0.15764 0.514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235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3395E-6 L -0.26789 -0.1609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3" y="-80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458 0.03376 L -0.17205 0.5164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82" y="24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56059E-6 L -0.48976 0.1628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97" y="81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0.03839 L -0.36233 0.7830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372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01 -0.03446 L 0.55643 -0.8316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71" y="-39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95 -0.0259 L 0.20122 -0.16235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63" y="-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49 -0.03561 L 0.12674 -0.2978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-131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64 -0.03145 L 0.15729 -0.6029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-285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19 -0.01989 L 0.35573 -0.24029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-110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09 0.00115 L 0.49618 0.03145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55" y="15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27 -0.03076 L 0.22413 -0.28238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43" y="-125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1 -0.0037 L 0.29931 -0.07701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85" y="-3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69 0.01688 L 0.23837 0.17414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78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7 -0.02012 L 0.10434 -0.03053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4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14 0.04209 L 0.24063 0.41975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188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92 0.03284 L 0.37726 0.55736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08" y="26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61410" y="1443719"/>
            <a:ext cx="288862" cy="338554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</a:t>
            </a:r>
            <a:endParaRPr lang="cs-CZ" sz="160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764704"/>
            <a:ext cx="288862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</a:t>
            </a:r>
            <a:endParaRPr lang="cs-CZ" sz="1600"/>
          </a:p>
        </p:txBody>
      </p:sp>
      <p:sp>
        <p:nvSpPr>
          <p:cNvPr id="4" name="TextovéPole 3"/>
          <p:cNvSpPr txBox="1"/>
          <p:nvPr/>
        </p:nvSpPr>
        <p:spPr>
          <a:xfrm>
            <a:off x="2345209" y="806049"/>
            <a:ext cx="288862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3</a:t>
            </a:r>
            <a:endParaRPr lang="cs-CZ" sz="160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4509120"/>
            <a:ext cx="288862" cy="33855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4</a:t>
            </a:r>
            <a:endParaRPr lang="cs-CZ" sz="1600"/>
          </a:p>
        </p:txBody>
      </p:sp>
      <p:sp>
        <p:nvSpPr>
          <p:cNvPr id="6" name="TextovéPole 5"/>
          <p:cNvSpPr txBox="1"/>
          <p:nvPr/>
        </p:nvSpPr>
        <p:spPr>
          <a:xfrm>
            <a:off x="6219677" y="1309241"/>
            <a:ext cx="288862" cy="338554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5</a:t>
            </a:r>
            <a:endParaRPr lang="cs-CZ" sz="160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789040"/>
            <a:ext cx="288862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6</a:t>
            </a:r>
            <a:endParaRPr lang="cs-CZ" sz="1600"/>
          </a:p>
        </p:txBody>
      </p:sp>
      <p:sp>
        <p:nvSpPr>
          <p:cNvPr id="8" name="TextovéPole 7"/>
          <p:cNvSpPr txBox="1"/>
          <p:nvPr/>
        </p:nvSpPr>
        <p:spPr>
          <a:xfrm>
            <a:off x="5665669" y="4448092"/>
            <a:ext cx="288862" cy="33855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7</a:t>
            </a:r>
            <a:endParaRPr lang="cs-CZ" sz="160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374591"/>
            <a:ext cx="288862" cy="3385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8</a:t>
            </a:r>
            <a:endParaRPr lang="cs-CZ" sz="160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5589240"/>
            <a:ext cx="288862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9</a:t>
            </a:r>
            <a:endParaRPr lang="cs-CZ" sz="1600"/>
          </a:p>
        </p:txBody>
      </p:sp>
      <p:sp>
        <p:nvSpPr>
          <p:cNvPr id="11" name="TextovéPole 10"/>
          <p:cNvSpPr txBox="1"/>
          <p:nvPr/>
        </p:nvSpPr>
        <p:spPr>
          <a:xfrm>
            <a:off x="4984552" y="2684790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10</a:t>
            </a:r>
            <a:endParaRPr lang="cs-CZ" sz="1600"/>
          </a:p>
        </p:txBody>
      </p:sp>
      <p:sp>
        <p:nvSpPr>
          <p:cNvPr id="12" name="TextovéPole 11"/>
          <p:cNvSpPr txBox="1"/>
          <p:nvPr/>
        </p:nvSpPr>
        <p:spPr>
          <a:xfrm>
            <a:off x="2792126" y="4758394"/>
            <a:ext cx="393056" cy="338554"/>
          </a:xfrm>
          <a:prstGeom prst="rect">
            <a:avLst/>
          </a:prstGeom>
          <a:solidFill>
            <a:srgbClr val="66FFFF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12</a:t>
            </a:r>
            <a:endParaRPr lang="cs-CZ" sz="1600"/>
          </a:p>
        </p:txBody>
      </p:sp>
      <p:sp>
        <p:nvSpPr>
          <p:cNvPr id="13" name="TextovéPole 12"/>
          <p:cNvSpPr txBox="1"/>
          <p:nvPr/>
        </p:nvSpPr>
        <p:spPr>
          <a:xfrm>
            <a:off x="5272613" y="1782273"/>
            <a:ext cx="393056" cy="338554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13</a:t>
            </a:r>
            <a:endParaRPr lang="cs-CZ" sz="1600"/>
          </a:p>
        </p:txBody>
      </p:sp>
      <p:sp>
        <p:nvSpPr>
          <p:cNvPr id="14" name="TextovéPole 13"/>
          <p:cNvSpPr txBox="1"/>
          <p:nvPr/>
        </p:nvSpPr>
        <p:spPr>
          <a:xfrm>
            <a:off x="3734227" y="2313662"/>
            <a:ext cx="393056" cy="33855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14</a:t>
            </a:r>
            <a:endParaRPr lang="cs-CZ" sz="1600"/>
          </a:p>
        </p:txBody>
      </p:sp>
      <p:sp>
        <p:nvSpPr>
          <p:cNvPr id="15" name="TextovéPole 14"/>
          <p:cNvSpPr txBox="1"/>
          <p:nvPr/>
        </p:nvSpPr>
        <p:spPr>
          <a:xfrm>
            <a:off x="5600748" y="5958572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15</a:t>
            </a:r>
            <a:endParaRPr lang="cs-CZ" sz="1600"/>
          </a:p>
        </p:txBody>
      </p:sp>
      <p:sp>
        <p:nvSpPr>
          <p:cNvPr id="16" name="TextovéPole 15"/>
          <p:cNvSpPr txBox="1"/>
          <p:nvPr/>
        </p:nvSpPr>
        <p:spPr>
          <a:xfrm>
            <a:off x="5810100" y="620688"/>
            <a:ext cx="393056" cy="33855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16</a:t>
            </a:r>
            <a:endParaRPr lang="cs-CZ" sz="1600"/>
          </a:p>
        </p:txBody>
      </p:sp>
      <p:sp>
        <p:nvSpPr>
          <p:cNvPr id="17" name="TextovéPole 16"/>
          <p:cNvSpPr txBox="1"/>
          <p:nvPr/>
        </p:nvSpPr>
        <p:spPr>
          <a:xfrm>
            <a:off x="2096584" y="5873497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17</a:t>
            </a:r>
            <a:endParaRPr lang="cs-CZ" sz="1600"/>
          </a:p>
        </p:txBody>
      </p:sp>
      <p:sp>
        <p:nvSpPr>
          <p:cNvPr id="18" name="TextovéPole 17"/>
          <p:cNvSpPr txBox="1"/>
          <p:nvPr/>
        </p:nvSpPr>
        <p:spPr>
          <a:xfrm>
            <a:off x="6228804" y="2276872"/>
            <a:ext cx="393056" cy="3385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18</a:t>
            </a:r>
            <a:endParaRPr lang="cs-CZ" sz="1600"/>
          </a:p>
        </p:txBody>
      </p:sp>
      <p:sp>
        <p:nvSpPr>
          <p:cNvPr id="19" name="TextovéPole 18"/>
          <p:cNvSpPr txBox="1"/>
          <p:nvPr/>
        </p:nvSpPr>
        <p:spPr>
          <a:xfrm>
            <a:off x="6228804" y="5269850"/>
            <a:ext cx="393056" cy="3385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19</a:t>
            </a:r>
            <a:endParaRPr lang="cs-CZ" sz="1600"/>
          </a:p>
        </p:txBody>
      </p:sp>
      <p:sp>
        <p:nvSpPr>
          <p:cNvPr id="20" name="TextovéPole 19"/>
          <p:cNvSpPr txBox="1"/>
          <p:nvPr/>
        </p:nvSpPr>
        <p:spPr>
          <a:xfrm>
            <a:off x="3930755" y="3973706"/>
            <a:ext cx="393056" cy="338554"/>
          </a:xfrm>
          <a:prstGeom prst="rect">
            <a:avLst/>
          </a:prstGeom>
          <a:solidFill>
            <a:srgbClr val="FED2FC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20</a:t>
            </a:r>
            <a:endParaRPr lang="cs-CZ" sz="1600"/>
          </a:p>
        </p:txBody>
      </p:sp>
      <p:sp>
        <p:nvSpPr>
          <p:cNvPr id="21" name="TextovéPole 20"/>
          <p:cNvSpPr txBox="1"/>
          <p:nvPr/>
        </p:nvSpPr>
        <p:spPr>
          <a:xfrm>
            <a:off x="5954531" y="3288106"/>
            <a:ext cx="393056" cy="3385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22</a:t>
            </a:r>
            <a:endParaRPr lang="cs-CZ" sz="1600"/>
          </a:p>
        </p:txBody>
      </p:sp>
      <p:sp>
        <p:nvSpPr>
          <p:cNvPr id="22" name="TextovéPole 21"/>
          <p:cNvSpPr txBox="1"/>
          <p:nvPr/>
        </p:nvSpPr>
        <p:spPr>
          <a:xfrm>
            <a:off x="4846688" y="5342777"/>
            <a:ext cx="393056" cy="338554"/>
          </a:xfrm>
          <a:prstGeom prst="rect">
            <a:avLst/>
          </a:prstGeom>
          <a:solidFill>
            <a:srgbClr val="66FFFF"/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23</a:t>
            </a:r>
            <a:endParaRPr lang="cs-CZ" sz="1600"/>
          </a:p>
        </p:txBody>
      </p:sp>
      <p:sp>
        <p:nvSpPr>
          <p:cNvPr id="23" name="TextovéPole 22"/>
          <p:cNvSpPr txBox="1"/>
          <p:nvPr/>
        </p:nvSpPr>
        <p:spPr>
          <a:xfrm>
            <a:off x="4788024" y="3288106"/>
            <a:ext cx="393056" cy="33855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24</a:t>
            </a:r>
            <a:endParaRPr lang="cs-CZ" sz="1600"/>
          </a:p>
        </p:txBody>
      </p:sp>
      <p:sp>
        <p:nvSpPr>
          <p:cNvPr id="24" name="TextovéPole 23"/>
          <p:cNvSpPr txBox="1"/>
          <p:nvPr/>
        </p:nvSpPr>
        <p:spPr>
          <a:xfrm>
            <a:off x="2399070" y="2531309"/>
            <a:ext cx="393056" cy="33855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11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082319" y="1360016"/>
            <a:ext cx="393056" cy="3385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600" smtClean="0"/>
              <a:t>21</a:t>
            </a:r>
            <a:endParaRPr lang="cs-CZ" sz="1600"/>
          </a:p>
        </p:txBody>
      </p:sp>
      <p:sp>
        <p:nvSpPr>
          <p:cNvPr id="26" name="TextovéPole 25"/>
          <p:cNvSpPr txBox="1"/>
          <p:nvPr/>
        </p:nvSpPr>
        <p:spPr>
          <a:xfrm>
            <a:off x="323528" y="102619"/>
            <a:ext cx="1270541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Sixteen</a:t>
            </a:r>
          </a:p>
          <a:p>
            <a:endParaRPr lang="cs-CZ" smtClean="0"/>
          </a:p>
          <a:p>
            <a:r>
              <a:rPr lang="cs-CZ" smtClean="0"/>
              <a:t>Eight</a:t>
            </a:r>
          </a:p>
          <a:p>
            <a:endParaRPr lang="cs-CZ" smtClean="0"/>
          </a:p>
          <a:p>
            <a:r>
              <a:rPr lang="cs-CZ" smtClean="0"/>
              <a:t>One</a:t>
            </a:r>
          </a:p>
          <a:p>
            <a:endParaRPr lang="cs-CZ" smtClean="0"/>
          </a:p>
          <a:p>
            <a:r>
              <a:rPr lang="cs-CZ" smtClean="0"/>
              <a:t>Three</a:t>
            </a:r>
          </a:p>
          <a:p>
            <a:endParaRPr lang="cs-CZ" smtClean="0"/>
          </a:p>
          <a:p>
            <a:r>
              <a:rPr lang="cs-CZ" smtClean="0"/>
              <a:t>Eighteen</a:t>
            </a:r>
          </a:p>
          <a:p>
            <a:endParaRPr lang="cs-CZ" smtClean="0"/>
          </a:p>
          <a:p>
            <a:r>
              <a:rPr lang="cs-CZ" smtClean="0"/>
              <a:t>Six</a:t>
            </a:r>
          </a:p>
          <a:p>
            <a:endParaRPr lang="cs-CZ" smtClean="0"/>
          </a:p>
          <a:p>
            <a:r>
              <a:rPr lang="cs-CZ" smtClean="0"/>
              <a:t>Five</a:t>
            </a:r>
          </a:p>
          <a:p>
            <a:endParaRPr lang="cs-CZ" smtClean="0"/>
          </a:p>
          <a:p>
            <a:r>
              <a:rPr lang="cs-CZ" smtClean="0"/>
              <a:t>Nine</a:t>
            </a:r>
          </a:p>
          <a:p>
            <a:endParaRPr lang="cs-CZ" smtClean="0"/>
          </a:p>
          <a:p>
            <a:r>
              <a:rPr lang="cs-CZ" smtClean="0"/>
              <a:t>Twelve</a:t>
            </a:r>
          </a:p>
          <a:p>
            <a:endParaRPr lang="cs-CZ" smtClean="0"/>
          </a:p>
          <a:p>
            <a:r>
              <a:rPr lang="cs-CZ" smtClean="0"/>
              <a:t>Seven</a:t>
            </a:r>
          </a:p>
          <a:p>
            <a:endParaRPr lang="cs-CZ"/>
          </a:p>
          <a:p>
            <a:r>
              <a:rPr lang="cs-CZ" smtClean="0"/>
              <a:t>twenty-one</a:t>
            </a:r>
          </a:p>
          <a:p>
            <a:endParaRPr lang="cs-CZ" smtClean="0"/>
          </a:p>
          <a:p>
            <a:r>
              <a:rPr lang="cs-CZ" smtClean="0"/>
              <a:t>Two</a:t>
            </a:r>
          </a:p>
          <a:p>
            <a:endParaRPr lang="cs-CZ" smtClean="0"/>
          </a:p>
        </p:txBody>
      </p:sp>
      <p:sp>
        <p:nvSpPr>
          <p:cNvPr id="27" name="TextovéPole 26"/>
          <p:cNvSpPr txBox="1"/>
          <p:nvPr/>
        </p:nvSpPr>
        <p:spPr>
          <a:xfrm>
            <a:off x="7581592" y="102619"/>
            <a:ext cx="1418209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Fourteen</a:t>
            </a:r>
            <a:endParaRPr lang="cs-CZ" smtClean="0"/>
          </a:p>
          <a:p>
            <a:endParaRPr lang="en-US"/>
          </a:p>
          <a:p>
            <a:r>
              <a:rPr lang="en-US" smtClean="0"/>
              <a:t>Fifteen</a:t>
            </a:r>
            <a:endParaRPr lang="cs-CZ" smtClean="0"/>
          </a:p>
          <a:p>
            <a:endParaRPr lang="en-US"/>
          </a:p>
          <a:p>
            <a:r>
              <a:rPr lang="en-US" smtClean="0"/>
              <a:t>Four</a:t>
            </a:r>
            <a:endParaRPr lang="cs-CZ" smtClean="0"/>
          </a:p>
          <a:p>
            <a:endParaRPr lang="cs-CZ"/>
          </a:p>
          <a:p>
            <a:r>
              <a:rPr lang="en-US" smtClean="0"/>
              <a:t>Seventeen</a:t>
            </a:r>
            <a:endParaRPr lang="cs-CZ" smtClean="0"/>
          </a:p>
          <a:p>
            <a:endParaRPr lang="en-US"/>
          </a:p>
          <a:p>
            <a:r>
              <a:rPr lang="en-US" smtClean="0"/>
              <a:t>Nineteen</a:t>
            </a:r>
            <a:endParaRPr lang="cs-CZ" smtClean="0"/>
          </a:p>
          <a:p>
            <a:endParaRPr lang="en-US"/>
          </a:p>
          <a:p>
            <a:r>
              <a:rPr lang="en-US" smtClean="0"/>
              <a:t>Thirteen</a:t>
            </a:r>
            <a:endParaRPr lang="cs-CZ" smtClean="0"/>
          </a:p>
          <a:p>
            <a:endParaRPr lang="en-US"/>
          </a:p>
          <a:p>
            <a:r>
              <a:rPr lang="en-US" smtClean="0"/>
              <a:t>Twenty</a:t>
            </a:r>
            <a:endParaRPr lang="cs-CZ" smtClean="0"/>
          </a:p>
          <a:p>
            <a:endParaRPr lang="en-US"/>
          </a:p>
          <a:p>
            <a:r>
              <a:rPr lang="en-US" smtClean="0"/>
              <a:t>twenty-two</a:t>
            </a:r>
            <a:endParaRPr lang="cs-CZ" smtClean="0"/>
          </a:p>
          <a:p>
            <a:endParaRPr lang="en-US"/>
          </a:p>
          <a:p>
            <a:r>
              <a:rPr lang="en-US" smtClean="0"/>
              <a:t>Eleven</a:t>
            </a:r>
            <a:endParaRPr lang="cs-CZ" smtClean="0"/>
          </a:p>
          <a:p>
            <a:endParaRPr lang="en-US"/>
          </a:p>
          <a:p>
            <a:r>
              <a:rPr lang="en-US" smtClean="0"/>
              <a:t>twenty-three</a:t>
            </a:r>
            <a:endParaRPr lang="cs-CZ" smtClean="0"/>
          </a:p>
          <a:p>
            <a:endParaRPr lang="en-US"/>
          </a:p>
          <a:p>
            <a:r>
              <a:rPr lang="en-US" smtClean="0"/>
              <a:t>Ten</a:t>
            </a:r>
            <a:endParaRPr lang="cs-CZ" smtClean="0"/>
          </a:p>
          <a:p>
            <a:endParaRPr lang="en-US"/>
          </a:p>
          <a:p>
            <a:r>
              <a:rPr lang="en-US"/>
              <a:t>twenty-four</a:t>
            </a:r>
          </a:p>
        </p:txBody>
      </p:sp>
    </p:spTree>
    <p:extLst>
      <p:ext uri="{BB962C8B-B14F-4D97-AF65-F5344CB8AC3E}">
        <p14:creationId xmlns:p14="http://schemas.microsoft.com/office/powerpoint/2010/main" val="4257919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73 -0.00347 L -0.4875 -0.066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-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0.01134 L -0.14184 0.0427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4 -0.0081 L -0.14844 -0.0395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-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85014E-6 L -0.10295 0.1267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56" y="6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34 -0.0037 L -0.53333 0.0067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08" y="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5.08788E-7 L -0.14965 -0.1399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-70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01758E-7 L -0.52674 0.3052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37" y="15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-0.01411 L -0.23629 -0.2342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110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-0.00855 L -0.15747 -0.04001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36 0.00531 L -0.45834 0.0892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49" y="4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1 0.02498 L -0.26719 0.6126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293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0.03839 L -0.36233 0.78307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372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92 -0.01942 L 0.36945 -0.3131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26" y="-14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64 -0.03654 L 0.15729 -0.7604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-361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02474 L 0.29132 -0.46531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67" y="-220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82 -0.03446 L 0.54862 -0.5904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90" y="-277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9 -0.03053 L 0.08872 -0.42923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19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97 0.01596 L 0.20122 0.1524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63" y="68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 -0.00949 L 0.33993 -0.0828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-3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49 0.01688 L 0.11875 0.09019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04" y="36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28 0.01179 L 0.50747 0.28445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10" y="136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26 -0.00971 L 0.23976 -0.04117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-15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33 0.03145 L 0.22483 0.43015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19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07 0.02729 L 0.24618 0.41536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6" y="19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863</TotalTime>
  <Words>237</Words>
  <Application>Microsoft Office PowerPoint</Application>
  <PresentationFormat>Předvádění na obrazovce (4:3)</PresentationFormat>
  <Paragraphs>234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Exekutivní</vt:lpstr>
      <vt:lpstr>Jmění</vt:lpstr>
      <vt:lpstr>Prezentace aplikace PowerPoint</vt:lpstr>
      <vt:lpstr>Prezentace aplikace PowerPoint</vt:lpstr>
      <vt:lpstr>Numbers 1 - 24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Katerina Zídková</dc:creator>
  <cp:lastModifiedBy>Katerina Zídková</cp:lastModifiedBy>
  <cp:revision>26</cp:revision>
  <dcterms:created xsi:type="dcterms:W3CDTF">2013-06-01T18:56:10Z</dcterms:created>
  <dcterms:modified xsi:type="dcterms:W3CDTF">2013-08-28T15:18:19Z</dcterms:modified>
</cp:coreProperties>
</file>