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351" r:id="rId2"/>
    <p:sldId id="352" r:id="rId3"/>
    <p:sldId id="353" r:id="rId4"/>
    <p:sldId id="354" r:id="rId5"/>
    <p:sldId id="355" r:id="rId6"/>
    <p:sldId id="356" r:id="rId7"/>
    <p:sldId id="357" r:id="rId8"/>
    <p:sldId id="358" r:id="rId9"/>
    <p:sldId id="359" r:id="rId10"/>
    <p:sldId id="360"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0E018F-55B1-4403-BEA0-0948BA4DE7DF}" type="datetimeFigureOut">
              <a:rPr lang="cs-CZ" smtClean="0"/>
              <a:pPr/>
              <a:t>17.3.2012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6CB09C-8286-4786-96EA-B72097AF9247}" type="slidenum">
              <a:rPr lang="cs-CZ" smtClean="0"/>
              <a:pPr/>
              <a:t>‹#›</a:t>
            </a:fld>
            <a:endParaRPr lang="cs-CZ"/>
          </a:p>
        </p:txBody>
      </p:sp>
    </p:spTree>
    <p:extLst>
      <p:ext uri="{BB962C8B-B14F-4D97-AF65-F5344CB8AC3E}">
        <p14:creationId xmlns:p14="http://schemas.microsoft.com/office/powerpoint/2010/main" val="316118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DEBD0F8-54CF-4169-AEAA-300E37671196}"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DEBD0F8-54CF-4169-AEAA-300E37671196}" type="datetimeFigureOut">
              <a:rPr lang="cs-CZ" smtClean="0"/>
              <a:pPr/>
              <a:t>17.3.2012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DEBD0F8-54CF-4169-AEAA-300E37671196}" type="datetimeFigureOut">
              <a:rPr lang="cs-CZ" smtClean="0"/>
              <a:pPr/>
              <a:t>17.3.2012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DEBD0F8-54CF-4169-AEAA-300E37671196}" type="datetimeFigureOut">
              <a:rPr lang="cs-CZ" smtClean="0"/>
              <a:pPr/>
              <a:t>17.3.2012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EBD0F8-54CF-4169-AEAA-300E37671196}"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DEBD0F8-54CF-4169-AEAA-300E37671196}"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ACADED6-09C2-431F-804C-66160987A7E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EBD0F8-54CF-4169-AEAA-300E37671196}" type="datetimeFigureOut">
              <a:rPr lang="cs-CZ" smtClean="0"/>
              <a:pPr/>
              <a:t>17.3.2012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CADED6-09C2-431F-804C-66160987A7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28688"/>
            <a:ext cx="7772400" cy="2143125"/>
          </a:xfrm>
        </p:spPr>
        <p:txBody>
          <a:bodyPr rtlCol="0">
            <a:normAutofit/>
          </a:bodyPr>
          <a:lstStyle/>
          <a:p>
            <a:pPr eaLnBrk="1" fontAlgn="auto" hangingPunct="1">
              <a:spcAft>
                <a:spcPts val="0"/>
              </a:spcAft>
              <a:defRPr/>
            </a:pPr>
            <a:r>
              <a:rPr lang="cs-CZ" b="1" dirty="0" smtClean="0">
                <a:solidFill>
                  <a:schemeClr val="accent2">
                    <a:lumMod val="75000"/>
                  </a:schemeClr>
                </a:solidFill>
              </a:rPr>
              <a:t>VYJMENOVANÁ  SLOVA</a:t>
            </a:r>
          </a:p>
        </p:txBody>
      </p:sp>
      <p:sp>
        <p:nvSpPr>
          <p:cNvPr id="3" name="Podnadpis 2"/>
          <p:cNvSpPr>
            <a:spLocks noGrp="1"/>
          </p:cNvSpPr>
          <p:nvPr>
            <p:ph type="subTitle" idx="1"/>
          </p:nvPr>
        </p:nvSpPr>
        <p:spPr>
          <a:xfrm>
            <a:off x="1428750" y="3571875"/>
            <a:ext cx="6400800" cy="1995488"/>
          </a:xfrm>
        </p:spPr>
        <p:txBody>
          <a:bodyPr rtlCol="0">
            <a:normAutofit/>
          </a:bodyPr>
          <a:lstStyle/>
          <a:p>
            <a:pPr eaLnBrk="1" fontAlgn="auto" hangingPunct="1">
              <a:spcAft>
                <a:spcPts val="0"/>
              </a:spcAft>
              <a:buFont typeface="Arial" pitchFamily="34" charset="0"/>
              <a:buNone/>
              <a:defRPr/>
            </a:pPr>
            <a:endParaRPr lang="cs-CZ" dirty="0" smtClean="0"/>
          </a:p>
          <a:p>
            <a:pPr eaLnBrk="1" fontAlgn="auto" hangingPunct="1">
              <a:spcAft>
                <a:spcPts val="0"/>
              </a:spcAft>
              <a:buFont typeface="Arial" pitchFamily="34" charset="0"/>
              <a:buNone/>
              <a:defRPr/>
            </a:pPr>
            <a:r>
              <a:rPr lang="cs-CZ" dirty="0" smtClean="0"/>
              <a:t>Mgr. Jitka Vlková</a:t>
            </a:r>
          </a:p>
          <a:p>
            <a:pPr eaLnBrk="1" fontAlgn="auto" hangingPunct="1">
              <a:spcAft>
                <a:spcPts val="0"/>
              </a:spcAft>
              <a:buFont typeface="Arial" pitchFamily="34" charset="0"/>
              <a:buNone/>
              <a:defRPr/>
            </a:pPr>
            <a:r>
              <a:rPr lang="cs-CZ" sz="1900" smtClean="0"/>
              <a:t>VY_32_INOVACE_13_12_vyjmenovaná </a:t>
            </a:r>
            <a:r>
              <a:rPr lang="cs-CZ" sz="1900" dirty="0" smtClean="0"/>
              <a:t>slova</a:t>
            </a:r>
          </a:p>
          <a:p>
            <a:pPr eaLnBrk="1" fontAlgn="auto" hangingPunct="1">
              <a:spcAft>
                <a:spcPts val="0"/>
              </a:spcAft>
              <a:buFont typeface="Arial" pitchFamily="34" charset="0"/>
              <a:buNone/>
              <a:defRPr/>
            </a:pPr>
            <a:endParaRPr lang="cs-CZ" dirty="0" smtClean="0"/>
          </a:p>
        </p:txBody>
      </p:sp>
      <p:pic>
        <p:nvPicPr>
          <p:cNvPr id="98308" name="Picture 4"/>
          <p:cNvPicPr>
            <a:picLocks noChangeAspect="1" noChangeArrowheads="1"/>
          </p:cNvPicPr>
          <p:nvPr/>
        </p:nvPicPr>
        <p:blipFill>
          <a:blip r:embed="rId2" cstate="print"/>
          <a:srcRect/>
          <a:stretch>
            <a:fillRect/>
          </a:stretch>
        </p:blipFill>
        <p:spPr bwMode="auto">
          <a:xfrm>
            <a:off x="1500188" y="3000375"/>
            <a:ext cx="5976937" cy="9906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Nadpis 1"/>
          <p:cNvSpPr>
            <a:spLocks noGrp="1"/>
          </p:cNvSpPr>
          <p:nvPr>
            <p:ph type="title"/>
          </p:nvPr>
        </p:nvSpPr>
        <p:spPr/>
        <p:txBody>
          <a:bodyPr/>
          <a:lstStyle/>
          <a:p>
            <a:r>
              <a:rPr lang="cs-CZ" sz="2400" b="1" u="sng" smtClean="0"/>
              <a:t>ZPYTOVAT, PYKAT, PÝR</a:t>
            </a:r>
          </a:p>
        </p:txBody>
      </p:sp>
      <p:sp>
        <p:nvSpPr>
          <p:cNvPr id="99331" name="Zástupný symbol pro obsah 2"/>
          <p:cNvSpPr>
            <a:spLocks noGrp="1"/>
          </p:cNvSpPr>
          <p:nvPr>
            <p:ph idx="1"/>
          </p:nvPr>
        </p:nvSpPr>
        <p:spPr>
          <a:xfrm>
            <a:off x="457200" y="928688"/>
            <a:ext cx="8229600" cy="5286375"/>
          </a:xfrm>
        </p:spPr>
        <p:txBody>
          <a:bodyPr/>
          <a:lstStyle/>
          <a:p>
            <a:pPr>
              <a:buFont typeface="Arial" charset="0"/>
              <a:buNone/>
            </a:pPr>
            <a:r>
              <a:rPr lang="cs-CZ" sz="1200" smtClean="0"/>
              <a:t>Doplň správná i –y, í –ý:</a:t>
            </a:r>
          </a:p>
          <a:p>
            <a:pPr>
              <a:buFont typeface="Arial" charset="0"/>
              <a:buNone/>
            </a:pPr>
            <a:r>
              <a:rPr lang="cs-CZ" sz="1800" smtClean="0"/>
              <a:t>Lež má krátké nohy</a:t>
            </a:r>
          </a:p>
          <a:p>
            <a:pPr>
              <a:buFont typeface="Arial" charset="0"/>
              <a:buNone/>
            </a:pPr>
            <a:endParaRPr lang="cs-CZ" sz="1800" smtClean="0"/>
          </a:p>
          <a:p>
            <a:pPr>
              <a:buFont typeface="Arial" charset="0"/>
              <a:buNone/>
            </a:pPr>
            <a:r>
              <a:rPr lang="cs-CZ" sz="1800" smtClean="0"/>
              <a:t>Jednou Toník utíral um    té nádobí. Tu se rozběhl za tatínkem,</a:t>
            </a:r>
          </a:p>
          <a:p>
            <a:pPr>
              <a:buFont typeface="Arial" charset="0"/>
              <a:buNone/>
            </a:pPr>
            <a:endParaRPr lang="cs-CZ" sz="1800" smtClean="0"/>
          </a:p>
          <a:p>
            <a:pPr>
              <a:buFont typeface="Arial" charset="0"/>
              <a:buNone/>
            </a:pPr>
            <a:r>
              <a:rPr lang="cs-CZ" sz="1800" smtClean="0"/>
              <a:t>Klop     tl a upustil tal     ř. Z tal    ře zb     la kup    čka střepů.</a:t>
            </a:r>
          </a:p>
          <a:p>
            <a:pPr>
              <a:buFont typeface="Arial" charset="0"/>
              <a:buNone/>
            </a:pPr>
            <a:endParaRPr lang="cs-CZ" sz="1800" smtClean="0"/>
          </a:p>
          <a:p>
            <a:pPr>
              <a:buFont typeface="Arial" charset="0"/>
              <a:buNone/>
            </a:pPr>
            <a:r>
              <a:rPr lang="cs-CZ" sz="1800" smtClean="0"/>
              <a:t>Když se mam     nka ptala, kdo rozb     l talíř, Toník klop    l oči k zemi a zap     ral, že ně-</a:t>
            </a:r>
          </a:p>
          <a:p>
            <a:pPr>
              <a:buFont typeface="Arial" charset="0"/>
              <a:buNone/>
            </a:pPr>
            <a:endParaRPr lang="cs-CZ" sz="1800" smtClean="0"/>
          </a:p>
          <a:p>
            <a:pPr>
              <a:buFont typeface="Arial" charset="0"/>
              <a:buNone/>
            </a:pPr>
            <a:r>
              <a:rPr lang="cs-CZ" sz="1800" smtClean="0"/>
              <a:t>co ví. Zb    tek dne ho tráp    ly oškl    vé m    šlenky. P    kal za to, že lhal. Zp     toval </a:t>
            </a:r>
          </a:p>
          <a:p>
            <a:pPr>
              <a:buFont typeface="Arial" charset="0"/>
              <a:buNone/>
            </a:pPr>
            <a:endParaRPr lang="cs-CZ" sz="1800" smtClean="0"/>
          </a:p>
          <a:p>
            <a:pPr>
              <a:buFont typeface="Arial" charset="0"/>
              <a:buNone/>
            </a:pPr>
            <a:r>
              <a:rPr lang="cs-CZ" sz="1800" smtClean="0"/>
              <a:t>své svědomí a b    lo mu do pláče. Večer se mam     nce přiznal. Druhý den si musel </a:t>
            </a:r>
          </a:p>
          <a:p>
            <a:pPr>
              <a:buFont typeface="Arial" charset="0"/>
              <a:buNone/>
            </a:pPr>
            <a:endParaRPr lang="cs-CZ" sz="1800" smtClean="0"/>
          </a:p>
          <a:p>
            <a:pPr>
              <a:buFont typeface="Arial" charset="0"/>
              <a:buNone/>
            </a:pPr>
            <a:r>
              <a:rPr lang="cs-CZ" sz="1800" smtClean="0"/>
              <a:t>odp     kat svůj trest. Vytrhával ze záhonů plevel, zvláště p     r. P    r je rostl    na, která</a:t>
            </a:r>
          </a:p>
          <a:p>
            <a:pPr>
              <a:buFont typeface="Arial" charset="0"/>
              <a:buNone/>
            </a:pPr>
            <a:endParaRPr lang="cs-CZ" sz="1800" smtClean="0"/>
          </a:p>
          <a:p>
            <a:pPr>
              <a:buFont typeface="Arial" charset="0"/>
              <a:buNone/>
            </a:pPr>
            <a:r>
              <a:rPr lang="cs-CZ" sz="1800" smtClean="0"/>
              <a:t>má dlouhé kořen       a rychle se rozrůstá. </a:t>
            </a:r>
          </a:p>
          <a:p>
            <a:pPr>
              <a:buFont typeface="Arial" charset="0"/>
              <a:buNone/>
            </a:pPr>
            <a:endParaRPr lang="cs-CZ" smtClean="0"/>
          </a:p>
        </p:txBody>
      </p:sp>
      <p:pic>
        <p:nvPicPr>
          <p:cNvPr id="99332" name="Picture 2" descr="A1726089"/>
          <p:cNvPicPr>
            <a:picLocks noChangeAspect="1" noChangeArrowheads="1"/>
          </p:cNvPicPr>
          <p:nvPr/>
        </p:nvPicPr>
        <p:blipFill>
          <a:blip r:embed="rId2" cstate="print"/>
          <a:srcRect/>
          <a:stretch>
            <a:fillRect/>
          </a:stretch>
        </p:blipFill>
        <p:spPr bwMode="auto">
          <a:xfrm>
            <a:off x="6572250" y="642938"/>
            <a:ext cx="2174875" cy="2357437"/>
          </a:xfrm>
          <a:prstGeom prst="rect">
            <a:avLst/>
          </a:prstGeom>
          <a:noFill/>
          <a:ln w="9525">
            <a:noFill/>
            <a:miter lim="800000"/>
            <a:headEnd/>
            <a:tailEnd/>
          </a:ln>
        </p:spPr>
      </p:pic>
      <p:sp>
        <p:nvSpPr>
          <p:cNvPr id="5" name="TextovéPole 4"/>
          <p:cNvSpPr txBox="1"/>
          <p:nvPr/>
        </p:nvSpPr>
        <p:spPr>
          <a:xfrm>
            <a:off x="2643188" y="178593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6" name="TextovéPole 5"/>
          <p:cNvSpPr txBox="1"/>
          <p:nvPr/>
        </p:nvSpPr>
        <p:spPr>
          <a:xfrm>
            <a:off x="1000125" y="24288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7" name="TextovéPole 6"/>
          <p:cNvSpPr txBox="1"/>
          <p:nvPr/>
        </p:nvSpPr>
        <p:spPr>
          <a:xfrm>
            <a:off x="2500313" y="24288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8" name="TextovéPole 7"/>
          <p:cNvSpPr txBox="1"/>
          <p:nvPr/>
        </p:nvSpPr>
        <p:spPr>
          <a:xfrm>
            <a:off x="3286125" y="24288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9" name="TextovéPole 8"/>
          <p:cNvSpPr txBox="1"/>
          <p:nvPr/>
        </p:nvSpPr>
        <p:spPr>
          <a:xfrm>
            <a:off x="4000500" y="24288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0" name="TextovéPole 9"/>
          <p:cNvSpPr txBox="1"/>
          <p:nvPr/>
        </p:nvSpPr>
        <p:spPr>
          <a:xfrm>
            <a:off x="4786313" y="24288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1" name="TextovéPole 10"/>
          <p:cNvSpPr txBox="1"/>
          <p:nvPr/>
        </p:nvSpPr>
        <p:spPr>
          <a:xfrm>
            <a:off x="1785938" y="3071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2" name="TextovéPole 11"/>
          <p:cNvSpPr txBox="1"/>
          <p:nvPr/>
        </p:nvSpPr>
        <p:spPr>
          <a:xfrm>
            <a:off x="3786188" y="3071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3" name="TextovéPole 12"/>
          <p:cNvSpPr txBox="1"/>
          <p:nvPr/>
        </p:nvSpPr>
        <p:spPr>
          <a:xfrm>
            <a:off x="5500688" y="3071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4" name="TextovéPole 13"/>
          <p:cNvSpPr txBox="1"/>
          <p:nvPr/>
        </p:nvSpPr>
        <p:spPr>
          <a:xfrm>
            <a:off x="7286625" y="31432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5" name="TextovéPole 14"/>
          <p:cNvSpPr txBox="1"/>
          <p:nvPr/>
        </p:nvSpPr>
        <p:spPr>
          <a:xfrm>
            <a:off x="1285875" y="3786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6" name="TextovéPole 15"/>
          <p:cNvSpPr txBox="1"/>
          <p:nvPr/>
        </p:nvSpPr>
        <p:spPr>
          <a:xfrm>
            <a:off x="2928938" y="3786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7" name="TextovéPole 16"/>
          <p:cNvSpPr txBox="1"/>
          <p:nvPr/>
        </p:nvSpPr>
        <p:spPr>
          <a:xfrm>
            <a:off x="3714750" y="3786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8" name="TextovéPole 17"/>
          <p:cNvSpPr txBox="1"/>
          <p:nvPr/>
        </p:nvSpPr>
        <p:spPr>
          <a:xfrm>
            <a:off x="4357688" y="3786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9" name="TextovéPole 18"/>
          <p:cNvSpPr txBox="1"/>
          <p:nvPr/>
        </p:nvSpPr>
        <p:spPr>
          <a:xfrm>
            <a:off x="5357813" y="3786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0" name="TextovéPole 19"/>
          <p:cNvSpPr txBox="1"/>
          <p:nvPr/>
        </p:nvSpPr>
        <p:spPr>
          <a:xfrm>
            <a:off x="7429500" y="3786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1" name="TextovéPole 20"/>
          <p:cNvSpPr txBox="1"/>
          <p:nvPr/>
        </p:nvSpPr>
        <p:spPr>
          <a:xfrm>
            <a:off x="2000250" y="442912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2" name="TextovéPole 21"/>
          <p:cNvSpPr txBox="1"/>
          <p:nvPr/>
        </p:nvSpPr>
        <p:spPr>
          <a:xfrm>
            <a:off x="5000625" y="442912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3" name="TextovéPole 22"/>
          <p:cNvSpPr txBox="1"/>
          <p:nvPr/>
        </p:nvSpPr>
        <p:spPr>
          <a:xfrm>
            <a:off x="928688" y="507206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4" name="TextovéPole 23"/>
          <p:cNvSpPr txBox="1"/>
          <p:nvPr/>
        </p:nvSpPr>
        <p:spPr>
          <a:xfrm>
            <a:off x="5857875" y="5072063"/>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5" name="TextovéPole 24"/>
          <p:cNvSpPr txBox="1"/>
          <p:nvPr/>
        </p:nvSpPr>
        <p:spPr>
          <a:xfrm>
            <a:off x="6357938" y="507206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6" name="TextovéPole 25"/>
          <p:cNvSpPr txBox="1"/>
          <p:nvPr/>
        </p:nvSpPr>
        <p:spPr>
          <a:xfrm>
            <a:off x="7358063" y="507206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7" name="TextovéPole 26"/>
          <p:cNvSpPr txBox="1"/>
          <p:nvPr/>
        </p:nvSpPr>
        <p:spPr>
          <a:xfrm>
            <a:off x="2143125" y="571500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Zaoblený obdélník 10"/>
          <p:cNvSpPr/>
          <p:nvPr/>
        </p:nvSpPr>
        <p:spPr>
          <a:xfrm>
            <a:off x="5072063" y="5643563"/>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4" name="Zaoblený obdélník 13"/>
          <p:cNvSpPr/>
          <p:nvPr/>
        </p:nvSpPr>
        <p:spPr>
          <a:xfrm>
            <a:off x="5357813" y="4714875"/>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5" name="Zaoblený obdélník 14"/>
          <p:cNvSpPr/>
          <p:nvPr/>
        </p:nvSpPr>
        <p:spPr>
          <a:xfrm>
            <a:off x="4572000" y="3714750"/>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6" name="Zaoblený obdélník 15"/>
          <p:cNvSpPr/>
          <p:nvPr/>
        </p:nvSpPr>
        <p:spPr>
          <a:xfrm>
            <a:off x="4786313" y="2714625"/>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7" name="Zaoblený obdélník 16"/>
          <p:cNvSpPr/>
          <p:nvPr/>
        </p:nvSpPr>
        <p:spPr>
          <a:xfrm>
            <a:off x="4214813" y="1714500"/>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0" name="Zaoblený obdélník 9"/>
          <p:cNvSpPr/>
          <p:nvPr/>
        </p:nvSpPr>
        <p:spPr>
          <a:xfrm>
            <a:off x="3500438" y="785813"/>
            <a:ext cx="1285875" cy="571500"/>
          </a:xfrm>
          <a:prstGeom prst="roundRect">
            <a:avLst/>
          </a:prstGeom>
          <a:solidFill>
            <a:schemeClr val="bg1"/>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schemeClr val="tx1"/>
              </a:solidFill>
            </a:endParaRPr>
          </a:p>
        </p:txBody>
      </p:sp>
      <p:sp>
        <p:nvSpPr>
          <p:cNvPr id="100360" name="Nadpis 1"/>
          <p:cNvSpPr>
            <a:spLocks noGrp="1"/>
          </p:cNvSpPr>
          <p:nvPr>
            <p:ph type="title"/>
          </p:nvPr>
        </p:nvSpPr>
        <p:spPr>
          <a:xfrm>
            <a:off x="457200" y="274638"/>
            <a:ext cx="8229600" cy="439737"/>
          </a:xfrm>
        </p:spPr>
        <p:txBody>
          <a:bodyPr/>
          <a:lstStyle/>
          <a:p>
            <a:pPr algn="l"/>
            <a:r>
              <a:rPr lang="cs-CZ" sz="1200" smtClean="0"/>
              <a:t>Doplň chybějící slova ve větách:</a:t>
            </a:r>
          </a:p>
        </p:txBody>
      </p:sp>
      <p:sp>
        <p:nvSpPr>
          <p:cNvPr id="100361" name="Zástupný symbol pro obsah 2"/>
          <p:cNvSpPr>
            <a:spLocks noGrp="1"/>
          </p:cNvSpPr>
          <p:nvPr>
            <p:ph idx="1"/>
          </p:nvPr>
        </p:nvSpPr>
        <p:spPr>
          <a:xfrm>
            <a:off x="2643188" y="857250"/>
            <a:ext cx="6043612" cy="5429250"/>
          </a:xfrm>
        </p:spPr>
        <p:txBody>
          <a:bodyPr/>
          <a:lstStyle/>
          <a:p>
            <a:pPr>
              <a:buFont typeface="Arial" charset="0"/>
              <a:buNone/>
            </a:pPr>
            <a:r>
              <a:rPr lang="cs-CZ" sz="1800" smtClean="0"/>
              <a:t>Bodlák                            .</a:t>
            </a:r>
          </a:p>
          <a:p>
            <a:pPr>
              <a:buFont typeface="Arial" charset="0"/>
              <a:buNone/>
            </a:pPr>
            <a:endParaRPr lang="cs-CZ" sz="1800" smtClean="0"/>
          </a:p>
          <a:p>
            <a:pPr>
              <a:buFont typeface="Arial" charset="0"/>
              <a:buNone/>
            </a:pPr>
            <a:endParaRPr lang="cs-CZ" sz="1800" smtClean="0"/>
          </a:p>
          <a:p>
            <a:pPr>
              <a:buFont typeface="Arial" charset="0"/>
              <a:buNone/>
            </a:pPr>
            <a:r>
              <a:rPr lang="cs-CZ" sz="1800" smtClean="0"/>
              <a:t>V trávě se mihl                            .</a:t>
            </a:r>
          </a:p>
          <a:p>
            <a:pPr>
              <a:buFont typeface="Arial" charset="0"/>
              <a:buNone/>
            </a:pPr>
            <a:endParaRPr lang="cs-CZ" sz="1800" smtClean="0"/>
          </a:p>
          <a:p>
            <a:pPr>
              <a:buFont typeface="Arial" charset="0"/>
              <a:buNone/>
            </a:pPr>
            <a:endParaRPr lang="cs-CZ" sz="1800" smtClean="0"/>
          </a:p>
          <a:p>
            <a:pPr>
              <a:buFont typeface="Arial" charset="0"/>
              <a:buNone/>
            </a:pPr>
            <a:r>
              <a:rPr lang="cs-CZ" sz="1800" smtClean="0"/>
              <a:t>Tu poškozenou knihu                            .</a:t>
            </a:r>
          </a:p>
          <a:p>
            <a:pPr>
              <a:buFont typeface="Arial" charset="0"/>
              <a:buNone/>
            </a:pPr>
            <a:endParaRPr lang="cs-CZ" sz="1800" smtClean="0"/>
          </a:p>
          <a:p>
            <a:pPr>
              <a:buFont typeface="Arial" charset="0"/>
              <a:buNone/>
            </a:pPr>
            <a:endParaRPr lang="cs-CZ" sz="1800" smtClean="0"/>
          </a:p>
          <a:p>
            <a:pPr>
              <a:buFont typeface="Arial" charset="0"/>
              <a:buNone/>
            </a:pPr>
            <a:r>
              <a:rPr lang="cs-CZ" sz="1800" smtClean="0"/>
              <a:t>V květech rostlin je                           .</a:t>
            </a:r>
          </a:p>
          <a:p>
            <a:pPr>
              <a:buFont typeface="Arial" charset="0"/>
              <a:buNone/>
            </a:pPr>
            <a:endParaRPr lang="cs-CZ" sz="1800" smtClean="0"/>
          </a:p>
          <a:p>
            <a:pPr>
              <a:buFont typeface="Arial" charset="0"/>
              <a:buNone/>
            </a:pPr>
            <a:endParaRPr lang="cs-CZ" sz="1800" smtClean="0"/>
          </a:p>
          <a:p>
            <a:pPr>
              <a:buFont typeface="Arial" charset="0"/>
              <a:buNone/>
            </a:pPr>
            <a:r>
              <a:rPr lang="cs-CZ" sz="1800" smtClean="0"/>
              <a:t>Koloušek ze studánky právě                           .</a:t>
            </a:r>
          </a:p>
          <a:p>
            <a:pPr>
              <a:buFont typeface="Arial" charset="0"/>
              <a:buNone/>
            </a:pPr>
            <a:endParaRPr lang="cs-CZ" sz="1800" smtClean="0"/>
          </a:p>
          <a:p>
            <a:pPr>
              <a:buFont typeface="Arial" charset="0"/>
              <a:buNone/>
            </a:pPr>
            <a:endParaRPr lang="cs-CZ" sz="1800" smtClean="0"/>
          </a:p>
          <a:p>
            <a:pPr>
              <a:buFont typeface="Arial" charset="0"/>
              <a:buNone/>
            </a:pPr>
            <a:r>
              <a:rPr lang="cs-CZ" sz="1800" smtClean="0"/>
              <a:t>Četl pohádku Potrestaná                           .</a:t>
            </a:r>
          </a:p>
        </p:txBody>
      </p:sp>
      <p:cxnSp>
        <p:nvCxnSpPr>
          <p:cNvPr id="4" name="Přímá spojovací čára 3"/>
          <p:cNvCxnSpPr/>
          <p:nvPr/>
        </p:nvCxnSpPr>
        <p:spPr>
          <a:xfrm rot="5400000">
            <a:off x="-107156" y="3607594"/>
            <a:ext cx="5357812" cy="0"/>
          </a:xfrm>
          <a:prstGeom prst="line">
            <a:avLst/>
          </a:prstGeom>
          <a:ln w="22225">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Zaoblený obdélník 4"/>
          <p:cNvSpPr/>
          <p:nvPr/>
        </p:nvSpPr>
        <p:spPr>
          <a:xfrm>
            <a:off x="642938" y="2643188"/>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slepíš</a:t>
            </a:r>
          </a:p>
        </p:txBody>
      </p:sp>
      <p:sp>
        <p:nvSpPr>
          <p:cNvPr id="18" name="Zaoblený obdélník 17"/>
          <p:cNvSpPr/>
          <p:nvPr/>
        </p:nvSpPr>
        <p:spPr>
          <a:xfrm>
            <a:off x="642938" y="4500563"/>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slepýš</a:t>
            </a:r>
          </a:p>
        </p:txBody>
      </p:sp>
      <p:sp>
        <p:nvSpPr>
          <p:cNvPr id="19" name="Zaoblený obdélník 18"/>
          <p:cNvSpPr/>
          <p:nvPr/>
        </p:nvSpPr>
        <p:spPr>
          <a:xfrm>
            <a:off x="714375" y="1000125"/>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pil</a:t>
            </a:r>
          </a:p>
        </p:txBody>
      </p:sp>
      <p:sp>
        <p:nvSpPr>
          <p:cNvPr id="20" name="Zaoblený obdélník 19"/>
          <p:cNvSpPr/>
          <p:nvPr/>
        </p:nvSpPr>
        <p:spPr>
          <a:xfrm>
            <a:off x="1071563" y="5500688"/>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pyl</a:t>
            </a:r>
          </a:p>
        </p:txBody>
      </p:sp>
      <p:sp>
        <p:nvSpPr>
          <p:cNvPr id="21" name="Zaoblený obdélník 20"/>
          <p:cNvSpPr/>
          <p:nvPr/>
        </p:nvSpPr>
        <p:spPr>
          <a:xfrm>
            <a:off x="1285875" y="1857375"/>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pýcha</a:t>
            </a:r>
          </a:p>
        </p:txBody>
      </p:sp>
      <p:sp>
        <p:nvSpPr>
          <p:cNvPr id="22" name="Zaoblený obdélník 21"/>
          <p:cNvSpPr/>
          <p:nvPr/>
        </p:nvSpPr>
        <p:spPr>
          <a:xfrm>
            <a:off x="1000125" y="3571875"/>
            <a:ext cx="1143000" cy="42862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dirty="0">
                <a:solidFill>
                  <a:schemeClr val="tx1"/>
                </a:solidFill>
              </a:rPr>
              <a:t>píchá</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Nadpis 1"/>
          <p:cNvSpPr>
            <a:spLocks noGrp="1"/>
          </p:cNvSpPr>
          <p:nvPr>
            <p:ph type="title"/>
          </p:nvPr>
        </p:nvSpPr>
        <p:spPr>
          <a:xfrm>
            <a:off x="457200" y="357188"/>
            <a:ext cx="8229600" cy="500062"/>
          </a:xfrm>
        </p:spPr>
        <p:txBody>
          <a:bodyPr/>
          <a:lstStyle/>
          <a:p>
            <a:pPr algn="l"/>
            <a:r>
              <a:rPr lang="cs-CZ" sz="1200" b="1" smtClean="0"/>
              <a:t>OSMISMĚRKA</a:t>
            </a:r>
            <a:r>
              <a:rPr lang="cs-CZ" sz="1200" smtClean="0"/>
              <a:t/>
            </a:r>
            <a:br>
              <a:rPr lang="cs-CZ" sz="1200" smtClean="0"/>
            </a:br>
            <a:r>
              <a:rPr lang="cs-CZ" sz="1200" smtClean="0"/>
              <a:t>Doplň chybějící písmena a slova vyškrtej v osmisměrce. Zbývající políčka s písmeny vybarvi, přečti po řádcích a tajenku napiš. </a:t>
            </a:r>
          </a:p>
        </p:txBody>
      </p:sp>
      <p:graphicFrame>
        <p:nvGraphicFramePr>
          <p:cNvPr id="4" name="Tabulka 3"/>
          <p:cNvGraphicFramePr>
            <a:graphicFrameLocks noGrp="1"/>
          </p:cNvGraphicFramePr>
          <p:nvPr/>
        </p:nvGraphicFramePr>
        <p:xfrm>
          <a:off x="4572000" y="1071563"/>
          <a:ext cx="3810000" cy="3000399"/>
        </p:xfrm>
        <a:graphic>
          <a:graphicData uri="http://schemas.openxmlformats.org/drawingml/2006/table">
            <a:tbl>
              <a:tblPr/>
              <a:tblGrid>
                <a:gridCol w="381000"/>
                <a:gridCol w="381000"/>
                <a:gridCol w="381000"/>
                <a:gridCol w="381000"/>
                <a:gridCol w="381000"/>
                <a:gridCol w="381000"/>
                <a:gridCol w="381000"/>
                <a:gridCol w="381000"/>
                <a:gridCol w="381000"/>
                <a:gridCol w="381000"/>
              </a:tblGrid>
              <a:tr h="325701">
                <a:tc>
                  <a:txBody>
                    <a:bodyPr/>
                    <a:lstStyle/>
                    <a:p>
                      <a:pPr algn="ctr" fontAlgn="ctr"/>
                      <a:r>
                        <a:rPr lang="cs-CZ" sz="1800" b="0" i="0" u="none" strike="noStrike">
                          <a:solidFill>
                            <a:srgbClr val="000000"/>
                          </a:solidFill>
                          <a:latin typeface="Calibri"/>
                        </a:rPr>
                        <a:t>N</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Č</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Z</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Á</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1270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25701">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M</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T</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Ř</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D</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R</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P</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Ý</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Ř</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R</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6350" cap="flat" cmpd="sng" algn="ctr">
                      <a:solidFill>
                        <a:srgbClr val="FFC000"/>
                      </a:solidFill>
                      <a:prstDash val="solid"/>
                      <a:round/>
                      <a:headEnd type="none" w="med" len="med"/>
                      <a:tailEnd type="none" w="med" len="med"/>
                    </a:lnB>
                  </a:tcPr>
                </a:tc>
              </a:tr>
              <a:tr h="335571">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Ř</a:t>
                      </a:r>
                    </a:p>
                  </a:txBody>
                  <a:tcPr marL="9525" marR="9525" marT="9525" marB="0" anchor="ctr">
                    <a:lnL w="6350" cap="flat" cmpd="sng" algn="ctr">
                      <a:solidFill>
                        <a:srgbClr val="FFC000"/>
                      </a:solidFill>
                      <a:prstDash val="solid"/>
                      <a:round/>
                      <a:headEnd type="none" w="med" len="med"/>
                      <a:tailEnd type="none" w="med" len="med"/>
                    </a:lnL>
                    <a:lnR w="635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c>
                  <a:txBody>
                    <a:bodyPr/>
                    <a:lstStyle/>
                    <a:p>
                      <a:pPr algn="ctr" fontAlgn="ctr"/>
                      <a:r>
                        <a:rPr lang="cs-CZ" sz="1800" b="0" i="0" u="none" strike="noStrike" dirty="0">
                          <a:solidFill>
                            <a:srgbClr val="000000"/>
                          </a:solidFill>
                          <a:latin typeface="Calibri"/>
                        </a:rPr>
                        <a:t>T</a:t>
                      </a:r>
                    </a:p>
                  </a:txBody>
                  <a:tcPr marL="9525" marR="9525" marT="9525" marB="0" anchor="ctr">
                    <a:lnL w="6350" cap="flat" cmpd="sng" algn="ctr">
                      <a:solidFill>
                        <a:srgbClr val="FFC000"/>
                      </a:solidFill>
                      <a:prstDash val="solid"/>
                      <a:round/>
                      <a:headEnd type="none" w="med" len="med"/>
                      <a:tailEnd type="none" w="med" len="med"/>
                    </a:lnL>
                    <a:lnR w="12700" cap="flat" cmpd="sng" algn="ctr">
                      <a:solidFill>
                        <a:srgbClr val="FFC000"/>
                      </a:solidFill>
                      <a:prstDash val="solid"/>
                      <a:round/>
                      <a:headEnd type="none" w="med" len="med"/>
                      <a:tailEnd type="none" w="med" len="med"/>
                    </a:lnR>
                    <a:lnT w="6350" cap="flat" cmpd="sng" algn="ctr">
                      <a:solidFill>
                        <a:srgbClr val="FFC000"/>
                      </a:solidFill>
                      <a:prstDash val="solid"/>
                      <a:round/>
                      <a:headEnd type="none" w="med" len="med"/>
                      <a:tailEnd type="none" w="med" len="med"/>
                    </a:lnT>
                    <a:lnB w="12700" cap="flat" cmpd="sng" algn="ctr">
                      <a:solidFill>
                        <a:srgbClr val="FFC000"/>
                      </a:solidFill>
                      <a:prstDash val="solid"/>
                      <a:round/>
                      <a:headEnd type="none" w="med" len="med"/>
                      <a:tailEnd type="none" w="med" len="med"/>
                    </a:lnB>
                  </a:tcPr>
                </a:tc>
              </a:tr>
            </a:tbl>
          </a:graphicData>
        </a:graphic>
      </p:graphicFrame>
      <p:sp>
        <p:nvSpPr>
          <p:cNvPr id="5" name="TextovéPole 4"/>
          <p:cNvSpPr txBox="1"/>
          <p:nvPr/>
        </p:nvSpPr>
        <p:spPr>
          <a:xfrm>
            <a:off x="827584" y="785813"/>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6" name="TextovéPole 5"/>
          <p:cNvSpPr txBox="1"/>
          <p:nvPr/>
        </p:nvSpPr>
        <p:spPr>
          <a:xfrm>
            <a:off x="2629495" y="785813"/>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7" name="TextovéPole 6"/>
          <p:cNvSpPr txBox="1"/>
          <p:nvPr/>
        </p:nvSpPr>
        <p:spPr>
          <a:xfrm>
            <a:off x="899592" y="1340768"/>
            <a:ext cx="214312"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8" name="TextovéPole 7"/>
          <p:cNvSpPr txBox="1"/>
          <p:nvPr/>
        </p:nvSpPr>
        <p:spPr>
          <a:xfrm>
            <a:off x="2843808" y="1340768"/>
            <a:ext cx="214313"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9" name="TextovéPole 8"/>
          <p:cNvSpPr txBox="1"/>
          <p:nvPr/>
        </p:nvSpPr>
        <p:spPr>
          <a:xfrm>
            <a:off x="714375" y="1916832"/>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0" name="TextovéPole 9"/>
          <p:cNvSpPr txBox="1"/>
          <p:nvPr/>
        </p:nvSpPr>
        <p:spPr>
          <a:xfrm>
            <a:off x="2411760" y="1916832"/>
            <a:ext cx="214312"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1" name="TextovéPole 10"/>
          <p:cNvSpPr txBox="1"/>
          <p:nvPr/>
        </p:nvSpPr>
        <p:spPr>
          <a:xfrm>
            <a:off x="714375" y="2492896"/>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2" name="TextovéPole 11"/>
          <p:cNvSpPr txBox="1"/>
          <p:nvPr/>
        </p:nvSpPr>
        <p:spPr>
          <a:xfrm>
            <a:off x="2483768" y="2492896"/>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3" name="TextovéPole 12"/>
          <p:cNvSpPr txBox="1"/>
          <p:nvPr/>
        </p:nvSpPr>
        <p:spPr>
          <a:xfrm>
            <a:off x="714375" y="3068960"/>
            <a:ext cx="214313"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4" name="TextovéPole 13"/>
          <p:cNvSpPr txBox="1"/>
          <p:nvPr/>
        </p:nvSpPr>
        <p:spPr>
          <a:xfrm>
            <a:off x="2699792" y="3068960"/>
            <a:ext cx="214313"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5" name="TextovéPole 14"/>
          <p:cNvSpPr txBox="1"/>
          <p:nvPr/>
        </p:nvSpPr>
        <p:spPr>
          <a:xfrm>
            <a:off x="714375" y="3645024"/>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6" name="TextovéPole 15"/>
          <p:cNvSpPr txBox="1"/>
          <p:nvPr/>
        </p:nvSpPr>
        <p:spPr>
          <a:xfrm>
            <a:off x="2699792" y="3645024"/>
            <a:ext cx="214313" cy="369887"/>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7" name="TextovéPole 16"/>
          <p:cNvSpPr txBox="1"/>
          <p:nvPr/>
        </p:nvSpPr>
        <p:spPr>
          <a:xfrm>
            <a:off x="785813" y="4221088"/>
            <a:ext cx="214312"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8" name="TextovéPole 17"/>
          <p:cNvSpPr txBox="1"/>
          <p:nvPr/>
        </p:nvSpPr>
        <p:spPr>
          <a:xfrm>
            <a:off x="2411760" y="4211240"/>
            <a:ext cx="214313"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19" name="TextovéPole 18"/>
          <p:cNvSpPr txBox="1"/>
          <p:nvPr/>
        </p:nvSpPr>
        <p:spPr>
          <a:xfrm>
            <a:off x="785813" y="4725144"/>
            <a:ext cx="214312"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sp>
        <p:nvSpPr>
          <p:cNvPr id="20" name="TextovéPole 19"/>
          <p:cNvSpPr txBox="1"/>
          <p:nvPr/>
        </p:nvSpPr>
        <p:spPr>
          <a:xfrm>
            <a:off x="2555776" y="4787304"/>
            <a:ext cx="214313" cy="369888"/>
          </a:xfrm>
          <a:prstGeom prst="rect">
            <a:avLst/>
          </a:prstGeom>
          <a:solidFill>
            <a:schemeClr val="accent4">
              <a:lumMod val="20000"/>
              <a:lumOff val="80000"/>
            </a:schemeClr>
          </a:solidFill>
          <a:ln>
            <a:solidFill>
              <a:schemeClr val="accent4">
                <a:lumMod val="20000"/>
                <a:lumOff val="80000"/>
              </a:schemeClr>
            </a:solidFill>
          </a:ln>
        </p:spPr>
        <p:txBody>
          <a:bodyPr>
            <a:spAutoFit/>
          </a:bodyPr>
          <a:lstStyle/>
          <a:p>
            <a:pPr>
              <a:defRPr/>
            </a:pPr>
            <a:endParaRPr lang="cs-CZ" dirty="0"/>
          </a:p>
        </p:txBody>
      </p:sp>
      <p:graphicFrame>
        <p:nvGraphicFramePr>
          <p:cNvPr id="21" name="Tabulka 20"/>
          <p:cNvGraphicFramePr>
            <a:graphicFrameLocks noGrp="1"/>
          </p:cNvGraphicFramePr>
          <p:nvPr/>
        </p:nvGraphicFramePr>
        <p:xfrm>
          <a:off x="4500563" y="5286375"/>
          <a:ext cx="4214847" cy="357190"/>
        </p:xfrm>
        <a:graphic>
          <a:graphicData uri="http://schemas.openxmlformats.org/drawingml/2006/table">
            <a:tbl>
              <a:tblPr/>
              <a:tblGrid>
                <a:gridCol w="393911"/>
                <a:gridCol w="393911"/>
                <a:gridCol w="393911"/>
                <a:gridCol w="393911"/>
                <a:gridCol w="393911"/>
                <a:gridCol w="393911"/>
                <a:gridCol w="393911"/>
                <a:gridCol w="393911"/>
                <a:gridCol w="393911"/>
                <a:gridCol w="393911"/>
                <a:gridCol w="275737"/>
              </a:tblGrid>
              <a:tr h="357190">
                <a:tc>
                  <a:txBody>
                    <a:bodyPr/>
                    <a:lstStyle/>
                    <a:p>
                      <a:pPr algn="ctr" fontAlgn="ctr"/>
                      <a:r>
                        <a:rPr lang="cs-CZ" sz="1800" b="0" i="0" u="none" strike="noStrike" dirty="0" smtClean="0">
                          <a:solidFill>
                            <a:schemeClr val="tx1"/>
                          </a:solidFill>
                          <a:latin typeface="Calibri"/>
                        </a:rPr>
                        <a:t>n</a:t>
                      </a:r>
                      <a:r>
                        <a:rPr lang="cs-CZ" sz="1800" b="0" i="0" u="none" strike="noStrike" dirty="0">
                          <a:solidFill>
                            <a:schemeClr val="tx1"/>
                          </a:solidFill>
                          <a:latin typeface="Calibri"/>
                        </a:rPr>
                        <a:t> </a:t>
                      </a:r>
                    </a:p>
                  </a:txBody>
                  <a:tcPr marL="9525" marR="9525" marT="9525" marB="0" anchor="ctr">
                    <a:lnL w="1270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635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ctr" fontAlgn="ctr"/>
                      <a:r>
                        <a:rPr lang="cs-CZ" sz="1800" b="0" i="0" u="none" strike="noStrike" dirty="0">
                          <a:solidFill>
                            <a:schemeClr val="tx1"/>
                          </a:solidFill>
                          <a:latin typeface="Calibri"/>
                        </a:rPr>
                        <a:t> </a:t>
                      </a:r>
                    </a:p>
                  </a:txBody>
                  <a:tcPr marL="9525" marR="9525" marT="9525" marB="0" anchor="ctr">
                    <a:lnL w="6350" cap="flat" cmpd="sng" algn="ctr">
                      <a:solidFill>
                        <a:srgbClr val="7030A0"/>
                      </a:solidFill>
                      <a:prstDash val="solid"/>
                      <a:round/>
                      <a:headEnd type="none" w="med" len="med"/>
                      <a:tailEnd type="none" w="med" len="med"/>
                    </a:lnL>
                    <a:lnR w="12700" cap="flat" cmpd="sng" algn="ctr">
                      <a:solidFill>
                        <a:srgbClr val="7030A0"/>
                      </a:solidFill>
                      <a:prstDash val="solid"/>
                      <a:round/>
                      <a:headEnd type="none" w="med" len="med"/>
                      <a:tailEnd type="none" w="med" len="med"/>
                    </a:lnR>
                    <a:lnT w="12700" cap="flat" cmpd="sng" algn="ctr">
                      <a:solidFill>
                        <a:srgbClr val="7030A0"/>
                      </a:solidFill>
                      <a:prstDash val="solid"/>
                      <a:round/>
                      <a:headEnd type="none" w="med" len="med"/>
                      <a:tailEnd type="none" w="med" len="med"/>
                    </a:lnT>
                    <a:lnB w="12700" cap="flat" cmpd="sng" algn="ctr">
                      <a:solidFill>
                        <a:srgbClr val="7030A0"/>
                      </a:solidFill>
                      <a:prstDash val="solid"/>
                      <a:round/>
                      <a:headEnd type="none" w="med" len="med"/>
                      <a:tailEnd type="none" w="med" len="med"/>
                    </a:lnB>
                    <a:solidFill>
                      <a:schemeClr val="accent4">
                        <a:lumMod val="60000"/>
                        <a:lumOff val="40000"/>
                      </a:schemeClr>
                    </a:solidFill>
                  </a:tcPr>
                </a:tc>
                <a:tc>
                  <a:txBody>
                    <a:bodyPr/>
                    <a:lstStyle/>
                    <a:p>
                      <a:pPr algn="l" fontAlgn="b"/>
                      <a:r>
                        <a:rPr lang="cs-CZ" sz="1800" b="0" i="0" u="none" strike="noStrike" dirty="0">
                          <a:solidFill>
                            <a:schemeClr val="tx1"/>
                          </a:solidFill>
                          <a:latin typeface="Calibri"/>
                        </a:rPr>
                        <a:t>.</a:t>
                      </a:r>
                    </a:p>
                  </a:txBody>
                  <a:tcPr marL="9525" marR="9525" marT="9525" marB="0" anchor="b">
                    <a:lnL w="12700" cap="flat" cmpd="sng" algn="ctr">
                      <a:solidFill>
                        <a:srgbClr val="7030A0"/>
                      </a:solidFill>
                      <a:prstDash val="solid"/>
                      <a:round/>
                      <a:headEnd type="none" w="med" len="med"/>
                      <a:tailEnd type="none" w="med" len="med"/>
                    </a:lnL>
                    <a:lnR>
                      <a:noFill/>
                    </a:lnR>
                    <a:lnT>
                      <a:noFill/>
                    </a:lnT>
                    <a:lnB>
                      <a:noFill/>
                    </a:lnB>
                  </a:tcPr>
                </a:tc>
              </a:tr>
            </a:tbl>
          </a:graphicData>
        </a:graphic>
      </p:graphicFrame>
      <p:graphicFrame>
        <p:nvGraphicFramePr>
          <p:cNvPr id="22" name="Tabulka 21"/>
          <p:cNvGraphicFramePr>
            <a:graphicFrameLocks noGrp="1"/>
          </p:cNvGraphicFramePr>
          <p:nvPr/>
        </p:nvGraphicFramePr>
        <p:xfrm>
          <a:off x="4500563" y="4572000"/>
          <a:ext cx="4102100" cy="561975"/>
        </p:xfrm>
        <a:graphic>
          <a:graphicData uri="http://schemas.openxmlformats.org/drawingml/2006/table">
            <a:tbl>
              <a:tblPr/>
              <a:tblGrid>
                <a:gridCol w="4102100"/>
              </a:tblGrid>
              <a:tr h="238125">
                <a:tc>
                  <a:txBody>
                    <a:bodyPr/>
                    <a:lstStyle/>
                    <a:p>
                      <a:pPr algn="l" fontAlgn="b"/>
                      <a:r>
                        <a:rPr lang="cs-CZ" sz="1200" b="0" i="0" u="none" strike="noStrike" dirty="0">
                          <a:solidFill>
                            <a:srgbClr val="000000"/>
                          </a:solidFill>
                          <a:latin typeface="Calibri"/>
                        </a:rPr>
                        <a:t>Doplň tajenku:</a:t>
                      </a:r>
                    </a:p>
                  </a:txBody>
                  <a:tcPr marL="9525" marR="9525" marT="9525" marB="0" anchor="b">
                    <a:lnL>
                      <a:noFill/>
                    </a:lnL>
                    <a:lnR>
                      <a:noFill/>
                    </a:lnR>
                    <a:lnT>
                      <a:noFill/>
                    </a:lnT>
                    <a:lnB>
                      <a:noFill/>
                    </a:lnB>
                  </a:tcPr>
                </a:tc>
              </a:tr>
              <a:tr h="323850">
                <a:tc>
                  <a:txBody>
                    <a:bodyPr/>
                    <a:lstStyle/>
                    <a:p>
                      <a:pPr algn="l" fontAlgn="b"/>
                      <a:r>
                        <a:rPr lang="cs-CZ" sz="1800" b="0" i="0" u="none" strike="noStrike" dirty="0">
                          <a:solidFill>
                            <a:srgbClr val="000000"/>
                          </a:solidFill>
                          <a:latin typeface="Calibri"/>
                        </a:rPr>
                        <a:t>Vrabec, vykukující ze svého hnízda, byl celý</a:t>
                      </a:r>
                    </a:p>
                  </a:txBody>
                  <a:tcPr marL="9525" marR="9525" marT="9525" marB="0" anchor="b">
                    <a:lnL>
                      <a:noFill/>
                    </a:lnL>
                    <a:lnR>
                      <a:noFill/>
                    </a:lnR>
                    <a:lnT>
                      <a:noFill/>
                    </a:lnT>
                    <a:lnB>
                      <a:noFill/>
                    </a:lnB>
                  </a:tcPr>
                </a:tc>
              </a:tr>
            </a:tbl>
          </a:graphicData>
        </a:graphic>
      </p:graphicFrame>
      <p:sp>
        <p:nvSpPr>
          <p:cNvPr id="101379" name="Zástupný symbol pro obsah 2"/>
          <p:cNvSpPr>
            <a:spLocks noGrp="1"/>
          </p:cNvSpPr>
          <p:nvPr>
            <p:ph idx="1"/>
          </p:nvPr>
        </p:nvSpPr>
        <p:spPr>
          <a:xfrm>
            <a:off x="457200" y="785813"/>
            <a:ext cx="3186113" cy="5643562"/>
          </a:xfrm>
        </p:spPr>
        <p:txBody>
          <a:bodyPr>
            <a:normAutofit fontScale="92500" lnSpcReduction="10000"/>
          </a:bodyPr>
          <a:lstStyle/>
          <a:p>
            <a:pPr>
              <a:buFont typeface="Arial" charset="0"/>
              <a:buNone/>
            </a:pPr>
            <a:r>
              <a:rPr lang="cs-CZ" sz="1800" dirty="0" err="1" smtClean="0"/>
              <a:t>třp</a:t>
            </a:r>
            <a:r>
              <a:rPr lang="cs-CZ" sz="1800" dirty="0" smtClean="0"/>
              <a:t>     </a:t>
            </a:r>
            <a:r>
              <a:rPr lang="cs-CZ" sz="1800" dirty="0" err="1" smtClean="0"/>
              <a:t>tící</a:t>
            </a:r>
            <a:r>
              <a:rPr lang="cs-CZ" sz="1800" dirty="0" smtClean="0"/>
              <a:t> se               Cip     sek</a:t>
            </a:r>
          </a:p>
          <a:p>
            <a:pPr>
              <a:buFont typeface="Arial" charset="0"/>
              <a:buNone/>
            </a:pPr>
            <a:endParaRPr lang="cs-CZ" sz="1800" dirty="0" smtClean="0"/>
          </a:p>
          <a:p>
            <a:pPr>
              <a:buFont typeface="Arial" charset="0"/>
              <a:buNone/>
            </a:pPr>
            <a:r>
              <a:rPr lang="cs-CZ" sz="1800" dirty="0" smtClean="0"/>
              <a:t>slep     </a:t>
            </a:r>
            <a:r>
              <a:rPr lang="cs-CZ" sz="1800" dirty="0" err="1" smtClean="0"/>
              <a:t>li</a:t>
            </a:r>
            <a:r>
              <a:rPr lang="cs-CZ" sz="1800" dirty="0" smtClean="0"/>
              <a:t> to                 netop     </a:t>
            </a:r>
            <a:r>
              <a:rPr lang="cs-CZ" sz="1800" dirty="0" err="1" smtClean="0"/>
              <a:t>ři</a:t>
            </a:r>
            <a:endParaRPr lang="cs-CZ" sz="1800" dirty="0" smtClean="0"/>
          </a:p>
          <a:p>
            <a:pPr>
              <a:buFont typeface="Arial" charset="0"/>
              <a:buNone/>
            </a:pPr>
            <a:endParaRPr lang="cs-CZ" sz="1800" dirty="0" smtClean="0"/>
          </a:p>
          <a:p>
            <a:pPr>
              <a:buFont typeface="Arial" charset="0"/>
              <a:buNone/>
            </a:pPr>
            <a:r>
              <a:rPr lang="cs-CZ" sz="1800" dirty="0" smtClean="0"/>
              <a:t>p      sek                      p    </a:t>
            </a:r>
            <a:r>
              <a:rPr lang="cs-CZ" sz="1800" dirty="0" err="1" smtClean="0"/>
              <a:t>lný</a:t>
            </a:r>
            <a:endParaRPr lang="cs-CZ" sz="1800" dirty="0" smtClean="0"/>
          </a:p>
          <a:p>
            <a:pPr>
              <a:buFont typeface="Arial" charset="0"/>
              <a:buNone/>
            </a:pPr>
            <a:endParaRPr lang="cs-CZ" sz="1800" dirty="0" smtClean="0"/>
          </a:p>
          <a:p>
            <a:pPr>
              <a:buFont typeface="Arial" charset="0"/>
              <a:buNone/>
            </a:pPr>
            <a:r>
              <a:rPr lang="cs-CZ" sz="1800" dirty="0" smtClean="0"/>
              <a:t>p      </a:t>
            </a:r>
            <a:r>
              <a:rPr lang="cs-CZ" sz="1800" dirty="0" err="1" smtClean="0"/>
              <a:t>lník</a:t>
            </a:r>
            <a:r>
              <a:rPr lang="cs-CZ" sz="1800" dirty="0" smtClean="0"/>
              <a:t>                      p    kat</a:t>
            </a:r>
          </a:p>
          <a:p>
            <a:pPr>
              <a:buFont typeface="Arial" charset="0"/>
              <a:buNone/>
            </a:pPr>
            <a:endParaRPr lang="cs-CZ" sz="1800" dirty="0" smtClean="0"/>
          </a:p>
          <a:p>
            <a:pPr>
              <a:buFont typeface="Arial" charset="0"/>
              <a:buNone/>
            </a:pPr>
            <a:r>
              <a:rPr lang="cs-CZ" sz="1800" dirty="0" smtClean="0"/>
              <a:t>p      r                           </a:t>
            </a:r>
            <a:r>
              <a:rPr lang="cs-CZ" sz="1800" dirty="0" err="1" smtClean="0"/>
              <a:t>dop</a:t>
            </a:r>
            <a:r>
              <a:rPr lang="cs-CZ" sz="1800" dirty="0" smtClean="0"/>
              <a:t>     l</a:t>
            </a:r>
          </a:p>
          <a:p>
            <a:pPr>
              <a:buFont typeface="Arial" charset="0"/>
              <a:buNone/>
            </a:pPr>
            <a:endParaRPr lang="cs-CZ" sz="1800" dirty="0" smtClean="0"/>
          </a:p>
          <a:p>
            <a:pPr>
              <a:buFont typeface="Arial" charset="0"/>
              <a:buNone/>
            </a:pPr>
            <a:r>
              <a:rPr lang="cs-CZ" sz="1800" dirty="0" smtClean="0"/>
              <a:t>p      tle                        kop      ta</a:t>
            </a:r>
          </a:p>
          <a:p>
            <a:pPr>
              <a:buFont typeface="Arial" charset="0"/>
              <a:buNone/>
            </a:pPr>
            <a:endParaRPr lang="cs-CZ" sz="1800" dirty="0" smtClean="0"/>
          </a:p>
          <a:p>
            <a:pPr>
              <a:buFont typeface="Arial" charset="0"/>
              <a:buNone/>
            </a:pPr>
            <a:r>
              <a:rPr lang="cs-CZ" sz="1800" dirty="0" smtClean="0"/>
              <a:t>op     </a:t>
            </a:r>
            <a:r>
              <a:rPr lang="cs-CZ" sz="1800" dirty="0" err="1" smtClean="0"/>
              <a:t>ce</a:t>
            </a:r>
            <a:r>
              <a:rPr lang="cs-CZ" sz="1800" dirty="0" smtClean="0"/>
              <a:t>                      p     la</a:t>
            </a:r>
          </a:p>
          <a:p>
            <a:pPr>
              <a:buFont typeface="Arial" charset="0"/>
              <a:buNone/>
            </a:pPr>
            <a:endParaRPr lang="cs-CZ" sz="1800" dirty="0" smtClean="0"/>
          </a:p>
          <a:p>
            <a:pPr>
              <a:buFont typeface="Arial" charset="0"/>
              <a:buNone/>
            </a:pPr>
            <a:r>
              <a:rPr lang="cs-CZ" sz="1800" dirty="0" err="1" smtClean="0"/>
              <a:t>zp</a:t>
            </a:r>
            <a:r>
              <a:rPr lang="cs-CZ" sz="1800" dirty="0" smtClean="0"/>
              <a:t>     </a:t>
            </a:r>
            <a:r>
              <a:rPr lang="cs-CZ" sz="1800" dirty="0" err="1" smtClean="0"/>
              <a:t>vá</a:t>
            </a:r>
            <a:r>
              <a:rPr lang="cs-CZ" sz="1800" dirty="0" smtClean="0"/>
              <a:t>                       </a:t>
            </a:r>
            <a:r>
              <a:rPr lang="cs-CZ" sz="1800" dirty="0" err="1" smtClean="0"/>
              <a:t>sm</a:t>
            </a:r>
            <a:r>
              <a:rPr lang="cs-CZ" sz="1800" dirty="0" smtClean="0"/>
              <a:t>     k</a:t>
            </a:r>
          </a:p>
          <a:p>
            <a:pPr>
              <a:buFont typeface="Arial" charset="0"/>
              <a:buNone/>
            </a:pPr>
            <a:endParaRPr lang="cs-CZ" sz="1800" dirty="0" smtClean="0"/>
          </a:p>
          <a:p>
            <a:pPr>
              <a:buFont typeface="Arial" charset="0"/>
              <a:buNone/>
            </a:pPr>
            <a:r>
              <a:rPr lang="cs-CZ" sz="1800" dirty="0" smtClean="0"/>
              <a:t>krok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Nadpis 1"/>
          <p:cNvSpPr>
            <a:spLocks noGrp="1"/>
          </p:cNvSpPr>
          <p:nvPr>
            <p:ph type="title"/>
          </p:nvPr>
        </p:nvSpPr>
        <p:spPr>
          <a:xfrm>
            <a:off x="457200" y="274638"/>
            <a:ext cx="8229600" cy="796925"/>
          </a:xfrm>
        </p:spPr>
        <p:txBody>
          <a:bodyPr/>
          <a:lstStyle/>
          <a:p>
            <a:r>
              <a:rPr lang="cs-CZ" sz="2400" b="1" u="sng" smtClean="0"/>
              <a:t>PÝŘIT SE, ČEPÝŘIT SE</a:t>
            </a:r>
          </a:p>
        </p:txBody>
      </p:sp>
      <p:sp>
        <p:nvSpPr>
          <p:cNvPr id="102403" name="Zástupný symbol pro obsah 2"/>
          <p:cNvSpPr>
            <a:spLocks noGrp="1"/>
          </p:cNvSpPr>
          <p:nvPr>
            <p:ph idx="1"/>
          </p:nvPr>
        </p:nvSpPr>
        <p:spPr>
          <a:xfrm>
            <a:off x="457200" y="928688"/>
            <a:ext cx="8229600" cy="5286375"/>
          </a:xfrm>
        </p:spPr>
        <p:txBody>
          <a:bodyPr/>
          <a:lstStyle/>
          <a:p>
            <a:pPr>
              <a:buFont typeface="Arial" charset="0"/>
              <a:buNone/>
            </a:pPr>
            <a:r>
              <a:rPr lang="cs-CZ" sz="1200" smtClean="0"/>
              <a:t>Doplň správná i –y, í –ý:</a:t>
            </a:r>
          </a:p>
          <a:p>
            <a:pPr>
              <a:buFont typeface="Arial" charset="0"/>
              <a:buNone/>
            </a:pPr>
            <a:r>
              <a:rPr lang="cs-CZ" sz="1800" smtClean="0"/>
              <a:t>Dopoledne</a:t>
            </a:r>
          </a:p>
          <a:p>
            <a:pPr>
              <a:buFont typeface="Arial" charset="0"/>
              <a:buNone/>
            </a:pPr>
            <a:endParaRPr lang="cs-CZ" sz="1800" smtClean="0"/>
          </a:p>
          <a:p>
            <a:pPr>
              <a:buFont typeface="Arial" charset="0"/>
              <a:buNone/>
            </a:pPr>
            <a:r>
              <a:rPr lang="cs-CZ" sz="1800" smtClean="0"/>
              <a:t>Když se Toník probudil, měl vlásky celé rozčep     řené, jako b       v nich b     dlel vrabec.</a:t>
            </a:r>
          </a:p>
          <a:p>
            <a:pPr>
              <a:buFont typeface="Arial" charset="0"/>
              <a:buNone/>
            </a:pPr>
            <a:endParaRPr lang="cs-CZ" sz="1800" smtClean="0"/>
          </a:p>
          <a:p>
            <a:pPr>
              <a:buFont typeface="Arial" charset="0"/>
              <a:buNone/>
            </a:pPr>
            <a:r>
              <a:rPr lang="cs-CZ" sz="1800" smtClean="0"/>
              <a:t>Maminka se mu smála. Chlapec se zap    řil studem. Kdyb    ch se hned učesal, nikdo</a:t>
            </a:r>
          </a:p>
          <a:p>
            <a:pPr>
              <a:buFont typeface="Arial" charset="0"/>
              <a:buNone/>
            </a:pPr>
            <a:endParaRPr lang="cs-CZ" sz="1800" smtClean="0"/>
          </a:p>
          <a:p>
            <a:pPr>
              <a:buFont typeface="Arial" charset="0"/>
              <a:buNone/>
            </a:pPr>
            <a:r>
              <a:rPr lang="cs-CZ" sz="1800" smtClean="0"/>
              <a:t>b       se m       neposm    val, m     slel si. Po snídani se um    l a hrál si venku s dětmi </a:t>
            </a:r>
          </a:p>
          <a:p>
            <a:pPr>
              <a:buFont typeface="Arial" charset="0"/>
              <a:buNone/>
            </a:pPr>
            <a:endParaRPr lang="cs-CZ" sz="1800" smtClean="0"/>
          </a:p>
          <a:p>
            <a:pPr>
              <a:buFont typeface="Arial" charset="0"/>
              <a:buNone/>
            </a:pPr>
            <a:r>
              <a:rPr lang="cs-CZ" sz="1800" smtClean="0"/>
              <a:t>Na schovávanou. Často p    kal. Chvíli pozoroval ptáčka, jak p    je z kaluže šp    navou</a:t>
            </a:r>
          </a:p>
          <a:p>
            <a:pPr>
              <a:buFont typeface="Arial" charset="0"/>
              <a:buNone/>
            </a:pPr>
            <a:endParaRPr lang="cs-CZ" sz="1800" smtClean="0"/>
          </a:p>
          <a:p>
            <a:pPr>
              <a:buFont typeface="Arial" charset="0"/>
              <a:buNone/>
            </a:pPr>
            <a:r>
              <a:rPr lang="cs-CZ" sz="1800" smtClean="0"/>
              <a:t> vodu, čistí si p     rka a pak se celý načep    řil. Toník mu hodil </a:t>
            </a:r>
          </a:p>
          <a:p>
            <a:pPr>
              <a:buFont typeface="Arial" charset="0"/>
              <a:buNone/>
            </a:pPr>
            <a:endParaRPr lang="cs-CZ" sz="1800" smtClean="0"/>
          </a:p>
          <a:p>
            <a:pPr>
              <a:buFont typeface="Arial" charset="0"/>
              <a:buNone/>
            </a:pPr>
            <a:r>
              <a:rPr lang="cs-CZ" sz="1800" smtClean="0"/>
              <a:t>p      škot a p     šně kráčel domů. Čekala ho důležitá práce</a:t>
            </a:r>
          </a:p>
          <a:p>
            <a:pPr>
              <a:buFont typeface="Arial" charset="0"/>
              <a:buNone/>
            </a:pPr>
            <a:endParaRPr lang="cs-CZ" sz="1800" smtClean="0"/>
          </a:p>
          <a:p>
            <a:pPr>
              <a:buFont typeface="Arial" charset="0"/>
              <a:buNone/>
            </a:pPr>
            <a:r>
              <a:rPr lang="cs-CZ" sz="1800" smtClean="0"/>
              <a:t> – koup     t rohl     ky a půlku chleba.     </a:t>
            </a:r>
          </a:p>
          <a:p>
            <a:pPr>
              <a:buFont typeface="Arial" charset="0"/>
              <a:buNone/>
            </a:pPr>
            <a:endParaRPr lang="cs-CZ" sz="1200" smtClean="0"/>
          </a:p>
        </p:txBody>
      </p:sp>
      <p:pic>
        <p:nvPicPr>
          <p:cNvPr id="102404" name="Picture 2" descr="2642E89A"/>
          <p:cNvPicPr>
            <a:picLocks noChangeAspect="1" noChangeArrowheads="1"/>
          </p:cNvPicPr>
          <p:nvPr/>
        </p:nvPicPr>
        <p:blipFill>
          <a:blip r:embed="rId2" cstate="print"/>
          <a:srcRect/>
          <a:stretch>
            <a:fillRect/>
          </a:stretch>
        </p:blipFill>
        <p:spPr bwMode="auto">
          <a:xfrm>
            <a:off x="6286500" y="4286250"/>
            <a:ext cx="2178050" cy="2000250"/>
          </a:xfrm>
          <a:prstGeom prst="rect">
            <a:avLst/>
          </a:prstGeom>
          <a:noFill/>
          <a:ln w="9525">
            <a:noFill/>
            <a:miter lim="800000"/>
            <a:headEnd/>
            <a:tailEnd/>
          </a:ln>
        </p:spPr>
      </p:pic>
      <p:sp>
        <p:nvSpPr>
          <p:cNvPr id="5" name="TextovéPole 4"/>
          <p:cNvSpPr txBox="1"/>
          <p:nvPr/>
        </p:nvSpPr>
        <p:spPr>
          <a:xfrm>
            <a:off x="4786313" y="18573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6" name="TextovéPole 5"/>
          <p:cNvSpPr txBox="1"/>
          <p:nvPr/>
        </p:nvSpPr>
        <p:spPr>
          <a:xfrm>
            <a:off x="6143625" y="18573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7" name="TextovéPole 6"/>
          <p:cNvSpPr txBox="1"/>
          <p:nvPr/>
        </p:nvSpPr>
        <p:spPr>
          <a:xfrm>
            <a:off x="7215188" y="18573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8" name="TextovéPole 7"/>
          <p:cNvSpPr txBox="1"/>
          <p:nvPr/>
        </p:nvSpPr>
        <p:spPr>
          <a:xfrm>
            <a:off x="4071938" y="25003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9" name="TextovéPole 8"/>
          <p:cNvSpPr txBox="1"/>
          <p:nvPr/>
        </p:nvSpPr>
        <p:spPr>
          <a:xfrm>
            <a:off x="5786438" y="25003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0" name="TextovéPole 9"/>
          <p:cNvSpPr txBox="1"/>
          <p:nvPr/>
        </p:nvSpPr>
        <p:spPr>
          <a:xfrm>
            <a:off x="714375" y="31432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2" name="TextovéPole 11"/>
          <p:cNvSpPr txBox="1"/>
          <p:nvPr/>
        </p:nvSpPr>
        <p:spPr>
          <a:xfrm>
            <a:off x="1500188" y="3143250"/>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3" name="TextovéPole 12"/>
          <p:cNvSpPr txBox="1"/>
          <p:nvPr/>
        </p:nvSpPr>
        <p:spPr>
          <a:xfrm>
            <a:off x="2571750" y="31432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4" name="TextovéPole 13"/>
          <p:cNvSpPr txBox="1"/>
          <p:nvPr/>
        </p:nvSpPr>
        <p:spPr>
          <a:xfrm>
            <a:off x="3357563" y="3143250"/>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5" name="TextovéPole 14"/>
          <p:cNvSpPr txBox="1"/>
          <p:nvPr/>
        </p:nvSpPr>
        <p:spPr>
          <a:xfrm>
            <a:off x="5786438" y="3143250"/>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6" name="TextovéPole 15"/>
          <p:cNvSpPr txBox="1"/>
          <p:nvPr/>
        </p:nvSpPr>
        <p:spPr>
          <a:xfrm>
            <a:off x="2857500" y="3786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7" name="TextovéPole 16"/>
          <p:cNvSpPr txBox="1"/>
          <p:nvPr/>
        </p:nvSpPr>
        <p:spPr>
          <a:xfrm>
            <a:off x="6072188" y="3786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8" name="TextovéPole 17"/>
          <p:cNvSpPr txBox="1"/>
          <p:nvPr/>
        </p:nvSpPr>
        <p:spPr>
          <a:xfrm>
            <a:off x="7500938" y="3786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9" name="TextovéPole 18"/>
          <p:cNvSpPr txBox="1"/>
          <p:nvPr/>
        </p:nvSpPr>
        <p:spPr>
          <a:xfrm>
            <a:off x="1928813" y="442912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0" name="TextovéPole 19"/>
          <p:cNvSpPr txBox="1"/>
          <p:nvPr/>
        </p:nvSpPr>
        <p:spPr>
          <a:xfrm>
            <a:off x="4286250" y="442912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1" name="TextovéPole 20"/>
          <p:cNvSpPr txBox="1"/>
          <p:nvPr/>
        </p:nvSpPr>
        <p:spPr>
          <a:xfrm>
            <a:off x="714375" y="514350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2" name="TextovéPole 21"/>
          <p:cNvSpPr txBox="1"/>
          <p:nvPr/>
        </p:nvSpPr>
        <p:spPr>
          <a:xfrm>
            <a:off x="1714500" y="5072063"/>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3" name="TextovéPole 22"/>
          <p:cNvSpPr txBox="1"/>
          <p:nvPr/>
        </p:nvSpPr>
        <p:spPr>
          <a:xfrm>
            <a:off x="1214438" y="578643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4" name="TextovéPole 23"/>
          <p:cNvSpPr txBox="1"/>
          <p:nvPr/>
        </p:nvSpPr>
        <p:spPr>
          <a:xfrm>
            <a:off x="2000250" y="578643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Nadpis 1"/>
          <p:cNvSpPr>
            <a:spLocks noGrp="1"/>
          </p:cNvSpPr>
          <p:nvPr>
            <p:ph type="title"/>
          </p:nvPr>
        </p:nvSpPr>
        <p:spPr>
          <a:xfrm>
            <a:off x="457200" y="357188"/>
            <a:ext cx="8229600" cy="785812"/>
          </a:xfrm>
        </p:spPr>
        <p:txBody>
          <a:bodyPr/>
          <a:lstStyle/>
          <a:p>
            <a:pPr algn="l"/>
            <a:r>
              <a:rPr lang="cs-CZ" sz="1200" smtClean="0"/>
              <a:t>Doplň křížovku:</a:t>
            </a:r>
          </a:p>
        </p:txBody>
      </p:sp>
      <p:graphicFrame>
        <p:nvGraphicFramePr>
          <p:cNvPr id="4" name="Zástupný symbol pro obsah 3"/>
          <p:cNvGraphicFramePr>
            <a:graphicFrameLocks noGrp="1"/>
          </p:cNvGraphicFramePr>
          <p:nvPr>
            <p:ph idx="1"/>
          </p:nvPr>
        </p:nvGraphicFramePr>
        <p:xfrm>
          <a:off x="642938" y="1214438"/>
          <a:ext cx="7759699" cy="3429000"/>
        </p:xfrm>
        <a:graphic>
          <a:graphicData uri="http://schemas.openxmlformats.org/drawingml/2006/table">
            <a:tbl>
              <a:tblPr/>
              <a:tblGrid>
                <a:gridCol w="3986169"/>
                <a:gridCol w="380844"/>
                <a:gridCol w="380844"/>
                <a:gridCol w="380844"/>
                <a:gridCol w="371323"/>
                <a:gridCol w="380844"/>
                <a:gridCol w="380844"/>
                <a:gridCol w="380844"/>
                <a:gridCol w="355455"/>
                <a:gridCol w="380844"/>
                <a:gridCol w="380844"/>
              </a:tblGrid>
              <a:tr h="342900">
                <a:tc>
                  <a:txBody>
                    <a:bodyPr/>
                    <a:lstStyle/>
                    <a:p>
                      <a:pPr algn="l" fontAlgn="b"/>
                      <a:r>
                        <a:rPr lang="cs-CZ" sz="1800" b="0" i="0" u="none" strike="noStrike" dirty="0">
                          <a:solidFill>
                            <a:srgbClr val="000000"/>
                          </a:solidFill>
                          <a:latin typeface="Calibri"/>
                        </a:rPr>
                        <a:t>1. Černý živočich podobný hadovi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a:noFill/>
                    </a:lnB>
                  </a:tcPr>
                </a:tc>
              </a:tr>
              <a:tr h="342900">
                <a:tc>
                  <a:txBody>
                    <a:bodyPr/>
                    <a:lstStyle/>
                    <a:p>
                      <a:pPr algn="l" fontAlgn="b"/>
                      <a:r>
                        <a:rPr lang="pt-BR" sz="1800" b="0" i="0" u="none" strike="noStrike">
                          <a:solidFill>
                            <a:srgbClr val="000000"/>
                          </a:solidFill>
                          <a:latin typeface="Calibri"/>
                        </a:rPr>
                        <a:t>2. Kreslíme a píšeme na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r>
              <a:tr h="342900">
                <a:tc>
                  <a:txBody>
                    <a:bodyPr/>
                    <a:lstStyle/>
                    <a:p>
                      <a:pPr algn="l" fontAlgn="b"/>
                      <a:r>
                        <a:rPr lang="pl-PL" sz="1800" b="0" i="0" u="none" strike="noStrike">
                          <a:solidFill>
                            <a:srgbClr val="000000"/>
                          </a:solidFill>
                          <a:latin typeface="Calibri"/>
                        </a:rPr>
                        <a:t>3. Nalep známku a napiš adresu na …..</a:t>
                      </a: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r>
              <a:tr h="342900">
                <a:tc>
                  <a:txBody>
                    <a:bodyPr/>
                    <a:lstStyle/>
                    <a:p>
                      <a:pPr algn="l" fontAlgn="b"/>
                      <a:r>
                        <a:rPr lang="pl-PL" sz="1800" b="0" i="0" u="none" strike="noStrike">
                          <a:solidFill>
                            <a:srgbClr val="000000"/>
                          </a:solidFill>
                          <a:latin typeface="Calibri"/>
                        </a:rPr>
                        <a:t>4. Přišel za námi s dobrým ……. .</a:t>
                      </a: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cs-CZ" sz="1800" b="0" i="0" u="none" strike="noStrike">
                          <a:solidFill>
                            <a:srgbClr val="000000"/>
                          </a:solidFill>
                          <a:latin typeface="Calibri"/>
                        </a:rPr>
                        <a:t>Ú</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M</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r>
              <a:tr h="342900">
                <a:tc>
                  <a:txBody>
                    <a:bodyPr/>
                    <a:lstStyle/>
                    <a:p>
                      <a:pPr algn="l" fontAlgn="b"/>
                      <a:r>
                        <a:rPr lang="cs-CZ" sz="1800" b="0" i="0" u="none" strike="noStrike">
                          <a:solidFill>
                            <a:srgbClr val="000000"/>
                          </a:solidFill>
                          <a:latin typeface="Calibri"/>
                        </a:rPr>
                        <a:t>5. Ve tmě po neznámé cestě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r>
              <a:tr h="342900">
                <a:tc>
                  <a:txBody>
                    <a:bodyPr/>
                    <a:lstStyle/>
                    <a:p>
                      <a:pPr algn="l" fontAlgn="b"/>
                      <a:r>
                        <a:rPr lang="it-IT" sz="1800" b="0" i="0" u="none" strike="noStrike">
                          <a:solidFill>
                            <a:srgbClr val="000000"/>
                          </a:solidFill>
                          <a:latin typeface="Calibri"/>
                        </a:rPr>
                        <a:t>6. Odřel si koleno a ani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r>
                        <a:rPr lang="cs-CZ" sz="1800" b="0" i="0" u="none" strike="noStrike">
                          <a:solidFill>
                            <a:srgbClr val="000000"/>
                          </a:solidFill>
                          <a:latin typeface="Calibri"/>
                        </a:rPr>
                        <a:t>Z</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42900">
                <a:tc>
                  <a:txBody>
                    <a:bodyPr/>
                    <a:lstStyle/>
                    <a:p>
                      <a:pPr algn="l" fontAlgn="b"/>
                      <a:r>
                        <a:rPr lang="pl-PL" sz="1800" b="0" i="0" u="none" strike="noStrike">
                          <a:solidFill>
                            <a:srgbClr val="000000"/>
                          </a:solidFill>
                          <a:latin typeface="Calibri"/>
                        </a:rPr>
                        <a:t>7. Beran je samec a ovce je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r>
              <a:tr h="342900">
                <a:tc>
                  <a:txBody>
                    <a:bodyPr/>
                    <a:lstStyle/>
                    <a:p>
                      <a:pPr algn="l" fontAlgn="b"/>
                      <a:r>
                        <a:rPr lang="cs-CZ" sz="1800" b="0" i="0" u="none" strike="noStrike">
                          <a:solidFill>
                            <a:srgbClr val="000000"/>
                          </a:solidFill>
                          <a:latin typeface="Calibri"/>
                        </a:rPr>
                        <a:t>8. Na talíři zůstal …… jídla.</a:t>
                      </a:r>
                    </a:p>
                  </a:txBody>
                  <a:tcPr marL="9525" marR="9525" marT="9525"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B</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r>
              <a:tr h="342900">
                <a:tc>
                  <a:txBody>
                    <a:bodyPr/>
                    <a:lstStyle/>
                    <a:p>
                      <a:pPr algn="l" fontAlgn="b"/>
                      <a:r>
                        <a:rPr lang="cs-CZ" sz="1800" b="0" i="0" u="none" strike="noStrike">
                          <a:solidFill>
                            <a:srgbClr val="000000"/>
                          </a:solidFill>
                          <a:latin typeface="Calibri"/>
                        </a:rPr>
                        <a:t>9. Večer nám nad hlavou přelétl …….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w="6350" cap="flat" cmpd="sng" algn="ctr">
                      <a:solidFill>
                        <a:srgbClr val="000000"/>
                      </a:solidFill>
                      <a:prstDash val="solid"/>
                      <a:round/>
                      <a:headEnd type="none" w="med" len="med"/>
                      <a:tailEnd type="none" w="med" len="med"/>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cs-CZ" sz="1100" b="0" i="0" u="none" strike="noStrike">
                        <a:solidFill>
                          <a:srgbClr val="000000"/>
                        </a:solidFill>
                        <a:latin typeface="Calibri"/>
                      </a:endParaRPr>
                    </a:p>
                  </a:txBody>
                  <a:tcPr marL="9525" marR="9525" marT="9525" marB="0" anchor="b">
                    <a:lnL w="6350" cap="flat" cmpd="sng" algn="ctr">
                      <a:solidFill>
                        <a:srgbClr val="000000"/>
                      </a:solidFill>
                      <a:prstDash val="solid"/>
                      <a:round/>
                      <a:headEnd type="none" w="med" len="med"/>
                      <a:tailEnd type="none" w="med" len="med"/>
                    </a:lnL>
                    <a:lnR>
                      <a:noFill/>
                    </a:lnR>
                    <a:lnT>
                      <a:noFill/>
                    </a:lnT>
                    <a:lnB w="6350" cap="flat" cmpd="sng" algn="ctr">
                      <a:solidFill>
                        <a:srgbClr val="000000"/>
                      </a:solidFill>
                      <a:prstDash val="solid"/>
                      <a:round/>
                      <a:headEnd type="none" w="med" len="med"/>
                      <a:tailEnd type="none" w="med" len="med"/>
                    </a:lnB>
                  </a:tcPr>
                </a:tc>
              </a:tr>
              <a:tr h="342900">
                <a:tc>
                  <a:txBody>
                    <a:bodyPr/>
                    <a:lstStyle/>
                    <a:p>
                      <a:pPr algn="l" fontAlgn="b"/>
                      <a:r>
                        <a:rPr lang="cs-CZ" sz="1800" b="0" i="0" u="none" strike="noStrike">
                          <a:solidFill>
                            <a:srgbClr val="000000"/>
                          </a:solidFill>
                          <a:latin typeface="Calibri"/>
                        </a:rPr>
                        <a:t>10. K opravě rozbité vázy potřebuješ …….</a:t>
                      </a: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a:noFill/>
                    </a:lnR>
                    <a:lnT>
                      <a:noFill/>
                    </a:lnT>
                    <a:lnB>
                      <a:noFill/>
                    </a:lnB>
                  </a:tcPr>
                </a:tc>
                <a:tc>
                  <a:txBody>
                    <a:bodyPr/>
                    <a:lstStyle/>
                    <a:p>
                      <a:pPr algn="l" fontAlgn="b"/>
                      <a:endParaRPr lang="cs-CZ" sz="1100" b="0" i="0" u="none" strike="noStrike">
                        <a:solidFill>
                          <a:srgbClr val="000000"/>
                        </a:solidFill>
                        <a:latin typeface="Calibri"/>
                      </a:endParaRPr>
                    </a:p>
                  </a:txBody>
                  <a:tcPr marL="9525" marR="9525" marT="9525"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DDDC"/>
                    </a:solidFill>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endParaRPr lang="cs-CZ" sz="1800" b="0" i="0" u="none" strike="noStrike" dirty="0">
                        <a:solidFill>
                          <a:srgbClr val="000000"/>
                        </a:solidFill>
                        <a:latin typeface="Calibri"/>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nvGraphicFramePr>
        <p:xfrm>
          <a:off x="571500" y="5214938"/>
          <a:ext cx="8001059" cy="357190"/>
        </p:xfrm>
        <a:graphic>
          <a:graphicData uri="http://schemas.openxmlformats.org/drawingml/2006/table">
            <a:tbl>
              <a:tblPr/>
              <a:tblGrid>
                <a:gridCol w="4037496"/>
                <a:gridCol w="385748"/>
                <a:gridCol w="385748"/>
                <a:gridCol w="385748"/>
                <a:gridCol w="376105"/>
                <a:gridCol w="385748"/>
                <a:gridCol w="385748"/>
                <a:gridCol w="385748"/>
                <a:gridCol w="360032"/>
                <a:gridCol w="385748"/>
                <a:gridCol w="385748"/>
                <a:gridCol w="141442"/>
              </a:tblGrid>
              <a:tr h="357190">
                <a:tc>
                  <a:txBody>
                    <a:bodyPr/>
                    <a:lstStyle/>
                    <a:p>
                      <a:pPr algn="l" fontAlgn="b"/>
                      <a:r>
                        <a:rPr lang="cs-CZ" sz="1400" b="0" i="0" u="none" strike="noStrike" dirty="0">
                          <a:solidFill>
                            <a:srgbClr val="000000"/>
                          </a:solidFill>
                          <a:latin typeface="Calibri"/>
                        </a:rPr>
                        <a:t>Znáš knihu Brouk Pytlík? Ondřej </a:t>
                      </a:r>
                      <a:r>
                        <a:rPr lang="cs-CZ" sz="1400" b="0" i="0" u="none" strike="noStrike" dirty="0" err="1">
                          <a:solidFill>
                            <a:srgbClr val="000000"/>
                          </a:solidFill>
                          <a:latin typeface="Calibri"/>
                        </a:rPr>
                        <a:t>Sekora</a:t>
                      </a:r>
                      <a:r>
                        <a:rPr lang="cs-CZ" sz="1400" b="0" i="0" u="none" strike="noStrike" dirty="0">
                          <a:solidFill>
                            <a:srgbClr val="000000"/>
                          </a:solidFill>
                          <a:latin typeface="Calibri"/>
                        </a:rPr>
                        <a:t> je </a:t>
                      </a:r>
                    </a:p>
                  </a:txBody>
                  <a:tcPr marL="7350" marR="7350" marT="7350" marB="0" anchor="b">
                    <a:lnL>
                      <a:noFill/>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cs-CZ" sz="1400" b="0" i="0" u="none" strike="noStrike" dirty="0">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ctr" fontAlgn="ctr"/>
                      <a:r>
                        <a:rPr lang="cs-CZ" sz="1400" b="0" i="0" u="none" strike="noStrike">
                          <a:solidFill>
                            <a:srgbClr val="FFFFFF"/>
                          </a:solidFill>
                          <a:latin typeface="Calibri"/>
                        </a:rPr>
                        <a:t> </a:t>
                      </a:r>
                    </a:p>
                  </a:txBody>
                  <a:tcPr marL="7350" marR="7350" marT="735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F6228"/>
                    </a:solidFill>
                  </a:tcPr>
                </a:tc>
                <a:tc>
                  <a:txBody>
                    <a:bodyPr/>
                    <a:lstStyle/>
                    <a:p>
                      <a:pPr algn="l" fontAlgn="b"/>
                      <a:r>
                        <a:rPr lang="cs-CZ" sz="800" b="0" i="0" u="none" strike="noStrike" dirty="0">
                          <a:solidFill>
                            <a:srgbClr val="000000"/>
                          </a:solidFill>
                          <a:latin typeface="Calibri"/>
                        </a:rPr>
                        <a:t>.</a:t>
                      </a:r>
                    </a:p>
                  </a:txBody>
                  <a:tcPr marL="7350" marR="7350" marT="7350" marB="0" anchor="b">
                    <a:lnL w="6350" cap="flat" cmpd="sng" algn="ctr">
                      <a:solidFill>
                        <a:srgbClr val="000000"/>
                      </a:solidFill>
                      <a:prstDash val="solid"/>
                      <a:round/>
                      <a:headEnd type="none" w="med" len="med"/>
                      <a:tailEnd type="none" w="med" len="med"/>
                    </a:lnL>
                    <a:lnR>
                      <a:noFill/>
                    </a:lnR>
                    <a:lnT>
                      <a:noFill/>
                    </a:lnT>
                    <a:lnB>
                      <a:noFill/>
                    </a:lnB>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Nadpis 1"/>
          <p:cNvSpPr>
            <a:spLocks noGrp="1"/>
          </p:cNvSpPr>
          <p:nvPr>
            <p:ph type="title"/>
          </p:nvPr>
        </p:nvSpPr>
        <p:spPr>
          <a:xfrm>
            <a:off x="457200" y="274638"/>
            <a:ext cx="8229600" cy="439737"/>
          </a:xfrm>
        </p:spPr>
        <p:txBody>
          <a:bodyPr/>
          <a:lstStyle/>
          <a:p>
            <a:pPr algn="l"/>
            <a:r>
              <a:rPr lang="cs-CZ" sz="1200" smtClean="0"/>
              <a:t>Seřaď tato vyjmenovaná slova podle abecedy:</a:t>
            </a:r>
          </a:p>
        </p:txBody>
      </p:sp>
      <p:cxnSp>
        <p:nvCxnSpPr>
          <p:cNvPr id="4" name="Přímá spojovací čára 3"/>
          <p:cNvCxnSpPr/>
          <p:nvPr/>
        </p:nvCxnSpPr>
        <p:spPr>
          <a:xfrm>
            <a:off x="500063" y="3286125"/>
            <a:ext cx="8215312" cy="1588"/>
          </a:xfrm>
          <a:prstGeom prst="line">
            <a:avLst/>
          </a:prstGeom>
          <a:ln>
            <a:solidFill>
              <a:schemeClr val="accent4"/>
            </a:solidFill>
          </a:ln>
        </p:spPr>
        <p:style>
          <a:lnRef idx="3">
            <a:schemeClr val="accent6"/>
          </a:lnRef>
          <a:fillRef idx="0">
            <a:schemeClr val="accent6"/>
          </a:fillRef>
          <a:effectRef idx="2">
            <a:schemeClr val="accent6"/>
          </a:effectRef>
          <a:fontRef idx="minor">
            <a:schemeClr val="tx1"/>
          </a:fontRef>
        </p:style>
      </p:cxnSp>
      <p:cxnSp>
        <p:nvCxnSpPr>
          <p:cNvPr id="5" name="Přímá spojovací čára 4"/>
          <p:cNvCxnSpPr/>
          <p:nvPr/>
        </p:nvCxnSpPr>
        <p:spPr>
          <a:xfrm>
            <a:off x="571500" y="4286250"/>
            <a:ext cx="8143875" cy="1588"/>
          </a:xfrm>
          <a:prstGeom prst="line">
            <a:avLst/>
          </a:prstGeom>
          <a:ln>
            <a:solidFill>
              <a:schemeClr val="accent4"/>
            </a:solidFill>
          </a:ln>
        </p:spPr>
        <p:style>
          <a:lnRef idx="2">
            <a:schemeClr val="accent6"/>
          </a:lnRef>
          <a:fillRef idx="0">
            <a:schemeClr val="accent6"/>
          </a:fillRef>
          <a:effectRef idx="1">
            <a:schemeClr val="accent6"/>
          </a:effectRef>
          <a:fontRef idx="minor">
            <a:schemeClr val="tx1"/>
          </a:fontRef>
        </p:style>
      </p:cxnSp>
      <p:cxnSp>
        <p:nvCxnSpPr>
          <p:cNvPr id="6" name="Přímá spojovací čára 5"/>
          <p:cNvCxnSpPr/>
          <p:nvPr/>
        </p:nvCxnSpPr>
        <p:spPr>
          <a:xfrm>
            <a:off x="571500" y="5214938"/>
            <a:ext cx="8143875" cy="1587"/>
          </a:xfrm>
          <a:prstGeom prst="line">
            <a:avLst/>
          </a:prstGeom>
          <a:ln>
            <a:solidFill>
              <a:schemeClr val="accent4"/>
            </a:solidFill>
          </a:ln>
        </p:spPr>
        <p:style>
          <a:lnRef idx="2">
            <a:schemeClr val="accent6"/>
          </a:lnRef>
          <a:fillRef idx="0">
            <a:schemeClr val="accent6"/>
          </a:fillRef>
          <a:effectRef idx="1">
            <a:schemeClr val="accent6"/>
          </a:effectRef>
          <a:fontRef idx="minor">
            <a:schemeClr val="tx1"/>
          </a:fontRef>
        </p:style>
      </p:cxnSp>
      <p:cxnSp>
        <p:nvCxnSpPr>
          <p:cNvPr id="7" name="Přímá spojovací čára 6"/>
          <p:cNvCxnSpPr/>
          <p:nvPr/>
        </p:nvCxnSpPr>
        <p:spPr>
          <a:xfrm>
            <a:off x="571500" y="6143625"/>
            <a:ext cx="8143875" cy="1588"/>
          </a:xfrm>
          <a:prstGeom prst="line">
            <a:avLst/>
          </a:prstGeom>
          <a:ln>
            <a:solidFill>
              <a:schemeClr val="accent4"/>
            </a:solidFill>
          </a:ln>
        </p:spPr>
        <p:style>
          <a:lnRef idx="2">
            <a:schemeClr val="accent6"/>
          </a:lnRef>
          <a:fillRef idx="0">
            <a:schemeClr val="accent6"/>
          </a:fillRef>
          <a:effectRef idx="1">
            <a:schemeClr val="accent6"/>
          </a:effectRef>
          <a:fontRef idx="minor">
            <a:schemeClr val="tx1"/>
          </a:fontRef>
        </p:style>
      </p:cxnSp>
      <p:sp>
        <p:nvSpPr>
          <p:cNvPr id="8" name="Zaoblený obdélník 7"/>
          <p:cNvSpPr/>
          <p:nvPr/>
        </p:nvSpPr>
        <p:spPr>
          <a:xfrm>
            <a:off x="571500" y="3500438"/>
            <a:ext cx="1928813"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9" name="Zaoblený obdélník 8"/>
          <p:cNvSpPr/>
          <p:nvPr/>
        </p:nvSpPr>
        <p:spPr>
          <a:xfrm>
            <a:off x="3643313" y="3500438"/>
            <a:ext cx="1928812"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0" name="Zaoblený obdélník 9"/>
          <p:cNvSpPr/>
          <p:nvPr/>
        </p:nvSpPr>
        <p:spPr>
          <a:xfrm>
            <a:off x="6715125" y="3500438"/>
            <a:ext cx="1928813"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1" name="Zaoblený obdélník 10"/>
          <p:cNvSpPr/>
          <p:nvPr/>
        </p:nvSpPr>
        <p:spPr>
          <a:xfrm>
            <a:off x="571500" y="4429125"/>
            <a:ext cx="1928813" cy="700088"/>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2" name="Zaoblený obdélník 11"/>
          <p:cNvSpPr/>
          <p:nvPr/>
        </p:nvSpPr>
        <p:spPr>
          <a:xfrm>
            <a:off x="3643313" y="4429125"/>
            <a:ext cx="1928812" cy="700088"/>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3" name="Zaoblený obdélník 12"/>
          <p:cNvSpPr/>
          <p:nvPr/>
        </p:nvSpPr>
        <p:spPr>
          <a:xfrm>
            <a:off x="6715125" y="4429125"/>
            <a:ext cx="1928813" cy="700088"/>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4" name="Zaoblený obdélník 13"/>
          <p:cNvSpPr/>
          <p:nvPr/>
        </p:nvSpPr>
        <p:spPr>
          <a:xfrm>
            <a:off x="571500" y="5357813"/>
            <a:ext cx="1928813"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5" name="Zaoblený obdélník 14"/>
          <p:cNvSpPr/>
          <p:nvPr/>
        </p:nvSpPr>
        <p:spPr>
          <a:xfrm>
            <a:off x="3643313" y="5357813"/>
            <a:ext cx="1928812"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6" name="Zaoblený obdélník 15"/>
          <p:cNvSpPr/>
          <p:nvPr/>
        </p:nvSpPr>
        <p:spPr>
          <a:xfrm>
            <a:off x="6715125" y="5357813"/>
            <a:ext cx="1928813" cy="700087"/>
          </a:xfrm>
          <a:prstGeom prst="roundRect">
            <a:avLst/>
          </a:prstGeom>
          <a:noFill/>
          <a:ln>
            <a:solidFill>
              <a:schemeClr val="accent3">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7" name="Zaoblený obdélník 16"/>
          <p:cNvSpPr/>
          <p:nvPr/>
        </p:nvSpPr>
        <p:spPr>
          <a:xfrm>
            <a:off x="714375" y="857250"/>
            <a:ext cx="1714500" cy="557213"/>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netopýr</a:t>
            </a:r>
          </a:p>
        </p:txBody>
      </p:sp>
      <p:sp>
        <p:nvSpPr>
          <p:cNvPr id="18" name="Zaoblený obdélník 17"/>
          <p:cNvSpPr/>
          <p:nvPr/>
        </p:nvSpPr>
        <p:spPr>
          <a:xfrm>
            <a:off x="3143250" y="2357438"/>
            <a:ext cx="1714500" cy="557212"/>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slepýš</a:t>
            </a:r>
          </a:p>
        </p:txBody>
      </p:sp>
      <p:sp>
        <p:nvSpPr>
          <p:cNvPr id="19" name="Zaoblený obdélník 18"/>
          <p:cNvSpPr/>
          <p:nvPr/>
        </p:nvSpPr>
        <p:spPr>
          <a:xfrm>
            <a:off x="5857875" y="785813"/>
            <a:ext cx="1714500" cy="557212"/>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kopyto</a:t>
            </a:r>
          </a:p>
        </p:txBody>
      </p:sp>
      <p:sp>
        <p:nvSpPr>
          <p:cNvPr id="20" name="Zaoblený obdélník 19"/>
          <p:cNvSpPr/>
          <p:nvPr/>
        </p:nvSpPr>
        <p:spPr>
          <a:xfrm>
            <a:off x="2143125" y="1714500"/>
            <a:ext cx="1714500" cy="557213"/>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klopýtat</a:t>
            </a:r>
          </a:p>
        </p:txBody>
      </p:sp>
      <p:sp>
        <p:nvSpPr>
          <p:cNvPr id="21" name="Zaoblený obdélník 20"/>
          <p:cNvSpPr/>
          <p:nvPr/>
        </p:nvSpPr>
        <p:spPr>
          <a:xfrm>
            <a:off x="4643438" y="1428750"/>
            <a:ext cx="1714500" cy="557213"/>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třpytit se</a:t>
            </a:r>
          </a:p>
        </p:txBody>
      </p:sp>
      <p:sp>
        <p:nvSpPr>
          <p:cNvPr id="22" name="Zaoblený obdélník 21"/>
          <p:cNvSpPr/>
          <p:nvPr/>
        </p:nvSpPr>
        <p:spPr>
          <a:xfrm>
            <a:off x="6858000" y="1785938"/>
            <a:ext cx="1714500" cy="557212"/>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zpytovat</a:t>
            </a:r>
          </a:p>
        </p:txBody>
      </p:sp>
      <p:sp>
        <p:nvSpPr>
          <p:cNvPr id="23" name="Zaoblený obdélník 22"/>
          <p:cNvSpPr/>
          <p:nvPr/>
        </p:nvSpPr>
        <p:spPr>
          <a:xfrm>
            <a:off x="3214688" y="785813"/>
            <a:ext cx="1714500" cy="557212"/>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čepýřit se</a:t>
            </a:r>
          </a:p>
        </p:txBody>
      </p:sp>
      <p:sp>
        <p:nvSpPr>
          <p:cNvPr id="24" name="Zaoblený obdélník 23"/>
          <p:cNvSpPr/>
          <p:nvPr/>
        </p:nvSpPr>
        <p:spPr>
          <a:xfrm>
            <a:off x="5643563" y="2428875"/>
            <a:ext cx="1714500" cy="557213"/>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pýr</a:t>
            </a:r>
          </a:p>
        </p:txBody>
      </p:sp>
      <p:sp>
        <p:nvSpPr>
          <p:cNvPr id="25" name="Zaoblený obdélník 24"/>
          <p:cNvSpPr/>
          <p:nvPr/>
        </p:nvSpPr>
        <p:spPr>
          <a:xfrm>
            <a:off x="571500" y="2428875"/>
            <a:ext cx="1714500" cy="557213"/>
          </a:xfrm>
          <a:prstGeom prst="roundRect">
            <a:avLst/>
          </a:prstGeom>
          <a:solidFill>
            <a:schemeClr val="accent3">
              <a:lumMod val="50000"/>
            </a:schemeClr>
          </a:solidFill>
          <a:ln>
            <a:solidFill>
              <a:schemeClr val="accent3">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pyl</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Nadpis 1"/>
          <p:cNvSpPr>
            <a:spLocks noGrp="1"/>
          </p:cNvSpPr>
          <p:nvPr>
            <p:ph type="title"/>
          </p:nvPr>
        </p:nvSpPr>
        <p:spPr>
          <a:xfrm>
            <a:off x="457200" y="274638"/>
            <a:ext cx="8229600" cy="582612"/>
          </a:xfrm>
        </p:spPr>
        <p:txBody>
          <a:bodyPr/>
          <a:lstStyle/>
          <a:p>
            <a:pPr algn="l"/>
            <a:r>
              <a:rPr lang="cs-CZ" sz="1200" smtClean="0"/>
              <a:t>Dopiš chybějící vyjmenovaná slova po ,,P“</a:t>
            </a:r>
          </a:p>
        </p:txBody>
      </p:sp>
      <p:sp>
        <p:nvSpPr>
          <p:cNvPr id="105475" name="Zástupný symbol pro obsah 2"/>
          <p:cNvSpPr>
            <a:spLocks noGrp="1"/>
          </p:cNvSpPr>
          <p:nvPr>
            <p:ph idx="1"/>
          </p:nvPr>
        </p:nvSpPr>
        <p:spPr>
          <a:xfrm>
            <a:off x="457200" y="928688"/>
            <a:ext cx="8229600" cy="5357812"/>
          </a:xfrm>
        </p:spPr>
        <p:txBody>
          <a:bodyPr>
            <a:normAutofit fontScale="92500" lnSpcReduction="20000"/>
          </a:bodyPr>
          <a:lstStyle/>
          <a:p>
            <a:pPr>
              <a:buFont typeface="Arial" charset="0"/>
              <a:buNone/>
            </a:pPr>
            <a:r>
              <a:rPr lang="cs-CZ" smtClean="0"/>
              <a:t>pýcha,                     , pysk,</a:t>
            </a:r>
          </a:p>
          <a:p>
            <a:pPr>
              <a:buFont typeface="Arial" charset="0"/>
              <a:buNone/>
            </a:pPr>
            <a:endParaRPr lang="cs-CZ" smtClean="0"/>
          </a:p>
          <a:p>
            <a:pPr>
              <a:buFont typeface="Arial" charset="0"/>
              <a:buNone/>
            </a:pPr>
            <a:r>
              <a:rPr lang="cs-CZ" smtClean="0"/>
              <a:t>                   , slepýš,                     ,</a:t>
            </a:r>
          </a:p>
          <a:p>
            <a:pPr>
              <a:buFont typeface="Arial" charset="0"/>
              <a:buNone/>
            </a:pPr>
            <a:endParaRPr lang="cs-CZ" smtClean="0"/>
          </a:p>
          <a:p>
            <a:pPr>
              <a:buFont typeface="Arial" charset="0"/>
              <a:buNone/>
            </a:pPr>
            <a:r>
              <a:rPr lang="cs-CZ" smtClean="0"/>
              <a:t>kopyto,                     , třpytit se,</a:t>
            </a:r>
          </a:p>
          <a:p>
            <a:pPr>
              <a:buFont typeface="Arial" charset="0"/>
              <a:buNone/>
            </a:pPr>
            <a:endParaRPr lang="cs-CZ" smtClean="0"/>
          </a:p>
          <a:p>
            <a:pPr>
              <a:buFont typeface="Arial" charset="0"/>
              <a:buNone/>
            </a:pPr>
            <a:r>
              <a:rPr lang="cs-CZ" smtClean="0"/>
              <a:t>                   , pykat,                     ,</a:t>
            </a:r>
          </a:p>
          <a:p>
            <a:pPr>
              <a:buFont typeface="Arial" charset="0"/>
              <a:buNone/>
            </a:pPr>
            <a:endParaRPr lang="cs-CZ" smtClean="0"/>
          </a:p>
          <a:p>
            <a:pPr>
              <a:buFont typeface="Arial" charset="0"/>
              <a:buNone/>
            </a:pPr>
            <a:r>
              <a:rPr lang="cs-CZ" smtClean="0"/>
              <a:t>pýřit se, </a:t>
            </a:r>
          </a:p>
          <a:p>
            <a:pPr>
              <a:buFont typeface="Arial" charset="0"/>
              <a:buNone/>
            </a:pPr>
            <a:endParaRPr lang="cs-CZ" smtClean="0"/>
          </a:p>
          <a:p>
            <a:pPr>
              <a:buFont typeface="Arial" charset="0"/>
              <a:buNone/>
            </a:pPr>
            <a:r>
              <a:rPr lang="cs-CZ" smtClean="0"/>
              <a:t> </a:t>
            </a:r>
          </a:p>
        </p:txBody>
      </p:sp>
      <p:sp>
        <p:nvSpPr>
          <p:cNvPr id="4" name="Zaoblený obdélník 3"/>
          <p:cNvSpPr/>
          <p:nvPr/>
        </p:nvSpPr>
        <p:spPr>
          <a:xfrm>
            <a:off x="2000250" y="5572125"/>
            <a:ext cx="1857375"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5" name="Zaoblený obdélník 4"/>
          <p:cNvSpPr/>
          <p:nvPr/>
        </p:nvSpPr>
        <p:spPr>
          <a:xfrm>
            <a:off x="1714500" y="857250"/>
            <a:ext cx="1785938"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6" name="Zaoblený obdélník 5"/>
          <p:cNvSpPr/>
          <p:nvPr/>
        </p:nvSpPr>
        <p:spPr>
          <a:xfrm>
            <a:off x="500063" y="2071688"/>
            <a:ext cx="1785937"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7" name="Zaoblený obdélník 6"/>
          <p:cNvSpPr/>
          <p:nvPr/>
        </p:nvSpPr>
        <p:spPr>
          <a:xfrm>
            <a:off x="3714750" y="2071688"/>
            <a:ext cx="1785938"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8" name="Zaoblený obdélník 7"/>
          <p:cNvSpPr/>
          <p:nvPr/>
        </p:nvSpPr>
        <p:spPr>
          <a:xfrm>
            <a:off x="1857375" y="3214688"/>
            <a:ext cx="1785938"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9" name="Zaoblený obdélník 8"/>
          <p:cNvSpPr/>
          <p:nvPr/>
        </p:nvSpPr>
        <p:spPr>
          <a:xfrm>
            <a:off x="500063" y="4429125"/>
            <a:ext cx="1785937"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10" name="Zaoblený obdélník 9"/>
          <p:cNvSpPr/>
          <p:nvPr/>
        </p:nvSpPr>
        <p:spPr>
          <a:xfrm>
            <a:off x="3571875" y="4429125"/>
            <a:ext cx="1785938" cy="714375"/>
          </a:xfrm>
          <a:prstGeom prst="roundRect">
            <a:avLst/>
          </a:prstGeom>
          <a:solidFill>
            <a:schemeClr val="accent3">
              <a:lumMod val="40000"/>
              <a:lumOff val="60000"/>
            </a:schemeClr>
          </a:solidFill>
          <a:ln>
            <a:solidFill>
              <a:srgbClr val="92D05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Nadpis 1"/>
          <p:cNvSpPr>
            <a:spLocks noGrp="1"/>
          </p:cNvSpPr>
          <p:nvPr>
            <p:ph type="title"/>
          </p:nvPr>
        </p:nvSpPr>
        <p:spPr>
          <a:xfrm>
            <a:off x="457200" y="274638"/>
            <a:ext cx="8229600" cy="582612"/>
          </a:xfrm>
        </p:spPr>
        <p:txBody>
          <a:bodyPr>
            <a:normAutofit fontScale="90000"/>
          </a:bodyPr>
          <a:lstStyle/>
          <a:p>
            <a:r>
              <a:rPr lang="cs-CZ" smtClean="0"/>
              <a:t>Popis</a:t>
            </a:r>
          </a:p>
        </p:txBody>
      </p:sp>
      <p:sp>
        <p:nvSpPr>
          <p:cNvPr id="106499" name="Zástupný symbol pro obsah 2"/>
          <p:cNvSpPr>
            <a:spLocks noGrp="1"/>
          </p:cNvSpPr>
          <p:nvPr>
            <p:ph idx="1"/>
          </p:nvPr>
        </p:nvSpPr>
        <p:spPr>
          <a:xfrm>
            <a:off x="457200" y="785813"/>
            <a:ext cx="8229600" cy="5340350"/>
          </a:xfrm>
        </p:spPr>
        <p:txBody>
          <a:bodyPr/>
          <a:lstStyle/>
          <a:p>
            <a:pPr>
              <a:buFont typeface="Arial" charset="0"/>
              <a:buNone/>
            </a:pPr>
            <a:r>
              <a:rPr lang="cs-CZ" sz="1800" smtClean="0"/>
              <a:t>Prezentace je určená k osvojení vyjmenovaných slov po ,,P“ – ZPYTOVAT, PYKAT, PÝR,</a:t>
            </a:r>
          </a:p>
          <a:p>
            <a:pPr>
              <a:buFont typeface="Arial" charset="0"/>
              <a:buNone/>
            </a:pPr>
            <a:r>
              <a:rPr lang="cs-CZ" sz="1800" smtClean="0"/>
              <a:t>PÝŘIT SE, ČEPÝŘIT SE a k procvičení učiva.</a:t>
            </a:r>
          </a:p>
          <a:p>
            <a:pPr>
              <a:buFont typeface="Wingdings" pitchFamily="2" charset="2"/>
              <a:buChar char="v"/>
            </a:pPr>
            <a:r>
              <a:rPr lang="cs-CZ" sz="1600" smtClean="0"/>
              <a:t>V prvním, čtvrtém, pátém a sedmém cvičení se dopisují písmena či slova tak, že se klikne</a:t>
            </a:r>
          </a:p>
          <a:p>
            <a:pPr>
              <a:buFont typeface="Arial" charset="0"/>
              <a:buNone/>
            </a:pPr>
            <a:r>
              <a:rPr lang="cs-CZ" sz="1600" smtClean="0"/>
              <a:t>       levým tlačítkem myši na rámeček a chybějící písmeno či slovo se doplní pomocí</a:t>
            </a:r>
          </a:p>
          <a:p>
            <a:pPr>
              <a:buFont typeface="Arial" charset="0"/>
              <a:buNone/>
            </a:pPr>
            <a:r>
              <a:rPr lang="cs-CZ" sz="1600" smtClean="0"/>
              <a:t>       klávesnice.</a:t>
            </a:r>
          </a:p>
          <a:p>
            <a:pPr>
              <a:buFont typeface="Wingdings" pitchFamily="2" charset="2"/>
              <a:buChar char="v"/>
            </a:pPr>
            <a:r>
              <a:rPr lang="cs-CZ" sz="1600" smtClean="0"/>
              <a:t>Ve druhém cvičení žáci volí vhodné slovo do věty dle významové stránky. Slova se přemisťují do vět kliknutím levým tlačítkem myši do rohu kartičky a následným posunem myši se současným držením levého tlačítka. Stejně se přesouvají cedulky v šestém cvičení.</a:t>
            </a:r>
          </a:p>
          <a:p>
            <a:pPr>
              <a:buFont typeface="Wingdings" pitchFamily="2" charset="2"/>
              <a:buChar char="v"/>
            </a:pPr>
            <a:r>
              <a:rPr lang="cs-CZ" sz="1600" smtClean="0"/>
              <a:t>Třetí cvičení – osmisměrka. Nejprve dopsat i – y, í – ý do rámečků ve slovech kliknutím levým tlačítkem myši na rámeček a doplněním chybějícího písmene pomocí klávesnice. Vyhledávat slova uvedená vpravo v sloupcích v tabulce s písmeny, slova jsou v tabulce napsaná vodorov- ně, svisle či šikmo v obou směrech. Slova se v tabulce škrtají tak, že se na liště kreslení klikne levý tlačítkem myši na úsečku, následně na první písmeno vyhledaného slova a úsečka s drže- ním levého tlačítka se natáhne ve směru čtení přes celé slovo. Po vyškrtání všech slov se L (levým) tlačítkem myši klikne na nepřeškrtnuté písmeno a v nástroji kreslení se klikne na výplň tvarů, kde se zvolí světlejší barva. Takto se vyznačí všechna nepřeškrtnutá písmena, při jejichž přečtení zleva ve směru čtení získáme tajenku, kterou přepíšeme do rámečku. (klik L tlačítkem, písmeno klávesnicí)  </a:t>
            </a:r>
          </a:p>
          <a:p>
            <a:pPr>
              <a:buFont typeface="Wingdings" pitchFamily="2" charset="2"/>
              <a:buChar char="v"/>
            </a:pPr>
            <a:endParaRPr lang="cs-CZ" sz="16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Nadpis 1"/>
          <p:cNvSpPr>
            <a:spLocks noGrp="1"/>
          </p:cNvSpPr>
          <p:nvPr>
            <p:ph type="title"/>
          </p:nvPr>
        </p:nvSpPr>
        <p:spPr/>
        <p:txBody>
          <a:bodyPr/>
          <a:lstStyle/>
          <a:p>
            <a:r>
              <a:rPr lang="cs-CZ" smtClean="0"/>
              <a:t>Zdroje</a:t>
            </a:r>
          </a:p>
        </p:txBody>
      </p:sp>
      <p:sp>
        <p:nvSpPr>
          <p:cNvPr id="10243" name="Zástupný symbol pro obsah 2"/>
          <p:cNvSpPr>
            <a:spLocks noGrp="1"/>
          </p:cNvSpPr>
          <p:nvPr>
            <p:ph idx="1"/>
          </p:nvPr>
        </p:nvSpPr>
        <p:spPr>
          <a:xfrm>
            <a:off x="785813" y="1428750"/>
            <a:ext cx="7643812" cy="3214688"/>
          </a:xfrm>
        </p:spPr>
        <p:txBody>
          <a:bodyPr/>
          <a:lstStyle/>
          <a:p>
            <a:pPr>
              <a:buFont typeface="Arial" charset="0"/>
              <a:buNone/>
              <a:defRPr/>
            </a:pPr>
            <a:r>
              <a:rPr lang="cs-CZ" dirty="0" smtClean="0"/>
              <a:t> </a:t>
            </a:r>
            <a:r>
              <a:rPr lang="cs-CZ" sz="1200" dirty="0" smtClean="0"/>
              <a:t>Myšlenková mapa – dle návrhu autorky</a:t>
            </a:r>
          </a:p>
          <a:p>
            <a:pPr>
              <a:buFont typeface="Arial" charset="0"/>
              <a:buNone/>
              <a:defRPr/>
            </a:pPr>
            <a:r>
              <a:rPr lang="cs-CZ" sz="1200" smtClean="0"/>
              <a:t>   Snímky 2 , 5 - obrázky dle návrhu autorky</a:t>
            </a: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r>
              <a:rPr lang="cs-CZ" sz="1800" dirty="0" smtClean="0"/>
              <a:t>Autorem materiálu a všech jeho částí, není-li uvedeno jinak, je Mgr. Jitka Vlková.</a:t>
            </a:r>
          </a:p>
          <a:p>
            <a:pPr>
              <a:buFont typeface="Arial" charset="0"/>
              <a:buNone/>
              <a:defRPr/>
            </a:pPr>
            <a:endParaRPr lang="cs-CZ" sz="1200" i="1" dirty="0" smtClean="0">
              <a:latin typeface="+mj-lt"/>
            </a:endParaRPr>
          </a:p>
          <a:p>
            <a:pPr>
              <a:buFont typeface="Arial" charset="0"/>
              <a:buNone/>
              <a:defRPr/>
            </a:pPr>
            <a:endParaRPr lang="cs-CZ" sz="1200" i="1" dirty="0" smtClean="0">
              <a:latin typeface="+mj-lt"/>
            </a:endParaRPr>
          </a:p>
          <a:p>
            <a:pPr>
              <a:buFont typeface="Arial" charset="0"/>
              <a:buNone/>
              <a:defRPr/>
            </a:pPr>
            <a:endParaRPr lang="cs-CZ" sz="1200" i="1" dirty="0" smtClean="0">
              <a:latin typeface="+mj-lt"/>
            </a:endParaRPr>
          </a:p>
          <a:p>
            <a:pPr>
              <a:buFont typeface="Arial" charset="0"/>
              <a:buNone/>
              <a:defRPr/>
            </a:pPr>
            <a:endParaRPr lang="cs-CZ" dirty="0" smtClean="0"/>
          </a:p>
        </p:txBody>
      </p:sp>
      <p:pic>
        <p:nvPicPr>
          <p:cNvPr id="107524" name="Picture 4"/>
          <p:cNvPicPr>
            <a:picLocks noChangeAspect="1" noChangeArrowheads="1"/>
          </p:cNvPicPr>
          <p:nvPr/>
        </p:nvPicPr>
        <p:blipFill>
          <a:blip r:embed="rId2" cstate="print"/>
          <a:srcRect/>
          <a:stretch>
            <a:fillRect/>
          </a:stretch>
        </p:blipFill>
        <p:spPr bwMode="auto">
          <a:xfrm>
            <a:off x="1785938" y="4857750"/>
            <a:ext cx="5976937" cy="99060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924</Words>
  <Application>Microsoft Office PowerPoint</Application>
  <PresentationFormat>Předvádění na obrazovce (4:3)</PresentationFormat>
  <Paragraphs>263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VYJMENOVANÁ  SLOVA</vt:lpstr>
      <vt:lpstr>ZPYTOVAT, PYKAT, PÝR</vt:lpstr>
      <vt:lpstr>Doplň chybějící slova ve větách:</vt:lpstr>
      <vt:lpstr>OSMISMĚRKA Doplň chybějící písmena a slova vyškrtej v osmisměrce. Zbývající políčka s písmeny vybarvi, přečti po řádcích a tajenku napiš. </vt:lpstr>
      <vt:lpstr>PÝŘIT SE, ČEPÝŘIT SE</vt:lpstr>
      <vt:lpstr>Doplň křížovku:</vt:lpstr>
      <vt:lpstr>Seřaď tato vyjmenovaná slova podle abecedy:</vt:lpstr>
      <vt:lpstr>Dopiš chybějící vyjmenovaná slova po ,,P“</vt:lpstr>
      <vt:lpstr>Popis</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VYJMENOVANÁ  SLOVA</dc:title>
  <dc:creator>pajkrtova</dc:creator>
  <cp:lastModifiedBy>Martin Králík</cp:lastModifiedBy>
  <cp:revision>5</cp:revision>
  <dcterms:created xsi:type="dcterms:W3CDTF">2012-01-11T10:22:05Z</dcterms:created>
  <dcterms:modified xsi:type="dcterms:W3CDTF">2012-03-17T13:12:04Z</dcterms:modified>
</cp:coreProperties>
</file>