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4"/>
  </p:notesMasterIdLst>
  <p:sldIdLst>
    <p:sldId id="267" r:id="rId3"/>
    <p:sldId id="266" r:id="rId4"/>
    <p:sldId id="268" r:id="rId5"/>
    <p:sldId id="256" r:id="rId6"/>
    <p:sldId id="257" r:id="rId7"/>
    <p:sldId id="264" r:id="rId8"/>
    <p:sldId id="263" r:id="rId9"/>
    <p:sldId id="262" r:id="rId10"/>
    <p:sldId id="261" r:id="rId11"/>
    <p:sldId id="260" r:id="rId12"/>
    <p:sldId id="259"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10CF"/>
    <a:srgbClr val="9999FF"/>
    <a:srgbClr val="FEA23C"/>
    <a:srgbClr val="FF980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7" d="100"/>
          <a:sy n="57" d="100"/>
        </p:scale>
        <p:origin x="-21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6966A0-94E0-425F-B422-F32A5CF1652A}" type="datetimeFigureOut">
              <a:rPr lang="cs-CZ" smtClean="0"/>
              <a:t>29.8.2013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F0A330-800C-407A-99E8-C828E36C9A76}" type="slidenum">
              <a:rPr lang="cs-CZ" smtClean="0"/>
              <a:t>‹#›</a:t>
            </a:fld>
            <a:endParaRPr lang="cs-CZ"/>
          </a:p>
        </p:txBody>
      </p:sp>
    </p:spTree>
    <p:extLst>
      <p:ext uri="{BB962C8B-B14F-4D97-AF65-F5344CB8AC3E}">
        <p14:creationId xmlns:p14="http://schemas.microsoft.com/office/powerpoint/2010/main" val="239292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24580"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226A825-923F-45E1-9FAA-CCEE8B86E15D}" type="slidenum">
              <a:rPr lang="cs-CZ" smtClean="0">
                <a:solidFill>
                  <a:prstClr val="black"/>
                </a:solidFill>
              </a:rPr>
              <a:pPr eaLnBrk="1" hangingPunct="1"/>
              <a:t>1</a:t>
            </a:fld>
            <a:endParaRPr lang="cs-CZ" smtClean="0">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3485748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3010720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631919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D6D2160-3A82-43DE-8964-B3B99DD048DA}" type="datetimeFigureOut">
              <a:rPr lang="cs-CZ" smtClean="0"/>
              <a:t>29.8.2013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4008609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D6D2160-3A82-43DE-8964-B3B99DD048DA}" type="datetimeFigureOut">
              <a:rPr lang="cs-CZ" smtClean="0"/>
              <a:t>29.8.2013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887432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D6D2160-3A82-43DE-8964-B3B99DD048DA}" type="datetimeFigureOut">
              <a:rPr lang="cs-CZ" smtClean="0"/>
              <a:t>29.8.2013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298630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D6D2160-3A82-43DE-8964-B3B99DD048DA}" type="datetimeFigureOut">
              <a:rPr lang="cs-CZ" smtClean="0"/>
              <a:t>29.8.2013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1708647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D6D2160-3A82-43DE-8964-B3B99DD048DA}" type="datetimeFigureOut">
              <a:rPr lang="cs-CZ" smtClean="0"/>
              <a:t>29.8.2013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3897985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D6D2160-3A82-43DE-8964-B3B99DD048DA}" type="datetimeFigureOut">
              <a:rPr lang="cs-CZ" smtClean="0"/>
              <a:t>29.8.2013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3239351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2814233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82F6B6B-9EF1-4B60-8900-55ADD1DEC7D5}" type="slidenum">
              <a:rPr lang="cs-CZ" smtClean="0"/>
              <a:t>‹#›</a:t>
            </a:fld>
            <a:endParaRPr lang="cs-CZ"/>
          </a:p>
        </p:txBody>
      </p:sp>
    </p:spTree>
    <p:extLst>
      <p:ext uri="{BB962C8B-B14F-4D97-AF65-F5344CB8AC3E}">
        <p14:creationId xmlns:p14="http://schemas.microsoft.com/office/powerpoint/2010/main" val="719715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dirty="0">
              <a:solidFill>
                <a:prstClr val="black">
                  <a:lumMod val="65000"/>
                  <a:lumOff val="35000"/>
                </a:prstClr>
              </a:solidFill>
            </a:endParaRPr>
          </a:p>
        </p:txBody>
      </p:sp>
    </p:spTree>
    <p:extLst>
      <p:ext uri="{BB962C8B-B14F-4D97-AF65-F5344CB8AC3E}">
        <p14:creationId xmlns:p14="http://schemas.microsoft.com/office/powerpoint/2010/main" val="3299756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dirty="0">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352325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dirty="0">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Tree>
    <p:extLst>
      <p:ext uri="{BB962C8B-B14F-4D97-AF65-F5344CB8AC3E}">
        <p14:creationId xmlns:p14="http://schemas.microsoft.com/office/powerpoint/2010/main" val="1214528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dirty="0">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3019809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dirty="0">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666170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dirty="0">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2603839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dirty="0">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24314509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dirty="0">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22007753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dirty="0">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32321288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dirty="0">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17343231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dirty="0">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Tree>
    <p:extLst>
      <p:ext uri="{BB962C8B-B14F-4D97-AF65-F5344CB8AC3E}">
        <p14:creationId xmlns:p14="http://schemas.microsoft.com/office/powerpoint/2010/main" val="1440177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D2160-3A82-43DE-8964-B3B99DD048DA}" type="datetimeFigureOut">
              <a:rPr lang="cs-CZ" smtClean="0"/>
              <a:t>29.8.2013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2F6B6B-9EF1-4B60-8900-55ADD1DEC7D5}" type="slidenum">
              <a:rPr lang="cs-CZ" smtClean="0"/>
              <a:t>‹#›</a:t>
            </a:fld>
            <a:endParaRPr lang="cs-CZ"/>
          </a:p>
        </p:txBody>
      </p:sp>
    </p:spTree>
    <p:extLst>
      <p:ext uri="{BB962C8B-B14F-4D97-AF65-F5344CB8AC3E}">
        <p14:creationId xmlns:p14="http://schemas.microsoft.com/office/powerpoint/2010/main" val="8498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4AF41E27-43EC-4F30-A4D2-DE0C4BE86D04}" type="datetimeFigureOut">
              <a:rPr lang="cs-CZ" smtClean="0">
                <a:solidFill>
                  <a:prstClr val="black">
                    <a:lumMod val="65000"/>
                    <a:lumOff val="35000"/>
                  </a:prstClr>
                </a:solidFill>
              </a:rPr>
              <a:pPr/>
              <a:t>29.8.2013</a:t>
            </a:fld>
            <a:endParaRPr lang="cs-CZ" dirty="0">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dirty="0">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0526AD5F-9942-4952-A061-774D70251469}" type="slidenum">
              <a:rPr lang="cs-CZ" smtClean="0">
                <a:solidFill>
                  <a:prstClr val="black">
                    <a:lumMod val="65000"/>
                    <a:lumOff val="35000"/>
                  </a:prstClr>
                </a:solidFill>
              </a:rPr>
              <a:pPr/>
              <a:t>‹#›</a:t>
            </a:fld>
            <a:endParaRPr lang="cs-CZ" dirty="0">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Tree>
    <p:extLst>
      <p:ext uri="{BB962C8B-B14F-4D97-AF65-F5344CB8AC3E}">
        <p14:creationId xmlns:p14="http://schemas.microsoft.com/office/powerpoint/2010/main" val="12966899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813" y="2133600"/>
          <a:ext cx="6264275" cy="1738314"/>
        </p:xfrm>
        <a:graphic>
          <a:graphicData uri="http://schemas.openxmlformats.org/drawingml/2006/table">
            <a:tbl>
              <a:tblPr/>
              <a:tblGrid>
                <a:gridCol w="2006101"/>
                <a:gridCol w="4258174"/>
              </a:tblGrid>
              <a:tr h="605184">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47" marR="44447"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47" marR="4444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090">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47" marR="44447"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47" marR="4444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01039">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47" marR="44447"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47" marR="44447"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844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549275"/>
            <a:ext cx="3767137" cy="13287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8449" name="TextovéPole 3"/>
          <p:cNvSpPr txBox="1">
            <a:spLocks noChangeArrowheads="1"/>
          </p:cNvSpPr>
          <p:nvPr/>
        </p:nvSpPr>
        <p:spPr bwMode="auto">
          <a:xfrm>
            <a:off x="1187450" y="4508500"/>
            <a:ext cx="7129463"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b="1">
                <a:solidFill>
                  <a:prstClr val="black"/>
                </a:solidFill>
              </a:rPr>
              <a:t>Název </a:t>
            </a:r>
            <a:r>
              <a:rPr lang="cs-CZ" b="1" smtClean="0">
                <a:solidFill>
                  <a:prstClr val="black"/>
                </a:solidFill>
              </a:rPr>
              <a:t>DUM: </a:t>
            </a:r>
            <a:r>
              <a:rPr lang="cs-CZ" smtClean="0">
                <a:solidFill>
                  <a:prstClr val="black"/>
                </a:solidFill>
              </a:rPr>
              <a:t>VY_32_INOVACE_XV_1_Colour dictation</a:t>
            </a:r>
            <a:endParaRPr lang="cs-CZ" dirty="0">
              <a:solidFill>
                <a:prstClr val="black"/>
              </a:solidFill>
            </a:endParaRPr>
          </a:p>
          <a:p>
            <a:pPr eaLnBrk="1" hangingPunct="1"/>
            <a:endParaRPr lang="cs-CZ" b="1" dirty="0">
              <a:solidFill>
                <a:prstClr val="black"/>
              </a:solidFill>
            </a:endParaRPr>
          </a:p>
          <a:p>
            <a:pPr eaLnBrk="1" hangingPunct="1"/>
            <a:r>
              <a:rPr lang="cs-CZ" b="1" dirty="0">
                <a:solidFill>
                  <a:prstClr val="black"/>
                </a:solidFill>
              </a:rPr>
              <a:t>Šablona číslo:   </a:t>
            </a:r>
            <a:r>
              <a:rPr lang="cs-CZ" dirty="0">
                <a:solidFill>
                  <a:prstClr val="black"/>
                </a:solidFill>
              </a:rPr>
              <a:t> </a:t>
            </a:r>
            <a:r>
              <a:rPr lang="cs-CZ" dirty="0" smtClean="0">
                <a:solidFill>
                  <a:prstClr val="black"/>
                </a:solidFill>
              </a:rPr>
              <a:t>XV     </a:t>
            </a:r>
            <a:r>
              <a:rPr lang="cs-CZ" b="1" dirty="0">
                <a:solidFill>
                  <a:prstClr val="black"/>
                </a:solidFill>
              </a:rPr>
              <a:t>Sada číslo: </a:t>
            </a:r>
            <a:r>
              <a:rPr lang="cs-CZ" dirty="0" smtClean="0">
                <a:solidFill>
                  <a:prstClr val="black"/>
                </a:solidFill>
              </a:rPr>
              <a:t>1 </a:t>
            </a:r>
            <a:r>
              <a:rPr lang="cs-CZ" b="1" dirty="0" smtClean="0">
                <a:solidFill>
                  <a:prstClr val="black"/>
                </a:solidFill>
              </a:rPr>
              <a:t>        </a:t>
            </a:r>
            <a:r>
              <a:rPr lang="cs-CZ" b="1">
                <a:solidFill>
                  <a:prstClr val="black"/>
                </a:solidFill>
              </a:rPr>
              <a:t>Pořadové </a:t>
            </a:r>
            <a:r>
              <a:rPr lang="cs-CZ" b="1" smtClean="0">
                <a:solidFill>
                  <a:prstClr val="black"/>
                </a:solidFill>
              </a:rPr>
              <a:t>číslo: </a:t>
            </a:r>
            <a:r>
              <a:rPr lang="cs-CZ" smtClean="0">
                <a:solidFill>
                  <a:prstClr val="black"/>
                </a:solidFill>
              </a:rPr>
              <a:t>2 </a:t>
            </a:r>
            <a:endParaRPr lang="cs-CZ" dirty="0">
              <a:solidFill>
                <a:prstClr val="black"/>
              </a:solidFill>
            </a:endParaRPr>
          </a:p>
          <a:p>
            <a:pPr eaLnBrk="1" hangingPunct="1"/>
            <a:endParaRPr lang="cs-CZ" b="1" dirty="0">
              <a:solidFill>
                <a:prstClr val="black"/>
              </a:solidFill>
            </a:endParaRPr>
          </a:p>
          <a:p>
            <a:pPr eaLnBrk="1" hangingPunct="1"/>
            <a:r>
              <a:rPr lang="cs-CZ" b="1" dirty="0">
                <a:solidFill>
                  <a:prstClr val="black"/>
                </a:solidFill>
              </a:rPr>
              <a:t>Autor: </a:t>
            </a:r>
            <a:r>
              <a:rPr lang="cs-CZ" dirty="0">
                <a:solidFill>
                  <a:prstClr val="black"/>
                </a:solidFill>
              </a:rPr>
              <a:t>Mgr. </a:t>
            </a:r>
            <a:r>
              <a:rPr lang="cs-CZ" dirty="0" smtClean="0">
                <a:solidFill>
                  <a:prstClr val="black"/>
                </a:solidFill>
              </a:rPr>
              <a:t>Kateřina Zídková</a:t>
            </a:r>
            <a:endParaRPr lang="cs-CZ" dirty="0">
              <a:solidFill>
                <a:prstClr val="black"/>
              </a:solidFill>
            </a:endParaRPr>
          </a:p>
        </p:txBody>
      </p:sp>
    </p:spTree>
    <p:extLst>
      <p:ext uri="{BB962C8B-B14F-4D97-AF65-F5344CB8AC3E}">
        <p14:creationId xmlns:p14="http://schemas.microsoft.com/office/powerpoint/2010/main" val="241299046"/>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51520" y="332656"/>
            <a:ext cx="8640960" cy="6186309"/>
          </a:xfrm>
          <a:prstGeom prst="rect">
            <a:avLst/>
          </a:prstGeom>
          <a:noFill/>
        </p:spPr>
        <p:txBody>
          <a:bodyPr wrap="square" rtlCol="0">
            <a:spAutoFit/>
          </a:bodyPr>
          <a:lstStyle/>
          <a:p>
            <a:pPr algn="just"/>
            <a:r>
              <a:rPr lang="cs-CZ" b="1" smtClean="0"/>
              <a:t>Anotace</a:t>
            </a:r>
            <a:r>
              <a:rPr lang="cs-CZ" b="1"/>
              <a:t>: </a:t>
            </a:r>
            <a:r>
              <a:rPr lang="cs-CZ"/>
              <a:t>CLIL: Pracovní činnosti v angličtině. Žáci </a:t>
            </a:r>
            <a:r>
              <a:rPr lang="cs-CZ" smtClean="0"/>
              <a:t>si procvičí slovíčka barev na interaktivní tabuli. Cvičení je motivací k navlékání barevných korálků</a:t>
            </a:r>
            <a:endParaRPr lang="cs-CZ"/>
          </a:p>
          <a:p>
            <a:pPr algn="just"/>
            <a:r>
              <a:rPr lang="cs-CZ"/>
              <a:t/>
            </a:r>
            <a:br>
              <a:rPr lang="cs-CZ"/>
            </a:br>
            <a:r>
              <a:rPr lang="cs-CZ" b="1"/>
              <a:t>Očekávaný výstup</a:t>
            </a:r>
            <a:r>
              <a:rPr lang="cs-CZ"/>
              <a:t>: Žáci </a:t>
            </a:r>
            <a:r>
              <a:rPr lang="cs-CZ" smtClean="0"/>
              <a:t>si procvičí barvy v angličtině. Cvičí jemnou motoriku při navlékání korálků.</a:t>
            </a:r>
          </a:p>
          <a:p>
            <a:pPr algn="just"/>
            <a:r>
              <a:rPr lang="cs-CZ"/>
              <a:t/>
            </a:r>
            <a:br>
              <a:rPr lang="cs-CZ"/>
            </a:br>
            <a:r>
              <a:rPr lang="cs-CZ" b="1"/>
              <a:t>Druh učebního materiálu: </a:t>
            </a:r>
            <a:r>
              <a:rPr lang="cs-CZ"/>
              <a:t>prezentace zpracovaná v programu PowerPoint</a:t>
            </a:r>
          </a:p>
          <a:p>
            <a:pPr algn="just"/>
            <a:r>
              <a:rPr lang="cs-CZ"/>
              <a:t/>
            </a:r>
            <a:br>
              <a:rPr lang="cs-CZ"/>
            </a:br>
            <a:r>
              <a:rPr lang="cs-CZ" b="1"/>
              <a:t>Typická věková skupina: </a:t>
            </a:r>
            <a:r>
              <a:rPr lang="cs-CZ"/>
              <a:t> 6 - 8 let</a:t>
            </a:r>
          </a:p>
          <a:p>
            <a:pPr algn="just"/>
            <a:r>
              <a:rPr lang="cs-CZ"/>
              <a:t/>
            </a:r>
            <a:br>
              <a:rPr lang="cs-CZ"/>
            </a:br>
            <a:r>
              <a:rPr lang="cs-CZ" b="1"/>
              <a:t>Klíčová slova: </a:t>
            </a:r>
            <a:r>
              <a:rPr lang="cs-CZ"/>
              <a:t>CLIL, pracovní činnosti v angličtině, </a:t>
            </a:r>
            <a:r>
              <a:rPr lang="cs-CZ" smtClean="0"/>
              <a:t>barevný </a:t>
            </a:r>
            <a:r>
              <a:rPr lang="cs-CZ" smtClean="0"/>
              <a:t>diktát, korálky</a:t>
            </a:r>
            <a:endParaRPr lang="cs-CZ"/>
          </a:p>
          <a:p>
            <a:pPr algn="just"/>
            <a:r>
              <a:rPr lang="cs-CZ"/>
              <a:t/>
            </a:r>
            <a:br>
              <a:rPr lang="cs-CZ"/>
            </a:br>
            <a:r>
              <a:rPr lang="cs-CZ" b="1"/>
              <a:t>Pomůcky a materiál: </a:t>
            </a:r>
            <a:r>
              <a:rPr lang="cs-CZ" smtClean="0"/>
              <a:t>interaktivní tabule, barevné korálky, drátek nebo provázek s pevným koncem na navlékání pro každého žáka.</a:t>
            </a:r>
            <a:endParaRPr lang="cs-CZ"/>
          </a:p>
          <a:p>
            <a:pPr algn="just"/>
            <a:endParaRPr lang="cs-CZ"/>
          </a:p>
          <a:p>
            <a:pPr algn="just"/>
            <a:r>
              <a:rPr lang="cs-CZ" b="1"/>
              <a:t>Potřebný čas pro výuku DUM: </a:t>
            </a:r>
            <a:r>
              <a:rPr lang="cs-CZ"/>
              <a:t>20 </a:t>
            </a:r>
            <a:r>
              <a:rPr lang="cs-CZ" smtClean="0"/>
              <a:t>minut</a:t>
            </a:r>
          </a:p>
          <a:p>
            <a:pPr algn="just"/>
            <a:endParaRPr lang="cs-CZ"/>
          </a:p>
          <a:p>
            <a:pPr algn="just"/>
            <a:r>
              <a:rPr lang="cs-CZ" b="1" smtClean="0"/>
              <a:t>Metodické pokyny:  </a:t>
            </a:r>
            <a:r>
              <a:rPr lang="cs-CZ" smtClean="0"/>
              <a:t>Listy 3 - 10: Učitel nebo šikovnější žáci čtou slova barev v korálcích. 1 až 2 žáci se dotýkají barev ve spodní části tabule, po doteku tabule se korálek vybarví správnou barvou. Stejně diktují žáci ostatním, jakou barvu korálku mají navlékat. Pracujeme ve skupinách, ale navléká každý žák, učitel také – lehce pak kontroluje přiložením.</a:t>
            </a:r>
            <a:endParaRPr lang="cs-CZ"/>
          </a:p>
          <a:p>
            <a:r>
              <a:rPr lang="cs-CZ" smtClean="0"/>
              <a:t>l</a:t>
            </a:r>
            <a:endParaRPr lang="cs-CZ"/>
          </a:p>
        </p:txBody>
      </p:sp>
    </p:spTree>
    <p:extLst>
      <p:ext uri="{BB962C8B-B14F-4D97-AF65-F5344CB8AC3E}">
        <p14:creationId xmlns:p14="http://schemas.microsoft.com/office/powerpoint/2010/main" val="1580377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mtClean="0">
                <a:ln>
                  <a:solidFill>
                    <a:srgbClr val="FC10CF"/>
                  </a:solidFill>
                </a:ln>
                <a:effectLst>
                  <a:glow rad="101600">
                    <a:schemeClr val="accent5">
                      <a:satMod val="175000"/>
                      <a:alpha val="40000"/>
                    </a:schemeClr>
                  </a:glow>
                </a:effectLst>
              </a:rPr>
              <a:t>Colour dictation</a:t>
            </a:r>
            <a:endParaRPr lang="cs-CZ">
              <a:ln>
                <a:solidFill>
                  <a:srgbClr val="FC10CF"/>
                </a:solidFill>
              </a:ln>
              <a:effectLst>
                <a:glow rad="101600">
                  <a:schemeClr val="accent5">
                    <a:satMod val="175000"/>
                    <a:alpha val="40000"/>
                  </a:schemeClr>
                </a:glow>
              </a:effectLst>
            </a:endParaRPr>
          </a:p>
        </p:txBody>
      </p:sp>
      <p:sp>
        <p:nvSpPr>
          <p:cNvPr id="3" name="Podnadpis 2"/>
          <p:cNvSpPr>
            <a:spLocks noGrp="1"/>
          </p:cNvSpPr>
          <p:nvPr>
            <p:ph type="subTitle" idx="1"/>
          </p:nvPr>
        </p:nvSpPr>
        <p:spPr/>
        <p:txBody>
          <a:bodyPr/>
          <a:lstStyle/>
          <a:p>
            <a:r>
              <a:rPr lang="cs-CZ" smtClean="0"/>
              <a:t>CLIL: Pracovní činnosti v angličtině pro 1. a 2. roč. ZŠ</a:t>
            </a:r>
            <a:endParaRPr lang="cs-CZ"/>
          </a:p>
        </p:txBody>
      </p:sp>
    </p:spTree>
    <p:extLst>
      <p:ext uri="{BB962C8B-B14F-4D97-AF65-F5344CB8AC3E}">
        <p14:creationId xmlns:p14="http://schemas.microsoft.com/office/powerpoint/2010/main" val="2609422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ál 4"/>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2" name="Přímá spojnice 11"/>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7" name="Ovál 16"/>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vál 31"/>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40"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1"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2"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3"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4"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5"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46"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2" name="Ovál 41"/>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Vývojový diagram: spojnice 19"/>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Vývojový diagram: spojnice 44"/>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Vývojový diagram: spojnice 20"/>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Vývojový diagram: spojnice 48"/>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1645990" y="1463715"/>
            <a:ext cx="464101" cy="338554"/>
          </a:xfrm>
          <a:prstGeom prst="rect">
            <a:avLst/>
          </a:prstGeom>
          <a:noFill/>
        </p:spPr>
        <p:txBody>
          <a:bodyPr wrap="none" rtlCol="0">
            <a:spAutoFit/>
          </a:bodyPr>
          <a:lstStyle/>
          <a:p>
            <a:r>
              <a:rPr lang="cs-CZ" sz="1600" smtClean="0"/>
              <a:t>red</a:t>
            </a:r>
            <a:endParaRPr lang="cs-CZ" sz="1600"/>
          </a:p>
        </p:txBody>
      </p:sp>
      <p:sp>
        <p:nvSpPr>
          <p:cNvPr id="23" name="TextovéPole 22"/>
          <p:cNvSpPr txBox="1"/>
          <p:nvPr/>
        </p:nvSpPr>
        <p:spPr>
          <a:xfrm>
            <a:off x="6006229" y="1463715"/>
            <a:ext cx="538930" cy="338554"/>
          </a:xfrm>
          <a:prstGeom prst="rect">
            <a:avLst/>
          </a:prstGeom>
          <a:noFill/>
        </p:spPr>
        <p:txBody>
          <a:bodyPr wrap="none" rtlCol="0">
            <a:spAutoFit/>
          </a:bodyPr>
          <a:lstStyle/>
          <a:p>
            <a:r>
              <a:rPr lang="cs-CZ" sz="1600" smtClean="0"/>
              <a:t>pink</a:t>
            </a:r>
            <a:endParaRPr lang="cs-CZ" sz="1600"/>
          </a:p>
        </p:txBody>
      </p:sp>
      <p:sp>
        <p:nvSpPr>
          <p:cNvPr id="24" name="TextovéPole 23"/>
          <p:cNvSpPr txBox="1"/>
          <p:nvPr/>
        </p:nvSpPr>
        <p:spPr>
          <a:xfrm>
            <a:off x="4258071" y="1463715"/>
            <a:ext cx="726353" cy="338554"/>
          </a:xfrm>
          <a:prstGeom prst="rect">
            <a:avLst/>
          </a:prstGeom>
          <a:noFill/>
        </p:spPr>
        <p:txBody>
          <a:bodyPr wrap="none" rtlCol="0">
            <a:spAutoFit/>
          </a:bodyPr>
          <a:lstStyle/>
          <a:p>
            <a:r>
              <a:rPr lang="cs-CZ" sz="1600" smtClean="0"/>
              <a:t>yellow</a:t>
            </a:r>
            <a:endParaRPr lang="cs-CZ" sz="1600"/>
          </a:p>
        </p:txBody>
      </p:sp>
      <p:sp>
        <p:nvSpPr>
          <p:cNvPr id="25" name="TextovéPole 24"/>
          <p:cNvSpPr txBox="1"/>
          <p:nvPr/>
        </p:nvSpPr>
        <p:spPr>
          <a:xfrm>
            <a:off x="5112494" y="1463715"/>
            <a:ext cx="763799" cy="338554"/>
          </a:xfrm>
          <a:prstGeom prst="rect">
            <a:avLst/>
          </a:prstGeom>
          <a:noFill/>
        </p:spPr>
        <p:txBody>
          <a:bodyPr wrap="none" rtlCol="0">
            <a:spAutoFit/>
          </a:bodyPr>
          <a:lstStyle/>
          <a:p>
            <a:r>
              <a:rPr lang="cs-CZ" sz="1600" smtClean="0"/>
              <a:t>orange</a:t>
            </a:r>
            <a:endParaRPr lang="cs-CZ" sz="1600"/>
          </a:p>
        </p:txBody>
      </p:sp>
      <p:sp>
        <p:nvSpPr>
          <p:cNvPr id="26" name="TextovéPole 25"/>
          <p:cNvSpPr txBox="1"/>
          <p:nvPr/>
        </p:nvSpPr>
        <p:spPr>
          <a:xfrm>
            <a:off x="6760596" y="1463715"/>
            <a:ext cx="723916" cy="338554"/>
          </a:xfrm>
          <a:prstGeom prst="rect">
            <a:avLst/>
          </a:prstGeom>
          <a:noFill/>
        </p:spPr>
        <p:txBody>
          <a:bodyPr wrap="none" rtlCol="0">
            <a:spAutoFit/>
          </a:bodyPr>
          <a:lstStyle/>
          <a:p>
            <a:r>
              <a:rPr lang="cs-CZ" sz="1600" smtClean="0"/>
              <a:t>brown</a:t>
            </a:r>
            <a:endParaRPr lang="cs-CZ" sz="1600"/>
          </a:p>
        </p:txBody>
      </p:sp>
      <p:sp>
        <p:nvSpPr>
          <p:cNvPr id="27" name="TextovéPole 26"/>
          <p:cNvSpPr txBox="1"/>
          <p:nvPr/>
        </p:nvSpPr>
        <p:spPr>
          <a:xfrm>
            <a:off x="585284" y="1463715"/>
            <a:ext cx="662874" cy="338554"/>
          </a:xfrm>
          <a:prstGeom prst="rect">
            <a:avLst/>
          </a:prstGeom>
          <a:noFill/>
        </p:spPr>
        <p:txBody>
          <a:bodyPr wrap="none" rtlCol="0">
            <a:spAutoFit/>
          </a:bodyPr>
          <a:lstStyle/>
          <a:p>
            <a:r>
              <a:rPr lang="cs-CZ" sz="1600" smtClean="0"/>
              <a:t>green</a:t>
            </a:r>
            <a:endParaRPr lang="cs-CZ" sz="1600"/>
          </a:p>
        </p:txBody>
      </p:sp>
      <p:sp>
        <p:nvSpPr>
          <p:cNvPr id="28" name="TextovéPole 27"/>
          <p:cNvSpPr txBox="1"/>
          <p:nvPr/>
        </p:nvSpPr>
        <p:spPr>
          <a:xfrm>
            <a:off x="3450027" y="1463715"/>
            <a:ext cx="655372" cy="338554"/>
          </a:xfrm>
          <a:prstGeom prst="rect">
            <a:avLst/>
          </a:prstGeom>
          <a:noFill/>
        </p:spPr>
        <p:txBody>
          <a:bodyPr wrap="none" rtlCol="0">
            <a:spAutoFit/>
          </a:bodyPr>
          <a:lstStyle/>
          <a:p>
            <a:r>
              <a:rPr lang="cs-CZ" sz="1600" smtClean="0"/>
              <a:t>white</a:t>
            </a:r>
            <a:endParaRPr lang="cs-CZ" sz="1600"/>
          </a:p>
        </p:txBody>
      </p:sp>
      <p:sp>
        <p:nvSpPr>
          <p:cNvPr id="29" name="TextovéPole 28"/>
          <p:cNvSpPr txBox="1"/>
          <p:nvPr/>
        </p:nvSpPr>
        <p:spPr>
          <a:xfrm>
            <a:off x="7664763" y="1447009"/>
            <a:ext cx="615874" cy="338554"/>
          </a:xfrm>
          <a:prstGeom prst="rect">
            <a:avLst/>
          </a:prstGeom>
          <a:noFill/>
        </p:spPr>
        <p:txBody>
          <a:bodyPr wrap="none" rtlCol="0">
            <a:spAutoFit/>
          </a:bodyPr>
          <a:lstStyle/>
          <a:p>
            <a:r>
              <a:rPr lang="cs-CZ" sz="1600" smtClean="0"/>
              <a:t>black</a:t>
            </a:r>
            <a:endParaRPr lang="cs-CZ" sz="1600"/>
          </a:p>
        </p:txBody>
      </p:sp>
      <p:sp>
        <p:nvSpPr>
          <p:cNvPr id="30" name="TextovéPole 29"/>
          <p:cNvSpPr txBox="1"/>
          <p:nvPr/>
        </p:nvSpPr>
        <p:spPr>
          <a:xfrm>
            <a:off x="2560668" y="1447009"/>
            <a:ext cx="548548" cy="338554"/>
          </a:xfrm>
          <a:prstGeom prst="rect">
            <a:avLst/>
          </a:prstGeom>
          <a:noFill/>
        </p:spPr>
        <p:txBody>
          <a:bodyPr wrap="none" rtlCol="0">
            <a:spAutoFit/>
          </a:bodyPr>
          <a:lstStyle/>
          <a:p>
            <a:r>
              <a:rPr lang="cs-CZ" sz="1600" smtClean="0"/>
              <a:t>blue</a:t>
            </a:r>
            <a:endParaRPr lang="cs-CZ" sz="1600"/>
          </a:p>
        </p:txBody>
      </p:sp>
      <p:sp>
        <p:nvSpPr>
          <p:cNvPr id="60" name="Ovál 59"/>
          <p:cNvSpPr/>
          <p:nvPr/>
        </p:nvSpPr>
        <p:spPr>
          <a:xfrm>
            <a:off x="544684" y="1243732"/>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Ovál 60"/>
          <p:cNvSpPr/>
          <p:nvPr/>
        </p:nvSpPr>
        <p:spPr>
          <a:xfrm>
            <a:off x="1509568" y="1243732"/>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50"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9888" y="124373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7" name="Vývojový diagram: spojnice 66"/>
          <p:cNvSpPr/>
          <p:nvPr/>
        </p:nvSpPr>
        <p:spPr>
          <a:xfrm>
            <a:off x="2431029" y="1226488"/>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8" name="Ovál 67"/>
          <p:cNvSpPr/>
          <p:nvPr/>
        </p:nvSpPr>
        <p:spPr>
          <a:xfrm>
            <a:off x="4215479" y="1215554"/>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51"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2494" y="1243732"/>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Vývojový diagram: spojnice 69"/>
          <p:cNvSpPr/>
          <p:nvPr/>
        </p:nvSpPr>
        <p:spPr>
          <a:xfrm>
            <a:off x="5941777" y="1243732"/>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52"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0596" y="1258342"/>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53"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87101" y="1171188"/>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91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circle(in)">
                                      <p:cBhvr>
                                        <p:cTn id="7" dur="20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circle(in)">
                                      <p:cBhvr>
                                        <p:cTn id="12" dur="2000"/>
                                        <p:tgtEl>
                                          <p:spTgt spid="61"/>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7"/>
                                        </p:tgtEl>
                                        <p:attrNameLst>
                                          <p:attrName>style.visibility</p:attrName>
                                        </p:attrNameLst>
                                      </p:cBhvr>
                                      <p:to>
                                        <p:strVal val="visible"/>
                                      </p:to>
                                    </p:set>
                                    <p:animEffect transition="in" filter="circle(in)">
                                      <p:cBhvr>
                                        <p:cTn id="17" dur="2000"/>
                                        <p:tgtEl>
                                          <p:spTgt spid="6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050"/>
                                        </p:tgtEl>
                                        <p:attrNameLst>
                                          <p:attrName>style.visibility</p:attrName>
                                        </p:attrNameLst>
                                      </p:cBhvr>
                                      <p:to>
                                        <p:strVal val="visible"/>
                                      </p:to>
                                    </p:set>
                                    <p:animEffect transition="in" filter="circle(in)">
                                      <p:cBhvr>
                                        <p:cTn id="22" dur="2000"/>
                                        <p:tgtEl>
                                          <p:spTgt spid="105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68"/>
                                        </p:tgtEl>
                                        <p:attrNameLst>
                                          <p:attrName>style.visibility</p:attrName>
                                        </p:attrNameLst>
                                      </p:cBhvr>
                                      <p:to>
                                        <p:strVal val="visible"/>
                                      </p:to>
                                    </p:set>
                                    <p:animEffect transition="in" filter="circle(in)">
                                      <p:cBhvr>
                                        <p:cTn id="27" dur="2000"/>
                                        <p:tgtEl>
                                          <p:spTgt spid="68"/>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051"/>
                                        </p:tgtEl>
                                        <p:attrNameLst>
                                          <p:attrName>style.visibility</p:attrName>
                                        </p:attrNameLst>
                                      </p:cBhvr>
                                      <p:to>
                                        <p:strVal val="visible"/>
                                      </p:to>
                                    </p:set>
                                    <p:animEffect transition="in" filter="circle(in)">
                                      <p:cBhvr>
                                        <p:cTn id="32" dur="2000"/>
                                        <p:tgtEl>
                                          <p:spTgt spid="1051"/>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70"/>
                                        </p:tgtEl>
                                        <p:attrNameLst>
                                          <p:attrName>style.visibility</p:attrName>
                                        </p:attrNameLst>
                                      </p:cBhvr>
                                      <p:to>
                                        <p:strVal val="visible"/>
                                      </p:to>
                                    </p:set>
                                    <p:animEffect transition="in" filter="circle(in)">
                                      <p:cBhvr>
                                        <p:cTn id="37" dur="2000"/>
                                        <p:tgtEl>
                                          <p:spTgt spid="70"/>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052"/>
                                        </p:tgtEl>
                                        <p:attrNameLst>
                                          <p:attrName>style.visibility</p:attrName>
                                        </p:attrNameLst>
                                      </p:cBhvr>
                                      <p:to>
                                        <p:strVal val="visible"/>
                                      </p:to>
                                    </p:set>
                                    <p:animEffect transition="in" filter="circle(in)">
                                      <p:cBhvr>
                                        <p:cTn id="42" dur="2000"/>
                                        <p:tgtEl>
                                          <p:spTgt spid="1052"/>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1053"/>
                                        </p:tgtEl>
                                        <p:attrNameLst>
                                          <p:attrName>style.visibility</p:attrName>
                                        </p:attrNameLst>
                                      </p:cBhvr>
                                      <p:to>
                                        <p:strVal val="visible"/>
                                      </p:to>
                                    </p:set>
                                    <p:animEffect transition="in" filter="circle(in)">
                                      <p:cBhvr>
                                        <p:cTn id="47" dur="2000"/>
                                        <p:tgtEl>
                                          <p:spTgt spid="1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 grpId="0" animBg="1"/>
      <p:bldP spid="61" grpId="0" animBg="1"/>
      <p:bldP spid="67" grpId="0" animBg="1"/>
      <p:bldP spid="68" grpId="0" animBg="1"/>
      <p:bldP spid="7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2523333" y="1434495"/>
            <a:ext cx="464101" cy="338554"/>
          </a:xfrm>
          <a:prstGeom prst="rect">
            <a:avLst/>
          </a:prstGeom>
          <a:noFill/>
        </p:spPr>
        <p:txBody>
          <a:bodyPr wrap="none" rtlCol="0">
            <a:spAutoFit/>
          </a:bodyPr>
          <a:lstStyle/>
          <a:p>
            <a:r>
              <a:rPr lang="cs-CZ" sz="1600" smtClean="0"/>
              <a:t>red</a:t>
            </a:r>
            <a:endParaRPr lang="cs-CZ" sz="1600"/>
          </a:p>
        </p:txBody>
      </p:sp>
      <p:sp>
        <p:nvSpPr>
          <p:cNvPr id="22" name="TextovéPole 21"/>
          <p:cNvSpPr txBox="1"/>
          <p:nvPr/>
        </p:nvSpPr>
        <p:spPr>
          <a:xfrm>
            <a:off x="6853089" y="1447009"/>
            <a:ext cx="538930" cy="338554"/>
          </a:xfrm>
          <a:prstGeom prst="rect">
            <a:avLst/>
          </a:prstGeom>
          <a:noFill/>
        </p:spPr>
        <p:txBody>
          <a:bodyPr wrap="none" rtlCol="0">
            <a:spAutoFit/>
          </a:bodyPr>
          <a:lstStyle/>
          <a:p>
            <a:r>
              <a:rPr lang="cs-CZ" sz="1600" smtClean="0"/>
              <a:t>pink</a:t>
            </a:r>
            <a:endParaRPr lang="cs-CZ" sz="1600"/>
          </a:p>
        </p:txBody>
      </p:sp>
      <p:sp>
        <p:nvSpPr>
          <p:cNvPr id="23" name="TextovéPole 22"/>
          <p:cNvSpPr txBox="1"/>
          <p:nvPr/>
        </p:nvSpPr>
        <p:spPr>
          <a:xfrm>
            <a:off x="7625633" y="1413178"/>
            <a:ext cx="726353" cy="338554"/>
          </a:xfrm>
          <a:prstGeom prst="rect">
            <a:avLst/>
          </a:prstGeom>
          <a:noFill/>
        </p:spPr>
        <p:txBody>
          <a:bodyPr wrap="none" rtlCol="0">
            <a:spAutoFit/>
          </a:bodyPr>
          <a:lstStyle/>
          <a:p>
            <a:r>
              <a:rPr lang="cs-CZ" sz="1600" smtClean="0"/>
              <a:t>yellow</a:t>
            </a:r>
            <a:endParaRPr lang="cs-CZ" sz="1600"/>
          </a:p>
        </p:txBody>
      </p:sp>
      <p:sp>
        <p:nvSpPr>
          <p:cNvPr id="24" name="TextovéPole 23"/>
          <p:cNvSpPr txBox="1"/>
          <p:nvPr/>
        </p:nvSpPr>
        <p:spPr>
          <a:xfrm>
            <a:off x="1488980" y="1434495"/>
            <a:ext cx="763799" cy="338554"/>
          </a:xfrm>
          <a:prstGeom prst="rect">
            <a:avLst/>
          </a:prstGeom>
          <a:noFill/>
        </p:spPr>
        <p:txBody>
          <a:bodyPr wrap="none" rtlCol="0">
            <a:spAutoFit/>
          </a:bodyPr>
          <a:lstStyle/>
          <a:p>
            <a:r>
              <a:rPr lang="cs-CZ" sz="1600" smtClean="0"/>
              <a:t>orange</a:t>
            </a:r>
            <a:endParaRPr lang="cs-CZ" sz="1600"/>
          </a:p>
        </p:txBody>
      </p:sp>
      <p:sp>
        <p:nvSpPr>
          <p:cNvPr id="25" name="TextovéPole 24"/>
          <p:cNvSpPr txBox="1"/>
          <p:nvPr/>
        </p:nvSpPr>
        <p:spPr>
          <a:xfrm>
            <a:off x="5935143" y="1434495"/>
            <a:ext cx="723916" cy="338554"/>
          </a:xfrm>
          <a:prstGeom prst="rect">
            <a:avLst/>
          </a:prstGeom>
          <a:noFill/>
        </p:spPr>
        <p:txBody>
          <a:bodyPr wrap="none" rtlCol="0">
            <a:spAutoFit/>
          </a:bodyPr>
          <a:lstStyle/>
          <a:p>
            <a:r>
              <a:rPr lang="cs-CZ" sz="1600" smtClean="0"/>
              <a:t>brown</a:t>
            </a:r>
            <a:endParaRPr lang="cs-CZ" sz="1600"/>
          </a:p>
        </p:txBody>
      </p:sp>
      <p:sp>
        <p:nvSpPr>
          <p:cNvPr id="26" name="TextovéPole 25"/>
          <p:cNvSpPr txBox="1"/>
          <p:nvPr/>
        </p:nvSpPr>
        <p:spPr>
          <a:xfrm>
            <a:off x="4269965" y="1463715"/>
            <a:ext cx="662874" cy="338554"/>
          </a:xfrm>
          <a:prstGeom prst="rect">
            <a:avLst/>
          </a:prstGeom>
          <a:noFill/>
        </p:spPr>
        <p:txBody>
          <a:bodyPr wrap="none" rtlCol="0">
            <a:spAutoFit/>
          </a:bodyPr>
          <a:lstStyle/>
          <a:p>
            <a:r>
              <a:rPr lang="cs-CZ" sz="1600" smtClean="0"/>
              <a:t>green</a:t>
            </a:r>
            <a:endParaRPr lang="cs-CZ" sz="1600"/>
          </a:p>
        </p:txBody>
      </p:sp>
      <p:sp>
        <p:nvSpPr>
          <p:cNvPr id="27" name="TextovéPole 26"/>
          <p:cNvSpPr txBox="1"/>
          <p:nvPr/>
        </p:nvSpPr>
        <p:spPr>
          <a:xfrm>
            <a:off x="5162633" y="1451694"/>
            <a:ext cx="655372" cy="338554"/>
          </a:xfrm>
          <a:prstGeom prst="rect">
            <a:avLst/>
          </a:prstGeom>
          <a:noFill/>
        </p:spPr>
        <p:txBody>
          <a:bodyPr wrap="none" rtlCol="0">
            <a:spAutoFit/>
          </a:bodyPr>
          <a:lstStyle/>
          <a:p>
            <a:r>
              <a:rPr lang="cs-CZ" sz="1600" smtClean="0"/>
              <a:t>white</a:t>
            </a:r>
            <a:endParaRPr lang="cs-CZ" sz="1600"/>
          </a:p>
        </p:txBody>
      </p:sp>
      <p:sp>
        <p:nvSpPr>
          <p:cNvPr id="28" name="TextovéPole 27"/>
          <p:cNvSpPr txBox="1"/>
          <p:nvPr/>
        </p:nvSpPr>
        <p:spPr>
          <a:xfrm>
            <a:off x="594369" y="1449105"/>
            <a:ext cx="615874" cy="338554"/>
          </a:xfrm>
          <a:prstGeom prst="rect">
            <a:avLst/>
          </a:prstGeom>
          <a:noFill/>
        </p:spPr>
        <p:txBody>
          <a:bodyPr wrap="none" rtlCol="0">
            <a:spAutoFit/>
          </a:bodyPr>
          <a:lstStyle/>
          <a:p>
            <a:r>
              <a:rPr lang="cs-CZ" sz="1600" smtClean="0"/>
              <a:t>black</a:t>
            </a:r>
            <a:endParaRPr lang="cs-CZ" sz="1600"/>
          </a:p>
        </p:txBody>
      </p:sp>
      <p:sp>
        <p:nvSpPr>
          <p:cNvPr id="29" name="TextovéPole 28"/>
          <p:cNvSpPr txBox="1"/>
          <p:nvPr/>
        </p:nvSpPr>
        <p:spPr>
          <a:xfrm>
            <a:off x="3486991" y="1419885"/>
            <a:ext cx="548548" cy="338554"/>
          </a:xfrm>
          <a:prstGeom prst="rect">
            <a:avLst/>
          </a:prstGeom>
          <a:noFill/>
        </p:spPr>
        <p:txBody>
          <a:bodyPr wrap="none" rtlCol="0">
            <a:spAutoFit/>
          </a:bodyPr>
          <a:lstStyle/>
          <a:p>
            <a:r>
              <a:rPr lang="cs-CZ" sz="1600" smtClean="0"/>
              <a:t>blue</a:t>
            </a:r>
            <a:endParaRPr lang="cs-CZ" sz="1600"/>
          </a:p>
        </p:txBody>
      </p:sp>
      <p:sp>
        <p:nvSpPr>
          <p:cNvPr id="30" name="Ovál 29"/>
          <p:cNvSpPr/>
          <p:nvPr/>
        </p:nvSpPr>
        <p:spPr>
          <a:xfrm>
            <a:off x="4255458" y="1283370"/>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vál 30"/>
          <p:cNvSpPr/>
          <p:nvPr/>
        </p:nvSpPr>
        <p:spPr>
          <a:xfrm>
            <a:off x="2447387" y="1229122"/>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9271"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3385088" y="1203150"/>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vál 33"/>
          <p:cNvSpPr/>
          <p:nvPr/>
        </p:nvSpPr>
        <p:spPr>
          <a:xfrm>
            <a:off x="7588238" y="1193118"/>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3089" y="1229122"/>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6771557" y="1224927"/>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6436" y="1267873"/>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3747" y="1183354"/>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614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circle(in)">
                                      <p:cBhvr>
                                        <p:cTn id="7" dur="20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circle(in)">
                                      <p:cBhvr>
                                        <p:cTn id="12" dur="2000"/>
                                        <p:tgtEl>
                                          <p:spTgt spid="3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circle(in)">
                                      <p:cBhvr>
                                        <p:cTn id="17" dur="2000"/>
                                        <p:tgtEl>
                                          <p:spTgt spid="31"/>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circle(in)">
                                      <p:cBhvr>
                                        <p:cTn id="22" dur="20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circle(in)">
                                      <p:cBhvr>
                                        <p:cTn id="27" dur="2000"/>
                                        <p:tgtEl>
                                          <p:spTgt spid="30"/>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circle(in)">
                                      <p:cBhvr>
                                        <p:cTn id="32" dur="2000"/>
                                        <p:tgtEl>
                                          <p:spTgt spid="32"/>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circle(in)">
                                      <p:cBhvr>
                                        <p:cTn id="37" dur="2000"/>
                                        <p:tgtEl>
                                          <p:spTgt spid="3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6"/>
                                        </p:tgtEl>
                                        <p:attrNameLst>
                                          <p:attrName>style.visibility</p:attrName>
                                        </p:attrNameLst>
                                      </p:cBhvr>
                                      <p:to>
                                        <p:strVal val="visible"/>
                                      </p:to>
                                    </p:set>
                                    <p:animEffect transition="in" filter="circle(in)">
                                      <p:cBhvr>
                                        <p:cTn id="42" dur="2000"/>
                                        <p:tgtEl>
                                          <p:spTgt spid="36"/>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circle(in)">
                                      <p:cBhvr>
                                        <p:cTn id="47"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4358050" y="1449105"/>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7704696" y="1434495"/>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5956425" y="1449105"/>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505414" y="1434495"/>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6760596" y="1465720"/>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3464635" y="1459523"/>
            <a:ext cx="662874" cy="338554"/>
          </a:xfrm>
          <a:prstGeom prst="rect">
            <a:avLst/>
          </a:prstGeom>
          <a:noFill/>
        </p:spPr>
        <p:txBody>
          <a:bodyPr wrap="none" rtlCol="0">
            <a:spAutoFit/>
          </a:bodyPr>
          <a:lstStyle/>
          <a:p>
            <a:r>
              <a:rPr lang="cs-CZ" sz="1600">
                <a:solidFill>
                  <a:prstClr val="black"/>
                </a:solidFill>
              </a:rPr>
              <a:t>green</a:t>
            </a:r>
          </a:p>
        </p:txBody>
      </p:sp>
      <p:sp>
        <p:nvSpPr>
          <p:cNvPr id="27" name="TextovéPole 26"/>
          <p:cNvSpPr txBox="1"/>
          <p:nvPr/>
        </p:nvSpPr>
        <p:spPr>
          <a:xfrm>
            <a:off x="1543194" y="1434495"/>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2503552" y="1434495"/>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5216045" y="1449105"/>
            <a:ext cx="548548" cy="338554"/>
          </a:xfrm>
          <a:prstGeom prst="rect">
            <a:avLst/>
          </a:prstGeom>
          <a:noFill/>
        </p:spPr>
        <p:txBody>
          <a:bodyPr wrap="non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3411923" y="1219310"/>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4264613" y="1253711"/>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5498" y="1260347"/>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5097694" y="1244841"/>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5954236" y="1232756"/>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974" y="1229122"/>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7629285" y="1196817"/>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936" y="1265053"/>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82233" y="1183970"/>
            <a:ext cx="821615" cy="827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circle(in)">
                                      <p:cBhvr>
                                        <p:cTn id="7" dur="2000"/>
                                        <p:tgtEl>
                                          <p:spTgt spid="3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circle(in)">
                                      <p:cBhvr>
                                        <p:cTn id="12" dur="2000"/>
                                        <p:tgtEl>
                                          <p:spTgt spid="32"/>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circle(in)">
                                      <p:cBhvr>
                                        <p:cTn id="17" dur="20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in)">
                                      <p:cBhvr>
                                        <p:cTn id="22" dur="20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circle(in)">
                                      <p:cBhvr>
                                        <p:cTn id="27" dur="2000"/>
                                        <p:tgtEl>
                                          <p:spTgt spid="31"/>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3"/>
                                        </p:tgtEl>
                                        <p:attrNameLst>
                                          <p:attrName>style.visibility</p:attrName>
                                        </p:attrNameLst>
                                      </p:cBhvr>
                                      <p:to>
                                        <p:strVal val="visible"/>
                                      </p:to>
                                    </p:set>
                                    <p:animEffect transition="in" filter="circle(in)">
                                      <p:cBhvr>
                                        <p:cTn id="32" dur="2000"/>
                                        <p:tgtEl>
                                          <p:spTgt spid="33"/>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circle(in)">
                                      <p:cBhvr>
                                        <p:cTn id="37" dur="2000"/>
                                        <p:tgtEl>
                                          <p:spTgt spid="34"/>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circle(in)">
                                      <p:cBhvr>
                                        <p:cTn id="42" dur="2000"/>
                                        <p:tgtEl>
                                          <p:spTgt spid="37"/>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6"/>
                                        </p:tgtEl>
                                        <p:attrNameLst>
                                          <p:attrName>style.visibility</p:attrName>
                                        </p:attrNameLst>
                                      </p:cBhvr>
                                      <p:to>
                                        <p:strVal val="visible"/>
                                      </p:to>
                                    </p:set>
                                    <p:animEffect transition="in" filter="circle(in)">
                                      <p:cBhvr>
                                        <p:cTn id="47" dur="2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141438"/>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9098" y="125465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5258268" y="1487286"/>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4342870" y="1419386"/>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5957582" y="1463715"/>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7662817" y="1447009"/>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550932" y="1434495"/>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1529499" y="1434495"/>
            <a:ext cx="662874" cy="338554"/>
          </a:xfrm>
          <a:prstGeom prst="rect">
            <a:avLst/>
          </a:prstGeom>
          <a:noFill/>
        </p:spPr>
        <p:txBody>
          <a:bodyPr wrap="none" rtlCol="0">
            <a:spAutoFit/>
          </a:bodyPr>
          <a:lstStyle/>
          <a:p>
            <a:r>
              <a:rPr lang="cs-CZ" sz="1600">
                <a:solidFill>
                  <a:prstClr val="black"/>
                </a:solidFill>
              </a:rPr>
              <a:t>green</a:t>
            </a:r>
          </a:p>
        </p:txBody>
      </p:sp>
      <p:sp>
        <p:nvSpPr>
          <p:cNvPr id="27" name="TextovéPole 26"/>
          <p:cNvSpPr txBox="1"/>
          <p:nvPr/>
        </p:nvSpPr>
        <p:spPr>
          <a:xfrm>
            <a:off x="3448276" y="1459523"/>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2503552" y="1419386"/>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6848280" y="1474133"/>
            <a:ext cx="548548" cy="338554"/>
          </a:xfrm>
          <a:prstGeom prst="rect">
            <a:avLst/>
          </a:prstGeom>
          <a:noFill/>
        </p:spPr>
        <p:txBody>
          <a:bodyPr wrap="non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1495146" y="1283370"/>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5124529" y="1283370"/>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6955"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6715794" y="1232756"/>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5898642" y="1232756"/>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0211" y="1260333"/>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4259584" y="1247366"/>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857" y="1240749"/>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45337" y="1171456"/>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ppt_x"/>
                                          </p:val>
                                        </p:tav>
                                        <p:tav tm="100000">
                                          <p:val>
                                            <p:strVal val="#ppt_x"/>
                                          </p:val>
                                        </p:tav>
                                      </p:tavLst>
                                    </p:anim>
                                    <p:anim calcmode="lin" valueType="num">
                                      <p:cBhvr additive="base">
                                        <p:cTn id="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8"/>
                                        </p:tgtEl>
                                        <p:attrNameLst>
                                          <p:attrName>style.visibility</p:attrName>
                                        </p:attrNameLst>
                                      </p:cBhvr>
                                      <p:to>
                                        <p:strVal val="visible"/>
                                      </p:to>
                                    </p:set>
                                    <p:anim calcmode="lin" valueType="num">
                                      <p:cBhvr additive="base">
                                        <p:cTn id="19" dur="500" fill="hold"/>
                                        <p:tgtEl>
                                          <p:spTgt spid="38"/>
                                        </p:tgtEl>
                                        <p:attrNameLst>
                                          <p:attrName>ppt_x</p:attrName>
                                        </p:attrNameLst>
                                      </p:cBhvr>
                                      <p:tavLst>
                                        <p:tav tm="0">
                                          <p:val>
                                            <p:strVal val="#ppt_x"/>
                                          </p:val>
                                        </p:tav>
                                        <p:tav tm="100000">
                                          <p:val>
                                            <p:strVal val="#ppt_x"/>
                                          </p:val>
                                        </p:tav>
                                      </p:tavLst>
                                    </p:anim>
                                    <p:anim calcmode="lin" valueType="num">
                                      <p:cBhvr additive="base">
                                        <p:cTn id="20"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2"/>
                                        </p:tgtEl>
                                        <p:attrNameLst>
                                          <p:attrName>style.visibility</p:attrName>
                                        </p:attrNameLst>
                                      </p:cBhvr>
                                      <p:to>
                                        <p:strVal val="visible"/>
                                      </p:to>
                                    </p:set>
                                    <p:anim calcmode="lin" valueType="num">
                                      <p:cBhvr additive="base">
                                        <p:cTn id="25" dur="500" fill="hold"/>
                                        <p:tgtEl>
                                          <p:spTgt spid="32"/>
                                        </p:tgtEl>
                                        <p:attrNameLst>
                                          <p:attrName>ppt_x</p:attrName>
                                        </p:attrNameLst>
                                      </p:cBhvr>
                                      <p:tavLst>
                                        <p:tav tm="0">
                                          <p:val>
                                            <p:strVal val="#ppt_x"/>
                                          </p:val>
                                        </p:tav>
                                        <p:tav tm="100000">
                                          <p:val>
                                            <p:strVal val="#ppt_x"/>
                                          </p:val>
                                        </p:tav>
                                      </p:tavLst>
                                    </p:anim>
                                    <p:anim calcmode="lin" valueType="num">
                                      <p:cBhvr additive="base">
                                        <p:cTn id="2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additive="base">
                                        <p:cTn id="31" dur="500" fill="hold"/>
                                        <p:tgtEl>
                                          <p:spTgt spid="36"/>
                                        </p:tgtEl>
                                        <p:attrNameLst>
                                          <p:attrName>ppt_x</p:attrName>
                                        </p:attrNameLst>
                                      </p:cBhvr>
                                      <p:tavLst>
                                        <p:tav tm="0">
                                          <p:val>
                                            <p:strVal val="#ppt_x"/>
                                          </p:val>
                                        </p:tav>
                                        <p:tav tm="100000">
                                          <p:val>
                                            <p:strVal val="#ppt_x"/>
                                          </p:val>
                                        </p:tav>
                                      </p:tavLst>
                                    </p:anim>
                                    <p:anim calcmode="lin" valueType="num">
                                      <p:cBhvr additive="base">
                                        <p:cTn id="3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anim calcmode="lin" valueType="num">
                                      <p:cBhvr additive="base">
                                        <p:cTn id="43" dur="500" fill="hold"/>
                                        <p:tgtEl>
                                          <p:spTgt spid="34"/>
                                        </p:tgtEl>
                                        <p:attrNameLst>
                                          <p:attrName>ppt_x</p:attrName>
                                        </p:attrNameLst>
                                      </p:cBhvr>
                                      <p:tavLst>
                                        <p:tav tm="0">
                                          <p:val>
                                            <p:strVal val="#ppt_x"/>
                                          </p:val>
                                        </p:tav>
                                        <p:tav tm="100000">
                                          <p:val>
                                            <p:strVal val="#ppt_x"/>
                                          </p:val>
                                        </p:tav>
                                      </p:tavLst>
                                    </p:anim>
                                    <p:anim calcmode="lin" valueType="num">
                                      <p:cBhvr additive="base">
                                        <p:cTn id="4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3"/>
                                        </p:tgtEl>
                                        <p:attrNameLst>
                                          <p:attrName>style.visibility</p:attrName>
                                        </p:attrNameLst>
                                      </p:cBhvr>
                                      <p:to>
                                        <p:strVal val="visible"/>
                                      </p:to>
                                    </p:set>
                                    <p:anim calcmode="lin" valueType="num">
                                      <p:cBhvr additive="base">
                                        <p:cTn id="49" dur="500" fill="hold"/>
                                        <p:tgtEl>
                                          <p:spTgt spid="33"/>
                                        </p:tgtEl>
                                        <p:attrNameLst>
                                          <p:attrName>ppt_x</p:attrName>
                                        </p:attrNameLst>
                                      </p:cBhvr>
                                      <p:tavLst>
                                        <p:tav tm="0">
                                          <p:val>
                                            <p:strVal val="#ppt_x"/>
                                          </p:val>
                                        </p:tav>
                                        <p:tav tm="100000">
                                          <p:val>
                                            <p:strVal val="#ppt_x"/>
                                          </p:val>
                                        </p:tav>
                                      </p:tavLst>
                                    </p:anim>
                                    <p:anim calcmode="lin" valueType="num">
                                      <p:cBhvr additive="base">
                                        <p:cTn id="50"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5"/>
                                        </p:tgtEl>
                                        <p:attrNameLst>
                                          <p:attrName>style.visibility</p:attrName>
                                        </p:attrNameLst>
                                      </p:cBhvr>
                                      <p:to>
                                        <p:strVal val="visible"/>
                                      </p:to>
                                    </p:set>
                                    <p:anim calcmode="lin" valueType="num">
                                      <p:cBhvr additive="base">
                                        <p:cTn id="55" dur="500" fill="hold"/>
                                        <p:tgtEl>
                                          <p:spTgt spid="35"/>
                                        </p:tgtEl>
                                        <p:attrNameLst>
                                          <p:attrName>ppt_x</p:attrName>
                                        </p:attrNameLst>
                                      </p:cBhvr>
                                      <p:tavLst>
                                        <p:tav tm="0">
                                          <p:val>
                                            <p:strVal val="#ppt_x"/>
                                          </p:val>
                                        </p:tav>
                                        <p:tav tm="100000">
                                          <p:val>
                                            <p:strVal val="#ppt_x"/>
                                          </p:val>
                                        </p:tav>
                                      </p:tavLst>
                                    </p:anim>
                                    <p:anim calcmode="lin" valueType="num">
                                      <p:cBhvr additive="base">
                                        <p:cTn id="56"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36855" y="5425490"/>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7781572" y="1434495"/>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6853089" y="1459523"/>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3423929" y="1434495"/>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4243423" y="1426178"/>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5950091" y="1463715"/>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545160" y="1463715"/>
            <a:ext cx="716229" cy="338554"/>
          </a:xfrm>
          <a:prstGeom prst="rect">
            <a:avLst/>
          </a:prstGeom>
          <a:noFill/>
        </p:spPr>
        <p:txBody>
          <a:bodyPr wrap="square" rtlCol="0">
            <a:spAutoFit/>
          </a:bodyPr>
          <a:lstStyle/>
          <a:p>
            <a:r>
              <a:rPr lang="cs-CZ" sz="1600">
                <a:solidFill>
                  <a:prstClr val="black"/>
                </a:solidFill>
              </a:rPr>
              <a:t>green</a:t>
            </a:r>
          </a:p>
        </p:txBody>
      </p:sp>
      <p:sp>
        <p:nvSpPr>
          <p:cNvPr id="27" name="TextovéPole 26"/>
          <p:cNvSpPr txBox="1"/>
          <p:nvPr/>
        </p:nvSpPr>
        <p:spPr>
          <a:xfrm>
            <a:off x="2511186" y="1434495"/>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5182382" y="1475069"/>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1513064" y="1463715"/>
            <a:ext cx="548548" cy="338554"/>
          </a:xfrm>
          <a:prstGeom prst="rect">
            <a:avLst/>
          </a:prstGeom>
          <a:noFill/>
        </p:spPr>
        <p:txBody>
          <a:bodyPr wrap="non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550932" y="1268760"/>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7620407" y="1254150"/>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1047"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1483426" y="1246628"/>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3383693" y="1207728"/>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4341" y="1268760"/>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6755690" y="1247366"/>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3128" y="1266987"/>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1063" y="1229122"/>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1000"/>
                                        <p:tgtEl>
                                          <p:spTgt spid="30"/>
                                        </p:tgtEl>
                                      </p:cBhvr>
                                    </p:animEffect>
                                    <p:anim calcmode="lin" valueType="num">
                                      <p:cBhvr>
                                        <p:cTn id="8" dur="1000" fill="hold"/>
                                        <p:tgtEl>
                                          <p:spTgt spid="30"/>
                                        </p:tgtEl>
                                        <p:attrNameLst>
                                          <p:attrName>ppt_x</p:attrName>
                                        </p:attrNameLst>
                                      </p:cBhvr>
                                      <p:tavLst>
                                        <p:tav tm="0">
                                          <p:val>
                                            <p:strVal val="#ppt_x"/>
                                          </p:val>
                                        </p:tav>
                                        <p:tav tm="100000">
                                          <p:val>
                                            <p:strVal val="#ppt_x"/>
                                          </p:val>
                                        </p:tav>
                                      </p:tavLst>
                                    </p:anim>
                                    <p:anim calcmode="lin" valueType="num">
                                      <p:cBhvr>
                                        <p:cTn id="9"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fade">
                                      <p:cBhvr>
                                        <p:cTn id="14" dur="1000"/>
                                        <p:tgtEl>
                                          <p:spTgt spid="33"/>
                                        </p:tgtEl>
                                      </p:cBhvr>
                                    </p:animEffect>
                                    <p:anim calcmode="lin" valueType="num">
                                      <p:cBhvr>
                                        <p:cTn id="15" dur="1000" fill="hold"/>
                                        <p:tgtEl>
                                          <p:spTgt spid="33"/>
                                        </p:tgtEl>
                                        <p:attrNameLst>
                                          <p:attrName>ppt_x</p:attrName>
                                        </p:attrNameLst>
                                      </p:cBhvr>
                                      <p:tavLst>
                                        <p:tav tm="0">
                                          <p:val>
                                            <p:strVal val="#ppt_x"/>
                                          </p:val>
                                        </p:tav>
                                        <p:tav tm="100000">
                                          <p:val>
                                            <p:strVal val="#ppt_x"/>
                                          </p:val>
                                        </p:tav>
                                      </p:tavLst>
                                    </p:anim>
                                    <p:anim calcmode="lin" valueType="num">
                                      <p:cBhvr>
                                        <p:cTn id="16"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2"/>
                                        </p:tgtEl>
                                        <p:attrNameLst>
                                          <p:attrName>style.visibility</p:attrName>
                                        </p:attrNameLst>
                                      </p:cBhvr>
                                      <p:to>
                                        <p:strVal val="visible"/>
                                      </p:to>
                                    </p:set>
                                    <p:animEffect transition="in" filter="fade">
                                      <p:cBhvr>
                                        <p:cTn id="21" dur="1000"/>
                                        <p:tgtEl>
                                          <p:spTgt spid="32"/>
                                        </p:tgtEl>
                                      </p:cBhvr>
                                    </p:animEffect>
                                    <p:anim calcmode="lin" valueType="num">
                                      <p:cBhvr>
                                        <p:cTn id="22" dur="1000" fill="hold"/>
                                        <p:tgtEl>
                                          <p:spTgt spid="32"/>
                                        </p:tgtEl>
                                        <p:attrNameLst>
                                          <p:attrName>ppt_x</p:attrName>
                                        </p:attrNameLst>
                                      </p:cBhvr>
                                      <p:tavLst>
                                        <p:tav tm="0">
                                          <p:val>
                                            <p:strVal val="#ppt_x"/>
                                          </p:val>
                                        </p:tav>
                                        <p:tav tm="100000">
                                          <p:val>
                                            <p:strVal val="#ppt_x"/>
                                          </p:val>
                                        </p:tav>
                                      </p:tavLst>
                                    </p:anim>
                                    <p:anim calcmode="lin" valueType="num">
                                      <p:cBhvr>
                                        <p:cTn id="23"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1000"/>
                                        <p:tgtEl>
                                          <p:spTgt spid="34"/>
                                        </p:tgtEl>
                                      </p:cBhvr>
                                    </p:animEffect>
                                    <p:anim calcmode="lin" valueType="num">
                                      <p:cBhvr>
                                        <p:cTn id="29" dur="1000" fill="hold"/>
                                        <p:tgtEl>
                                          <p:spTgt spid="34"/>
                                        </p:tgtEl>
                                        <p:attrNameLst>
                                          <p:attrName>ppt_x</p:attrName>
                                        </p:attrNameLst>
                                      </p:cBhvr>
                                      <p:tavLst>
                                        <p:tav tm="0">
                                          <p:val>
                                            <p:strVal val="#ppt_x"/>
                                          </p:val>
                                        </p:tav>
                                        <p:tav tm="100000">
                                          <p:val>
                                            <p:strVal val="#ppt_x"/>
                                          </p:val>
                                        </p:tav>
                                      </p:tavLst>
                                    </p:anim>
                                    <p:anim calcmode="lin" valueType="num">
                                      <p:cBhvr>
                                        <p:cTn id="30"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1000"/>
                                        <p:tgtEl>
                                          <p:spTgt spid="35"/>
                                        </p:tgtEl>
                                      </p:cBhvr>
                                    </p:animEffect>
                                    <p:anim calcmode="lin" valueType="num">
                                      <p:cBhvr>
                                        <p:cTn id="36" dur="1000" fill="hold"/>
                                        <p:tgtEl>
                                          <p:spTgt spid="35"/>
                                        </p:tgtEl>
                                        <p:attrNameLst>
                                          <p:attrName>ppt_x</p:attrName>
                                        </p:attrNameLst>
                                      </p:cBhvr>
                                      <p:tavLst>
                                        <p:tav tm="0">
                                          <p:val>
                                            <p:strVal val="#ppt_x"/>
                                          </p:val>
                                        </p:tav>
                                        <p:tav tm="100000">
                                          <p:val>
                                            <p:strVal val="#ppt_x"/>
                                          </p:val>
                                        </p:tav>
                                      </p:tavLst>
                                    </p:anim>
                                    <p:anim calcmode="lin" valueType="num">
                                      <p:cBhvr>
                                        <p:cTn id="37"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fade">
                                      <p:cBhvr>
                                        <p:cTn id="42" dur="1000"/>
                                        <p:tgtEl>
                                          <p:spTgt spid="38"/>
                                        </p:tgtEl>
                                      </p:cBhvr>
                                    </p:animEffect>
                                    <p:anim calcmode="lin" valueType="num">
                                      <p:cBhvr>
                                        <p:cTn id="43" dur="1000" fill="hold"/>
                                        <p:tgtEl>
                                          <p:spTgt spid="38"/>
                                        </p:tgtEl>
                                        <p:attrNameLst>
                                          <p:attrName>ppt_x</p:attrName>
                                        </p:attrNameLst>
                                      </p:cBhvr>
                                      <p:tavLst>
                                        <p:tav tm="0">
                                          <p:val>
                                            <p:strVal val="#ppt_x"/>
                                          </p:val>
                                        </p:tav>
                                        <p:tav tm="100000">
                                          <p:val>
                                            <p:strVal val="#ppt_x"/>
                                          </p:val>
                                        </p:tav>
                                      </p:tavLst>
                                    </p:anim>
                                    <p:anim calcmode="lin" valueType="num">
                                      <p:cBhvr>
                                        <p:cTn id="44"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7"/>
                                        </p:tgtEl>
                                        <p:attrNameLst>
                                          <p:attrName>style.visibility</p:attrName>
                                        </p:attrNameLst>
                                      </p:cBhvr>
                                      <p:to>
                                        <p:strVal val="visible"/>
                                      </p:to>
                                    </p:set>
                                    <p:animEffect transition="in" filter="fade">
                                      <p:cBhvr>
                                        <p:cTn id="49" dur="1000"/>
                                        <p:tgtEl>
                                          <p:spTgt spid="37"/>
                                        </p:tgtEl>
                                      </p:cBhvr>
                                    </p:animEffect>
                                    <p:anim calcmode="lin" valueType="num">
                                      <p:cBhvr>
                                        <p:cTn id="50" dur="1000" fill="hold"/>
                                        <p:tgtEl>
                                          <p:spTgt spid="37"/>
                                        </p:tgtEl>
                                        <p:attrNameLst>
                                          <p:attrName>ppt_x</p:attrName>
                                        </p:attrNameLst>
                                      </p:cBhvr>
                                      <p:tavLst>
                                        <p:tav tm="0">
                                          <p:val>
                                            <p:strVal val="#ppt_x"/>
                                          </p:val>
                                        </p:tav>
                                        <p:tav tm="100000">
                                          <p:val>
                                            <p:strVal val="#ppt_x"/>
                                          </p:val>
                                        </p:tav>
                                      </p:tavLst>
                                    </p:anim>
                                    <p:anim calcmode="lin" valueType="num">
                                      <p:cBhvr>
                                        <p:cTn id="5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6"/>
                                        </p:tgtEl>
                                        <p:attrNameLst>
                                          <p:attrName>style.visibility</p:attrName>
                                        </p:attrNameLst>
                                      </p:cBhvr>
                                      <p:to>
                                        <p:strVal val="visible"/>
                                      </p:to>
                                    </p:set>
                                    <p:animEffect transition="in" filter="fade">
                                      <p:cBhvr>
                                        <p:cTn id="56" dur="1000"/>
                                        <p:tgtEl>
                                          <p:spTgt spid="36"/>
                                        </p:tgtEl>
                                      </p:cBhvr>
                                    </p:animEffect>
                                    <p:anim calcmode="lin" valueType="num">
                                      <p:cBhvr>
                                        <p:cTn id="57" dur="1000" fill="hold"/>
                                        <p:tgtEl>
                                          <p:spTgt spid="36"/>
                                        </p:tgtEl>
                                        <p:attrNameLst>
                                          <p:attrName>ppt_x</p:attrName>
                                        </p:attrNameLst>
                                      </p:cBhvr>
                                      <p:tavLst>
                                        <p:tav tm="0">
                                          <p:val>
                                            <p:strVal val="#ppt_x"/>
                                          </p:val>
                                        </p:tav>
                                        <p:tav tm="100000">
                                          <p:val>
                                            <p:strVal val="#ppt_x"/>
                                          </p:val>
                                        </p:tav>
                                      </p:tavLst>
                                    </p:anim>
                                    <p:anim calcmode="lin" valueType="num">
                                      <p:cBhvr>
                                        <p:cTn id="58"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1000"/>
                                        <p:tgtEl>
                                          <p:spTgt spid="31"/>
                                        </p:tgtEl>
                                      </p:cBhvr>
                                    </p:animEffect>
                                    <p:anim calcmode="lin" valueType="num">
                                      <p:cBhvr>
                                        <p:cTn id="64" dur="1000" fill="hold"/>
                                        <p:tgtEl>
                                          <p:spTgt spid="31"/>
                                        </p:tgtEl>
                                        <p:attrNameLst>
                                          <p:attrName>ppt_x</p:attrName>
                                        </p:attrNameLst>
                                      </p:cBhvr>
                                      <p:tavLst>
                                        <p:tav tm="0">
                                          <p:val>
                                            <p:strVal val="#ppt_x"/>
                                          </p:val>
                                        </p:tav>
                                        <p:tav tm="100000">
                                          <p:val>
                                            <p:strVal val="#ppt_x"/>
                                          </p:val>
                                        </p:tav>
                                      </p:tavLst>
                                    </p:anim>
                                    <p:anim calcmode="lin" valueType="num">
                                      <p:cBhvr>
                                        <p:cTn id="65"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6126204" y="1434495"/>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1605893" y="1459523"/>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5112494" y="1472389"/>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3391739" y="1447009"/>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6748435" y="1426178"/>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585284" y="1447009"/>
            <a:ext cx="662874" cy="338554"/>
          </a:xfrm>
          <a:prstGeom prst="rect">
            <a:avLst/>
          </a:prstGeom>
          <a:noFill/>
        </p:spPr>
        <p:txBody>
          <a:bodyPr wrap="none" rtlCol="0">
            <a:spAutoFit/>
          </a:bodyPr>
          <a:lstStyle/>
          <a:p>
            <a:r>
              <a:rPr lang="cs-CZ" sz="1600">
                <a:solidFill>
                  <a:prstClr val="black"/>
                </a:solidFill>
              </a:rPr>
              <a:t>green</a:t>
            </a:r>
          </a:p>
        </p:txBody>
      </p:sp>
      <p:sp>
        <p:nvSpPr>
          <p:cNvPr id="27" name="TextovéPole 26"/>
          <p:cNvSpPr txBox="1"/>
          <p:nvPr/>
        </p:nvSpPr>
        <p:spPr>
          <a:xfrm>
            <a:off x="4293562" y="1459523"/>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2518086" y="1434495"/>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7623902" y="1459523"/>
            <a:ext cx="548548" cy="338554"/>
          </a:xfrm>
          <a:prstGeom prst="rect">
            <a:avLst/>
          </a:prstGeom>
          <a:noFill/>
        </p:spPr>
        <p:txBody>
          <a:bodyPr wrap="non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550932" y="1254150"/>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5965848" y="1277463"/>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9351"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7612669" y="1215621"/>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5078744" y="1259622"/>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9888" y="1211362"/>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1509569" y="1211362"/>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4729" y="1250501"/>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13505" y="1153696"/>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arn(inVertical)">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barn(inVertical)">
                                      <p:cBhvr>
                                        <p:cTn id="12" dur="500"/>
                                        <p:tgtEl>
                                          <p:spTgt spid="3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8"/>
                                        </p:tgtEl>
                                        <p:attrNameLst>
                                          <p:attrName>style.visibility</p:attrName>
                                        </p:attrNameLst>
                                      </p:cBhvr>
                                      <p:to>
                                        <p:strVal val="visible"/>
                                      </p:to>
                                    </p:set>
                                    <p:animEffect transition="in" filter="barn(inVertical)">
                                      <p:cBhvr>
                                        <p:cTn id="17" dur="500"/>
                                        <p:tgtEl>
                                          <p:spTgt spid="38"/>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5"/>
                                        </p:tgtEl>
                                        <p:attrNameLst>
                                          <p:attrName>style.visibility</p:attrName>
                                        </p:attrNameLst>
                                      </p:cBhvr>
                                      <p:to>
                                        <p:strVal val="visible"/>
                                      </p:to>
                                    </p:set>
                                    <p:animEffect transition="in" filter="barn(inVertical)">
                                      <p:cBhvr>
                                        <p:cTn id="22" dur="500"/>
                                        <p:tgtEl>
                                          <p:spTgt spid="3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barn(inVertical)">
                                      <p:cBhvr>
                                        <p:cTn id="27" dur="500"/>
                                        <p:tgtEl>
                                          <p:spTgt spid="32"/>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barn(inVertical)">
                                      <p:cBhvr>
                                        <p:cTn id="32" dur="500"/>
                                        <p:tgtEl>
                                          <p:spTgt spid="34"/>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barn(inVertical)">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7"/>
                                        </p:tgtEl>
                                        <p:attrNameLst>
                                          <p:attrName>style.visibility</p:attrName>
                                        </p:attrNameLst>
                                      </p:cBhvr>
                                      <p:to>
                                        <p:strVal val="visible"/>
                                      </p:to>
                                    </p:set>
                                    <p:animEffect transition="in" filter="barn(inVertical)">
                                      <p:cBhvr>
                                        <p:cTn id="42" dur="500"/>
                                        <p:tgtEl>
                                          <p:spTgt spid="37"/>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barn(inVertical)">
                                      <p:cBhvr>
                                        <p:cTn id="4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1638829" y="1434495"/>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647256" y="1426178"/>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6748435" y="1434495"/>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7588187" y="1426178"/>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2448198" y="1426178"/>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3431826" y="1411864"/>
            <a:ext cx="662874" cy="338554"/>
          </a:xfrm>
          <a:prstGeom prst="rect">
            <a:avLst/>
          </a:prstGeom>
          <a:noFill/>
        </p:spPr>
        <p:txBody>
          <a:bodyPr wrap="none" rtlCol="0">
            <a:spAutoFit/>
          </a:bodyPr>
          <a:lstStyle/>
          <a:p>
            <a:r>
              <a:rPr lang="cs-CZ" sz="1600">
                <a:solidFill>
                  <a:prstClr val="black"/>
                </a:solidFill>
              </a:rPr>
              <a:t>green</a:t>
            </a:r>
          </a:p>
        </p:txBody>
      </p:sp>
      <p:sp>
        <p:nvSpPr>
          <p:cNvPr id="27" name="TextovéPole 26"/>
          <p:cNvSpPr txBox="1"/>
          <p:nvPr/>
        </p:nvSpPr>
        <p:spPr>
          <a:xfrm>
            <a:off x="5170730" y="1447009"/>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5997923" y="1424743"/>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4237360" y="1459523"/>
            <a:ext cx="548548" cy="338554"/>
          </a:xfrm>
          <a:prstGeom prst="rect">
            <a:avLst/>
          </a:prstGeom>
          <a:noFill/>
        </p:spPr>
        <p:txBody>
          <a:bodyPr wrap="non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3397473" y="1241602"/>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1509569" y="1263365"/>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0591" y="1259129"/>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4228623" y="1244841"/>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6766398" y="1241602"/>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8187" y="1241602"/>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550932" y="1248683"/>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48198" y="1239018"/>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90346" y="1183936"/>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down)">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wipe(down)">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wipe(down)">
                                      <p:cBhvr>
                                        <p:cTn id="17" dur="500"/>
                                        <p:tgtEl>
                                          <p:spTgt spid="3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wipe(down)">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wipe(down)">
                                      <p:cBhvr>
                                        <p:cTn id="27" dur="500"/>
                                        <p:tgtEl>
                                          <p:spTgt spid="3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wipe(down)">
                                      <p:cBhvr>
                                        <p:cTn id="32" dur="500"/>
                                        <p:tgtEl>
                                          <p:spTgt spid="3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8"/>
                                        </p:tgtEl>
                                        <p:attrNameLst>
                                          <p:attrName>style.visibility</p:attrName>
                                        </p:attrNameLst>
                                      </p:cBhvr>
                                      <p:to>
                                        <p:strVal val="visible"/>
                                      </p:to>
                                    </p:set>
                                    <p:animEffect transition="in" filter="wipe(down)">
                                      <p:cBhvr>
                                        <p:cTn id="37" dur="500"/>
                                        <p:tgtEl>
                                          <p:spTgt spid="3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wipe(down)">
                                      <p:cBhvr>
                                        <p:cTn id="42" dur="500"/>
                                        <p:tgtEl>
                                          <p:spTgt spid="34"/>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5"/>
                                        </p:tgtEl>
                                        <p:attrNameLst>
                                          <p:attrName>style.visibility</p:attrName>
                                        </p:attrNameLst>
                                      </p:cBhvr>
                                      <p:to>
                                        <p:strVal val="visible"/>
                                      </p:to>
                                    </p:set>
                                    <p:animEffect transition="in" filter="wipe(down)">
                                      <p:cBhvr>
                                        <p:cTn id="4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ál 1"/>
          <p:cNvSpPr/>
          <p:nvPr/>
        </p:nvSpPr>
        <p:spPr>
          <a:xfrm>
            <a:off x="415879" y="5288979"/>
            <a:ext cx="866632" cy="928140"/>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Ovál 2"/>
          <p:cNvSpPr/>
          <p:nvPr/>
        </p:nvSpPr>
        <p:spPr>
          <a:xfrm>
            <a:off x="1339306" y="4952841"/>
            <a:ext cx="720080" cy="720080"/>
          </a:xfrm>
          <a:prstGeom prst="ellipse">
            <a:avLst/>
          </a:prstGeom>
          <a:solidFill>
            <a:srgbClr val="FF9801"/>
          </a:solidFill>
          <a:ln>
            <a:solidFill>
              <a:srgbClr val="FEA2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Ovál 3"/>
          <p:cNvSpPr/>
          <p:nvPr/>
        </p:nvSpPr>
        <p:spPr>
          <a:xfrm>
            <a:off x="2241148" y="5577469"/>
            <a:ext cx="818683" cy="79162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Ovál 4"/>
          <p:cNvSpPr/>
          <p:nvPr/>
        </p:nvSpPr>
        <p:spPr>
          <a:xfrm>
            <a:off x="5004048" y="5497038"/>
            <a:ext cx="864096" cy="872059"/>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6" name="Ovál 5"/>
          <p:cNvSpPr/>
          <p:nvPr/>
        </p:nvSpPr>
        <p:spPr>
          <a:xfrm>
            <a:off x="3353922" y="5497038"/>
            <a:ext cx="818683" cy="791629"/>
          </a:xfrm>
          <a:prstGeom prst="ellips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7" name="Vývojový diagram: spojnice 6"/>
          <p:cNvSpPr/>
          <p:nvPr/>
        </p:nvSpPr>
        <p:spPr>
          <a:xfrm>
            <a:off x="6084168" y="5669114"/>
            <a:ext cx="864096" cy="872061"/>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 name="Vývojový diagram: spojnice 7"/>
          <p:cNvSpPr/>
          <p:nvPr/>
        </p:nvSpPr>
        <p:spPr>
          <a:xfrm>
            <a:off x="7180621" y="5672921"/>
            <a:ext cx="864096" cy="872061"/>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 name="Vývojový diagram: spojnice 8"/>
          <p:cNvSpPr/>
          <p:nvPr/>
        </p:nvSpPr>
        <p:spPr>
          <a:xfrm>
            <a:off x="4193978" y="4799525"/>
            <a:ext cx="814848"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 name="Vývojový diagram: spojnice 9"/>
          <p:cNvSpPr/>
          <p:nvPr/>
        </p:nvSpPr>
        <p:spPr>
          <a:xfrm>
            <a:off x="7972700" y="4860873"/>
            <a:ext cx="864096" cy="872061"/>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cxnSp>
        <p:nvCxnSpPr>
          <p:cNvPr id="11" name="Přímá spojnice 10"/>
          <p:cNvCxnSpPr/>
          <p:nvPr/>
        </p:nvCxnSpPr>
        <p:spPr>
          <a:xfrm flipV="1">
            <a:off x="415879" y="1603772"/>
            <a:ext cx="8429049" cy="250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Ovál 11"/>
          <p:cNvSpPr/>
          <p:nvPr/>
        </p:nvSpPr>
        <p:spPr>
          <a:xfrm>
            <a:off x="550932"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vál 12"/>
          <p:cNvSpPr/>
          <p:nvPr/>
        </p:nvSpPr>
        <p:spPr>
          <a:xfrm>
            <a:off x="1509569" y="1258342"/>
            <a:ext cx="731579"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14" name="Pictur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8198" y="1229122"/>
            <a:ext cx="755650" cy="7493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888"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3423"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2494"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1777" y="1254150"/>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729" y="125834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336" y="1229122"/>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ovéPole 20"/>
          <p:cNvSpPr txBox="1"/>
          <p:nvPr/>
        </p:nvSpPr>
        <p:spPr>
          <a:xfrm>
            <a:off x="6087551" y="1476868"/>
            <a:ext cx="464101" cy="338554"/>
          </a:xfrm>
          <a:prstGeom prst="rect">
            <a:avLst/>
          </a:prstGeom>
          <a:noFill/>
        </p:spPr>
        <p:txBody>
          <a:bodyPr wrap="none" rtlCol="0">
            <a:spAutoFit/>
          </a:bodyPr>
          <a:lstStyle/>
          <a:p>
            <a:r>
              <a:rPr lang="cs-CZ" sz="1600">
                <a:solidFill>
                  <a:prstClr val="black"/>
                </a:solidFill>
              </a:rPr>
              <a:t>red</a:t>
            </a:r>
          </a:p>
        </p:txBody>
      </p:sp>
      <p:sp>
        <p:nvSpPr>
          <p:cNvPr id="22" name="TextovéPole 21"/>
          <p:cNvSpPr txBox="1"/>
          <p:nvPr/>
        </p:nvSpPr>
        <p:spPr>
          <a:xfrm>
            <a:off x="1620855" y="1434495"/>
            <a:ext cx="538930" cy="338554"/>
          </a:xfrm>
          <a:prstGeom prst="rect">
            <a:avLst/>
          </a:prstGeom>
          <a:noFill/>
        </p:spPr>
        <p:txBody>
          <a:bodyPr wrap="none" rtlCol="0">
            <a:spAutoFit/>
          </a:bodyPr>
          <a:lstStyle/>
          <a:p>
            <a:r>
              <a:rPr lang="cs-CZ" sz="1600">
                <a:solidFill>
                  <a:prstClr val="black"/>
                </a:solidFill>
              </a:rPr>
              <a:t>pink</a:t>
            </a:r>
          </a:p>
        </p:txBody>
      </p:sp>
      <p:sp>
        <p:nvSpPr>
          <p:cNvPr id="23" name="TextovéPole 22"/>
          <p:cNvSpPr txBox="1"/>
          <p:nvPr/>
        </p:nvSpPr>
        <p:spPr>
          <a:xfrm>
            <a:off x="3429185" y="1432265"/>
            <a:ext cx="726353" cy="338554"/>
          </a:xfrm>
          <a:prstGeom prst="rect">
            <a:avLst/>
          </a:prstGeom>
          <a:noFill/>
        </p:spPr>
        <p:txBody>
          <a:bodyPr wrap="none" rtlCol="0">
            <a:spAutoFit/>
          </a:bodyPr>
          <a:lstStyle/>
          <a:p>
            <a:r>
              <a:rPr lang="cs-CZ" sz="1600">
                <a:solidFill>
                  <a:prstClr val="black"/>
                </a:solidFill>
              </a:rPr>
              <a:t>yellow</a:t>
            </a:r>
          </a:p>
        </p:txBody>
      </p:sp>
      <p:sp>
        <p:nvSpPr>
          <p:cNvPr id="24" name="TextovéPole 23"/>
          <p:cNvSpPr txBox="1"/>
          <p:nvPr/>
        </p:nvSpPr>
        <p:spPr>
          <a:xfrm>
            <a:off x="575507" y="1447009"/>
            <a:ext cx="763799" cy="338554"/>
          </a:xfrm>
          <a:prstGeom prst="rect">
            <a:avLst/>
          </a:prstGeom>
          <a:noFill/>
        </p:spPr>
        <p:txBody>
          <a:bodyPr wrap="none" rtlCol="0">
            <a:spAutoFit/>
          </a:bodyPr>
          <a:lstStyle/>
          <a:p>
            <a:r>
              <a:rPr lang="cs-CZ" sz="1600">
                <a:solidFill>
                  <a:prstClr val="black"/>
                </a:solidFill>
              </a:rPr>
              <a:t>orange</a:t>
            </a:r>
          </a:p>
        </p:txBody>
      </p:sp>
      <p:sp>
        <p:nvSpPr>
          <p:cNvPr id="25" name="TextovéPole 24"/>
          <p:cNvSpPr txBox="1"/>
          <p:nvPr/>
        </p:nvSpPr>
        <p:spPr>
          <a:xfrm>
            <a:off x="5112494" y="1447009"/>
            <a:ext cx="723916" cy="338554"/>
          </a:xfrm>
          <a:prstGeom prst="rect">
            <a:avLst/>
          </a:prstGeom>
          <a:noFill/>
        </p:spPr>
        <p:txBody>
          <a:bodyPr wrap="none" rtlCol="0">
            <a:spAutoFit/>
          </a:bodyPr>
          <a:lstStyle/>
          <a:p>
            <a:r>
              <a:rPr lang="cs-CZ" sz="1600">
                <a:solidFill>
                  <a:prstClr val="black"/>
                </a:solidFill>
              </a:rPr>
              <a:t>brown</a:t>
            </a:r>
          </a:p>
        </p:txBody>
      </p:sp>
      <p:sp>
        <p:nvSpPr>
          <p:cNvPr id="26" name="TextovéPole 25"/>
          <p:cNvSpPr txBox="1"/>
          <p:nvPr/>
        </p:nvSpPr>
        <p:spPr>
          <a:xfrm>
            <a:off x="4289811" y="1432265"/>
            <a:ext cx="662874" cy="338554"/>
          </a:xfrm>
          <a:prstGeom prst="rect">
            <a:avLst/>
          </a:prstGeom>
          <a:noFill/>
        </p:spPr>
        <p:txBody>
          <a:bodyPr wrap="none" rtlCol="0">
            <a:spAutoFit/>
          </a:bodyPr>
          <a:lstStyle/>
          <a:p>
            <a:r>
              <a:rPr lang="cs-CZ" sz="1600">
                <a:solidFill>
                  <a:prstClr val="black"/>
                </a:solidFill>
              </a:rPr>
              <a:t>green</a:t>
            </a:r>
          </a:p>
        </p:txBody>
      </p:sp>
      <p:sp>
        <p:nvSpPr>
          <p:cNvPr id="27" name="TextovéPole 26"/>
          <p:cNvSpPr txBox="1"/>
          <p:nvPr/>
        </p:nvSpPr>
        <p:spPr>
          <a:xfrm>
            <a:off x="6830378" y="1434495"/>
            <a:ext cx="655372" cy="338554"/>
          </a:xfrm>
          <a:prstGeom prst="rect">
            <a:avLst/>
          </a:prstGeom>
          <a:noFill/>
        </p:spPr>
        <p:txBody>
          <a:bodyPr wrap="none" rtlCol="0">
            <a:spAutoFit/>
          </a:bodyPr>
          <a:lstStyle/>
          <a:p>
            <a:r>
              <a:rPr lang="cs-CZ" sz="1600">
                <a:solidFill>
                  <a:prstClr val="black"/>
                </a:solidFill>
              </a:rPr>
              <a:t>white</a:t>
            </a:r>
          </a:p>
        </p:txBody>
      </p:sp>
      <p:sp>
        <p:nvSpPr>
          <p:cNvPr id="28" name="TextovéPole 27"/>
          <p:cNvSpPr txBox="1"/>
          <p:nvPr/>
        </p:nvSpPr>
        <p:spPr>
          <a:xfrm>
            <a:off x="7666224" y="1449105"/>
            <a:ext cx="615874" cy="338554"/>
          </a:xfrm>
          <a:prstGeom prst="rect">
            <a:avLst/>
          </a:prstGeom>
          <a:noFill/>
        </p:spPr>
        <p:txBody>
          <a:bodyPr wrap="none" rtlCol="0">
            <a:spAutoFit/>
          </a:bodyPr>
          <a:lstStyle/>
          <a:p>
            <a:r>
              <a:rPr lang="cs-CZ" sz="1600">
                <a:solidFill>
                  <a:prstClr val="black"/>
                </a:solidFill>
              </a:rPr>
              <a:t>black</a:t>
            </a:r>
          </a:p>
        </p:txBody>
      </p:sp>
      <p:sp>
        <p:nvSpPr>
          <p:cNvPr id="29" name="TextovéPole 28"/>
          <p:cNvSpPr txBox="1"/>
          <p:nvPr/>
        </p:nvSpPr>
        <p:spPr>
          <a:xfrm>
            <a:off x="2533989" y="1425464"/>
            <a:ext cx="584067" cy="338554"/>
          </a:xfrm>
          <a:prstGeom prst="rect">
            <a:avLst/>
          </a:prstGeom>
          <a:noFill/>
        </p:spPr>
        <p:txBody>
          <a:bodyPr wrap="square" rtlCol="0">
            <a:spAutoFit/>
          </a:bodyPr>
          <a:lstStyle/>
          <a:p>
            <a:r>
              <a:rPr lang="cs-CZ" sz="1600" smtClean="0">
                <a:solidFill>
                  <a:prstClr val="black"/>
                </a:solidFill>
              </a:rPr>
              <a:t>blue</a:t>
            </a:r>
            <a:endParaRPr lang="cs-CZ" sz="1600">
              <a:solidFill>
                <a:prstClr val="black"/>
              </a:solidFill>
            </a:endParaRPr>
          </a:p>
        </p:txBody>
      </p:sp>
      <p:sp>
        <p:nvSpPr>
          <p:cNvPr id="30" name="Ovál 29"/>
          <p:cNvSpPr/>
          <p:nvPr/>
        </p:nvSpPr>
        <p:spPr>
          <a:xfrm>
            <a:off x="4266788" y="1294534"/>
            <a:ext cx="731579" cy="720080"/>
          </a:xfrm>
          <a:prstGeom prst="ellips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Ovál 30"/>
          <p:cNvSpPr/>
          <p:nvPr/>
        </p:nvSpPr>
        <p:spPr>
          <a:xfrm>
            <a:off x="5970217" y="1241502"/>
            <a:ext cx="731579" cy="72008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2" name="Picture 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775" y="1244683"/>
            <a:ext cx="7556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3" name="Vývojový diagram: spojnice 32"/>
          <p:cNvSpPr/>
          <p:nvPr/>
        </p:nvSpPr>
        <p:spPr>
          <a:xfrm>
            <a:off x="2420648" y="1198980"/>
            <a:ext cx="785249" cy="758609"/>
          </a:xfrm>
          <a:prstGeom prst="flowChartConnector">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4" name="Ovál 33"/>
          <p:cNvSpPr/>
          <p:nvPr/>
        </p:nvSpPr>
        <p:spPr>
          <a:xfrm>
            <a:off x="3384516" y="1186334"/>
            <a:ext cx="771845" cy="792088"/>
          </a:xfrm>
          <a:prstGeom prst="ellips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5" name="Picture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932" y="1254150"/>
            <a:ext cx="744537"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6" name="Vývojový diagram: spojnice 35"/>
          <p:cNvSpPr/>
          <p:nvPr/>
        </p:nvSpPr>
        <p:spPr>
          <a:xfrm>
            <a:off x="1490122" y="1222526"/>
            <a:ext cx="751026" cy="792088"/>
          </a:xfrm>
          <a:prstGeom prst="flowChartConnector">
            <a:avLst/>
          </a:prstGeom>
          <a:solidFill>
            <a:srgbClr val="FC10CF"/>
          </a:solidFill>
          <a:ln>
            <a:solidFill>
              <a:srgbClr val="FC10C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37" name="Picture 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7978" y="1263541"/>
            <a:ext cx="772948" cy="7510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8" name="Picture 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15281" y="1238591"/>
            <a:ext cx="858511" cy="8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013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3" grpId="0" animBg="1"/>
      <p:bldP spid="34" grpId="0" animBg="1"/>
      <p:bldP spid="36" grpId="0" animBg="1"/>
    </p:bld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TotalTime>
  <Words>162</Words>
  <Application>Microsoft Office PowerPoint</Application>
  <PresentationFormat>Předvádění na obrazovce (4:3)</PresentationFormat>
  <Paragraphs>97</Paragraphs>
  <Slides>11</Slides>
  <Notes>1</Notes>
  <HiddenSlides>0</HiddenSlides>
  <MMClips>0</MMClips>
  <ScaleCrop>false</ScaleCrop>
  <HeadingPairs>
    <vt:vector size="4" baseType="variant">
      <vt:variant>
        <vt:lpstr>Motiv</vt:lpstr>
      </vt:variant>
      <vt:variant>
        <vt:i4>2</vt:i4>
      </vt:variant>
      <vt:variant>
        <vt:lpstr>Nadpisy snímků</vt:lpstr>
      </vt:variant>
      <vt:variant>
        <vt:i4>11</vt:i4>
      </vt:variant>
    </vt:vector>
  </HeadingPairs>
  <TitlesOfParts>
    <vt:vector size="13" baseType="lpstr">
      <vt:lpstr>Motiv systému Office</vt:lpstr>
      <vt:lpstr>Exekutivní</vt:lpstr>
      <vt:lpstr>Prezentace aplikace PowerPoint</vt:lpstr>
      <vt:lpstr>Prezentace aplikace PowerPoint</vt:lpstr>
      <vt:lpstr>Colour dictation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Katerina Zídková</dc:creator>
  <cp:lastModifiedBy>Katerina Zídková</cp:lastModifiedBy>
  <cp:revision>17</cp:revision>
  <dcterms:created xsi:type="dcterms:W3CDTF">2013-06-01T15:25:04Z</dcterms:created>
  <dcterms:modified xsi:type="dcterms:W3CDTF">2013-08-29T15:11:28Z</dcterms:modified>
</cp:coreProperties>
</file>