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361" r:id="rId2"/>
    <p:sldId id="362" r:id="rId3"/>
    <p:sldId id="363" r:id="rId4"/>
    <p:sldId id="364" r:id="rId5"/>
    <p:sldId id="365" r:id="rId6"/>
    <p:sldId id="366" r:id="rId7"/>
    <p:sldId id="367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20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EE0DD3-150D-4490-830D-3BFC31118708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D7ED8F-B735-4D41-8B79-43A624564C5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73647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F8A2DE-3384-40E6-89B5-8667B5276AFB}" type="datetimeFigureOut">
              <a:rPr lang="cs-CZ" smtClean="0"/>
              <a:pPr/>
              <a:t>17.3.2012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677091-5900-4AE1-A5AD-09D68921C31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928688"/>
            <a:ext cx="7772400" cy="2143125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b="1" dirty="0" smtClean="0">
                <a:solidFill>
                  <a:schemeClr val="accent2">
                    <a:lumMod val="75000"/>
                  </a:schemeClr>
                </a:solidFill>
              </a:rPr>
              <a:t>VYJMENOVANÁ  SLOVA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750" y="3571875"/>
            <a:ext cx="6400800" cy="1995488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Mgr. Jitka Vlková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900" smtClean="0"/>
              <a:t>VY_32_INOVACE_14_12_vyjmenovaná </a:t>
            </a:r>
            <a:r>
              <a:rPr lang="cs-CZ" sz="1900" dirty="0" smtClean="0"/>
              <a:t>slova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</p:txBody>
      </p:sp>
      <p:pic>
        <p:nvPicPr>
          <p:cNvPr id="10854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88" y="3000375"/>
            <a:ext cx="5976937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Nadpis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8229600" cy="642938"/>
          </a:xfrm>
        </p:spPr>
        <p:txBody>
          <a:bodyPr/>
          <a:lstStyle/>
          <a:p>
            <a:r>
              <a:rPr lang="cs-CZ" sz="2400" b="1" u="sng" smtClean="0"/>
              <a:t>SYN, SYTÝ, SÝR</a:t>
            </a:r>
          </a:p>
        </p:txBody>
      </p:sp>
      <p:sp>
        <p:nvSpPr>
          <p:cNvPr id="109571" name="Zástupný symbol pro obsah 2"/>
          <p:cNvSpPr>
            <a:spLocks noGrp="1"/>
          </p:cNvSpPr>
          <p:nvPr>
            <p:ph idx="1"/>
          </p:nvPr>
        </p:nvSpPr>
        <p:spPr>
          <a:xfrm>
            <a:off x="357188" y="714375"/>
            <a:ext cx="8429625" cy="564356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z="1200" smtClean="0"/>
              <a:t>			                 Doplň správná i –y, í –ý:</a:t>
            </a:r>
          </a:p>
          <a:p>
            <a:pPr>
              <a:buFont typeface="Arial" charset="0"/>
              <a:buNone/>
            </a:pPr>
            <a:r>
              <a:rPr lang="cs-CZ" sz="1200" smtClean="0"/>
              <a:t>			                 </a:t>
            </a:r>
            <a:r>
              <a:rPr lang="cs-CZ" sz="1800" smtClean="0"/>
              <a:t>Večer</a:t>
            </a:r>
          </a:p>
          <a:p>
            <a:pPr>
              <a:buFont typeface="Arial" charset="0"/>
              <a:buNone/>
            </a:pPr>
            <a:r>
              <a:rPr lang="cs-CZ" sz="1800" smtClean="0"/>
              <a:t>			           Toník m     luje večery. Malá Terezka, dcera rodičů, tiše sp     n-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		           ká. Tatínek, mam     nka a jejich s     n př     praví večeř       a pak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		           s      při jídle vypravují, co kdo za celý den prož    l.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Toník s chutí pol     ká rohl     k se s    rem. S      ry má rád. Však se také říká ,,v s     ru 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najdeš s    lu. Toník dnes rod     čům namazal rohl    ky se s     rem sám. Tatínek má ra- 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dost ze svého s     nka.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Když už nikdo neměl hlad, všichni se nas    tili, šel se chlapec um     t a pak mam     n-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ka vyprávěla s    nkovi pohádku o nenas    tném Otesánkovi. Chlapec pomalu us    nal.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endParaRPr lang="cs-CZ" smtClean="0"/>
          </a:p>
        </p:txBody>
      </p:sp>
      <p:pic>
        <p:nvPicPr>
          <p:cNvPr id="109572" name="Picture 2" descr="901047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928688"/>
            <a:ext cx="2214562" cy="2239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8143875" y="1285875"/>
            <a:ext cx="214313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71875" y="1285875"/>
            <a:ext cx="214313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9125" y="1928813"/>
            <a:ext cx="214313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857875" y="1928813"/>
            <a:ext cx="214313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6500813" y="1928813"/>
            <a:ext cx="214312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786688" y="1928813"/>
            <a:ext cx="214312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28938" y="2571750"/>
            <a:ext cx="214312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072313" y="2571750"/>
            <a:ext cx="214312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286000" y="3286125"/>
            <a:ext cx="214313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214688" y="3286125"/>
            <a:ext cx="214312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29063" y="3286125"/>
            <a:ext cx="214312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786313" y="3286125"/>
            <a:ext cx="214312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8001000" y="3286125"/>
            <a:ext cx="214313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214438" y="3929063"/>
            <a:ext cx="214312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071813" y="3929063"/>
            <a:ext cx="214312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929188" y="3929063"/>
            <a:ext cx="214312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786438" y="3929063"/>
            <a:ext cx="214312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857375" y="4572000"/>
            <a:ext cx="214313" cy="36988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4500563" y="5214938"/>
            <a:ext cx="214312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6715125" y="5214938"/>
            <a:ext cx="214313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8143875" y="5214938"/>
            <a:ext cx="214313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1714500" y="5929313"/>
            <a:ext cx="214313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4071938" y="5929313"/>
            <a:ext cx="214312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7715250" y="5929313"/>
            <a:ext cx="214313" cy="3698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chemeClr val="accent6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Nadpis 1"/>
          <p:cNvSpPr>
            <a:spLocks noGrp="1"/>
          </p:cNvSpPr>
          <p:nvPr>
            <p:ph type="title"/>
          </p:nvPr>
        </p:nvSpPr>
        <p:spPr>
          <a:xfrm>
            <a:off x="642938" y="274638"/>
            <a:ext cx="7858125" cy="868362"/>
          </a:xfrm>
        </p:spPr>
        <p:txBody>
          <a:bodyPr/>
          <a:lstStyle/>
          <a:p>
            <a:pPr algn="l"/>
            <a:r>
              <a:rPr lang="cs-CZ" sz="1200" smtClean="0"/>
              <a:t>Doplň křížovku: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714375" y="1285875"/>
          <a:ext cx="7500990" cy="2571772"/>
        </p:xfrm>
        <a:graphic>
          <a:graphicData uri="http://schemas.openxmlformats.org/drawingml/2006/table">
            <a:tbl>
              <a:tblPr/>
              <a:tblGrid>
                <a:gridCol w="4328135"/>
                <a:gridCol w="399520"/>
                <a:gridCol w="389532"/>
                <a:gridCol w="399520"/>
                <a:gridCol w="399520"/>
                <a:gridCol w="386203"/>
                <a:gridCol w="399520"/>
                <a:gridCol w="399520"/>
                <a:gridCol w="399520"/>
              </a:tblGrid>
              <a:tr h="367396">
                <a:tc>
                  <a:txBody>
                    <a:bodyPr/>
                    <a:lstStyle/>
                    <a:p>
                      <a:pPr algn="l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1. Automobil dostal v zatáčce …. 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396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2. Člověk, který žije ve městě či vesnici.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b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396">
                <a:tc>
                  <a:txBody>
                    <a:bodyPr/>
                    <a:lstStyle/>
                    <a:p>
                      <a:pPr algn="l" fontAlgn="b"/>
                      <a:r>
                        <a:rPr lang="pl-PL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3. Mamince se narodil chlapec. Je to její … 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396">
                <a:tc>
                  <a:txBody>
                    <a:bodyPr/>
                    <a:lstStyle/>
                    <a:p>
                      <a:pPr algn="l" fontAlgn="b"/>
                      <a:r>
                        <a:rPr lang="pl-PL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4. Na psacím stole svítí …….. 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396">
                <a:tc>
                  <a:txBody>
                    <a:bodyPr/>
                    <a:lstStyle/>
                    <a:p>
                      <a:pPr algn="l" fontAlgn="b"/>
                      <a:r>
                        <a:rPr lang="pl-PL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5. Na tkaničce u boty uvázal …… 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k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396">
                <a:tc>
                  <a:txBody>
                    <a:bodyPr/>
                    <a:lstStyle/>
                    <a:p>
                      <a:pPr algn="l" fontAlgn="b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6. Při bouřce hřmí a …… .. 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396">
                <a:tc>
                  <a:txBody>
                    <a:bodyPr/>
                    <a:lstStyle/>
                    <a:p>
                      <a:pPr algn="l" fontAlgn="b"/>
                      <a:r>
                        <a:rPr lang="nl-NL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7. Už nemá hlad, je …. 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cs-CZ" sz="11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Nadpis 1"/>
          <p:cNvSpPr txBox="1">
            <a:spLocks/>
          </p:cNvSpPr>
          <p:nvPr/>
        </p:nvSpPr>
        <p:spPr bwMode="auto">
          <a:xfrm>
            <a:off x="500063" y="4214813"/>
            <a:ext cx="8072437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>
              <a:defRPr/>
            </a:pPr>
            <a:r>
              <a:rPr lang="cs-CZ" dirty="0" err="1">
                <a:latin typeface="+mj-lt"/>
                <a:ea typeface="+mj-ea"/>
                <a:cs typeface="+mj-cs"/>
              </a:rPr>
              <a:t>Toník</a:t>
            </a:r>
            <a:r>
              <a:rPr lang="cs-CZ" dirty="0">
                <a:latin typeface="+mj-lt"/>
                <a:ea typeface="+mj-ea"/>
                <a:cs typeface="+mj-cs"/>
              </a:rPr>
              <a:t> si svou nejhezčí skleněnou kuličku schoval do                                                         .</a:t>
            </a: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5429250" y="4500563"/>
          <a:ext cx="2784476" cy="428628"/>
        </p:xfrm>
        <a:graphic>
          <a:graphicData uri="http://schemas.openxmlformats.org/drawingml/2006/table">
            <a:tbl>
              <a:tblPr/>
              <a:tblGrid>
                <a:gridCol w="401125"/>
                <a:gridCol w="391097"/>
                <a:gridCol w="401125"/>
                <a:gridCol w="401125"/>
                <a:gridCol w="387754"/>
                <a:gridCol w="401125"/>
                <a:gridCol w="401125"/>
              </a:tblGrid>
              <a:tr h="428628"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>
                          <a:solidFill>
                            <a:srgbClr val="FFFF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cs-CZ" sz="1800" b="0" i="0" u="none" strike="noStrike" dirty="0">
                          <a:solidFill>
                            <a:srgbClr val="FFFFFF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15867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2571750" y="928688"/>
            <a:ext cx="2071688" cy="571500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1619" name="Nadpis 1"/>
          <p:cNvSpPr>
            <a:spLocks noGrp="1"/>
          </p:cNvSpPr>
          <p:nvPr>
            <p:ph type="title"/>
          </p:nvPr>
        </p:nvSpPr>
        <p:spPr>
          <a:xfrm>
            <a:off x="428625" y="428625"/>
            <a:ext cx="8229600" cy="500063"/>
          </a:xfrm>
        </p:spPr>
        <p:txBody>
          <a:bodyPr/>
          <a:lstStyle/>
          <a:p>
            <a:pPr algn="l"/>
            <a:r>
              <a:rPr lang="cs-CZ" sz="1200" smtClean="0"/>
              <a:t>Doplň chybějící slova ve větách. Všimni si psaní i – y, í – ý.</a:t>
            </a:r>
            <a:endParaRPr lang="cs-CZ" smtClean="0"/>
          </a:p>
        </p:txBody>
      </p:sp>
      <p:sp>
        <p:nvSpPr>
          <p:cNvPr id="111620" name="Zástupný symbol pro obsah 2"/>
          <p:cNvSpPr>
            <a:spLocks noGrp="1"/>
          </p:cNvSpPr>
          <p:nvPr>
            <p:ph idx="1"/>
          </p:nvPr>
        </p:nvSpPr>
        <p:spPr>
          <a:xfrm>
            <a:off x="2428875" y="857250"/>
            <a:ext cx="6357938" cy="5268913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cs-CZ" smtClean="0"/>
              <a:t>			    </a:t>
            </a:r>
            <a:r>
              <a:rPr lang="cs-CZ" sz="1800" smtClean="0"/>
              <a:t>je žlutý chemický prvek.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		       - zápalka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		       je mléčný pokrm.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		       je tekutá, prudce jedovatá kapalina.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r>
              <a:rPr lang="cs-CZ" sz="1800" smtClean="0"/>
              <a:t>			       je druh sýru.</a:t>
            </a:r>
          </a:p>
          <a:p>
            <a:pPr>
              <a:buFont typeface="Arial" charset="0"/>
              <a:buNone/>
            </a:pPr>
            <a:endParaRPr lang="cs-CZ" sz="1800" smtClean="0"/>
          </a:p>
          <a:p>
            <a:pPr>
              <a:buFont typeface="Arial" charset="0"/>
              <a:buNone/>
            </a:pPr>
            <a:endParaRPr lang="cs-CZ" sz="1800" smtClean="0"/>
          </a:p>
        </p:txBody>
      </p:sp>
      <p:cxnSp>
        <p:nvCxnSpPr>
          <p:cNvPr id="5" name="Přímá spojovací čára 4"/>
          <p:cNvCxnSpPr/>
          <p:nvPr/>
        </p:nvCxnSpPr>
        <p:spPr>
          <a:xfrm rot="5400000">
            <a:off x="72231" y="3285332"/>
            <a:ext cx="4714875" cy="1588"/>
          </a:xfrm>
          <a:prstGeom prst="line">
            <a:avLst/>
          </a:prstGeom>
          <a:ln w="2222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Zaoblený obdélník 3"/>
          <p:cNvSpPr/>
          <p:nvPr/>
        </p:nvSpPr>
        <p:spPr>
          <a:xfrm>
            <a:off x="571500" y="1143000"/>
            <a:ext cx="1143000" cy="42862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SÝR</a:t>
            </a:r>
          </a:p>
        </p:txBody>
      </p:sp>
      <p:sp>
        <p:nvSpPr>
          <p:cNvPr id="7" name="Zaoblený obdélník 6"/>
          <p:cNvSpPr/>
          <p:nvPr/>
        </p:nvSpPr>
        <p:spPr>
          <a:xfrm>
            <a:off x="571500" y="3143250"/>
            <a:ext cx="1143000" cy="42862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SÍRA</a:t>
            </a:r>
          </a:p>
        </p:txBody>
      </p:sp>
      <p:sp>
        <p:nvSpPr>
          <p:cNvPr id="8" name="Zaoblený obdélník 7"/>
          <p:cNvSpPr/>
          <p:nvPr/>
        </p:nvSpPr>
        <p:spPr>
          <a:xfrm>
            <a:off x="1143000" y="2071688"/>
            <a:ext cx="1143000" cy="42862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,,SIRKA“</a:t>
            </a:r>
          </a:p>
        </p:txBody>
      </p:sp>
      <p:sp>
        <p:nvSpPr>
          <p:cNvPr id="10" name="Zaoblený obdélník 9"/>
          <p:cNvSpPr/>
          <p:nvPr/>
        </p:nvSpPr>
        <p:spPr>
          <a:xfrm>
            <a:off x="357188" y="4143375"/>
            <a:ext cx="1928812" cy="42862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KYSELINA SÝROVÁ</a:t>
            </a:r>
          </a:p>
        </p:txBody>
      </p:sp>
      <p:sp>
        <p:nvSpPr>
          <p:cNvPr id="9" name="Zaoblený obdélník 8"/>
          <p:cNvSpPr/>
          <p:nvPr/>
        </p:nvSpPr>
        <p:spPr>
          <a:xfrm>
            <a:off x="1143000" y="5072063"/>
            <a:ext cx="1143000" cy="428625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>
                <a:solidFill>
                  <a:schemeClr val="tx1"/>
                </a:solidFill>
              </a:rPr>
              <a:t>SYREČEK</a:t>
            </a:r>
          </a:p>
        </p:txBody>
      </p:sp>
      <p:sp>
        <p:nvSpPr>
          <p:cNvPr id="16" name="Zaoblený obdélník 15"/>
          <p:cNvSpPr/>
          <p:nvPr/>
        </p:nvSpPr>
        <p:spPr>
          <a:xfrm>
            <a:off x="2571750" y="4857750"/>
            <a:ext cx="2071688" cy="571500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2571750" y="1928813"/>
            <a:ext cx="2071688" cy="571500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8" name="Zaoblený obdélník 17"/>
          <p:cNvSpPr/>
          <p:nvPr/>
        </p:nvSpPr>
        <p:spPr>
          <a:xfrm>
            <a:off x="2571750" y="2928938"/>
            <a:ext cx="2071688" cy="571500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9" name="Zaoblený obdélník 18"/>
          <p:cNvSpPr/>
          <p:nvPr/>
        </p:nvSpPr>
        <p:spPr>
          <a:xfrm>
            <a:off x="2571750" y="3857625"/>
            <a:ext cx="2071688" cy="571500"/>
          </a:xfrm>
          <a:prstGeom prst="roundRect">
            <a:avLst/>
          </a:prstGeom>
          <a:solidFill>
            <a:schemeClr val="bg1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50"/>
          </a:xfrm>
        </p:spPr>
        <p:txBody>
          <a:bodyPr/>
          <a:lstStyle/>
          <a:p>
            <a:r>
              <a:rPr lang="cs-CZ" sz="2400" b="1" u="sng" smtClean="0"/>
              <a:t>SYROVÝ, SYCHRAVÝ, USYCHAT</a:t>
            </a:r>
          </a:p>
        </p:txBody>
      </p:sp>
      <p:pic>
        <p:nvPicPr>
          <p:cNvPr id="112644" name="Picture 2" descr="4D6E5C7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00813" y="1000125"/>
            <a:ext cx="2071687" cy="208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/>
          <p:nvPr/>
        </p:nvSpPr>
        <p:spPr>
          <a:xfrm>
            <a:off x="685279" y="1124744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15616" y="1124744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03848" y="1124744"/>
            <a:ext cx="214312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44008" y="1124744"/>
            <a:ext cx="214312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20072" y="1124744"/>
            <a:ext cx="214312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15616" y="1628800"/>
            <a:ext cx="214313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987824" y="1628800"/>
            <a:ext cx="214313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83568" y="2267024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780581" y="2267024"/>
            <a:ext cx="199131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2123728" y="2267024"/>
            <a:ext cx="214312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23928" y="2267024"/>
            <a:ext cx="214312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549375" y="2915096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851920" y="2915096"/>
            <a:ext cx="214312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814071" y="3419152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2049454" y="3491161"/>
            <a:ext cx="214312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4871335" y="3419153"/>
            <a:ext cx="214313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639916" y="3419153"/>
            <a:ext cx="214312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071563" y="3995217"/>
            <a:ext cx="214312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402035" y="3995217"/>
            <a:ext cx="214312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981095" y="4581580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907049" y="4589800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7536656" y="5214937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7092280" y="4581580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6635904" y="4572000"/>
            <a:ext cx="214312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1643062" y="5203575"/>
            <a:ext cx="214313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2362799" y="5203574"/>
            <a:ext cx="214312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5560870" y="5129581"/>
            <a:ext cx="214313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768699" y="5129581"/>
            <a:ext cx="214312" cy="36988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1071562" y="4589800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4172393" y="3995217"/>
            <a:ext cx="214312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5" name="TextovéPole 34"/>
          <p:cNvSpPr txBox="1"/>
          <p:nvPr/>
        </p:nvSpPr>
        <p:spPr>
          <a:xfrm>
            <a:off x="5220153" y="4025543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000751" y="4025543"/>
            <a:ext cx="214312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7814070" y="4080921"/>
            <a:ext cx="214313" cy="36988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txBody>
          <a:bodyPr>
            <a:spAutoFit/>
          </a:bodyPr>
          <a:lstStyle/>
          <a:p>
            <a:pPr>
              <a:defRPr/>
            </a:pPr>
            <a:endParaRPr lang="cs-CZ" dirty="0"/>
          </a:p>
        </p:txBody>
      </p:sp>
      <p:sp>
        <p:nvSpPr>
          <p:cNvPr id="112643" name="Zástupný symbol pro obsah 2"/>
          <p:cNvSpPr>
            <a:spLocks noGrp="1"/>
          </p:cNvSpPr>
          <p:nvPr>
            <p:ph idx="1"/>
          </p:nvPr>
        </p:nvSpPr>
        <p:spPr>
          <a:xfrm>
            <a:off x="457200" y="714375"/>
            <a:ext cx="8229600" cy="5572125"/>
          </a:xfrm>
        </p:spPr>
        <p:txBody>
          <a:bodyPr>
            <a:normAutofit fontScale="92500" lnSpcReduction="10000"/>
          </a:bodyPr>
          <a:lstStyle/>
          <a:p>
            <a:pPr>
              <a:buFont typeface="Arial" charset="0"/>
              <a:buNone/>
            </a:pPr>
            <a:r>
              <a:rPr lang="cs-CZ" sz="1200" dirty="0" smtClean="0"/>
              <a:t>Doplň správná i –y, í –ý:</a:t>
            </a:r>
          </a:p>
          <a:p>
            <a:pPr>
              <a:buFont typeface="Arial" charset="0"/>
              <a:buNone/>
            </a:pPr>
            <a:r>
              <a:rPr lang="cs-CZ" sz="1800" dirty="0" smtClean="0"/>
              <a:t>Podzim</a:t>
            </a:r>
          </a:p>
          <a:p>
            <a:pPr>
              <a:buFont typeface="Arial" charset="0"/>
              <a:buNone/>
            </a:pPr>
            <a:r>
              <a:rPr lang="cs-CZ" sz="1800" dirty="0" smtClean="0"/>
              <a:t>B     l  </a:t>
            </a:r>
            <a:r>
              <a:rPr lang="cs-CZ" sz="1800" dirty="0" err="1" smtClean="0"/>
              <a:t>l</a:t>
            </a:r>
            <a:r>
              <a:rPr lang="cs-CZ" sz="1800" dirty="0" smtClean="0"/>
              <a:t>    </a:t>
            </a:r>
            <a:r>
              <a:rPr lang="cs-CZ" sz="1800" dirty="0" err="1" smtClean="0"/>
              <a:t>stopad</a:t>
            </a:r>
            <a:r>
              <a:rPr lang="cs-CZ" sz="1800" dirty="0" smtClean="0"/>
              <a:t>, podzimní </a:t>
            </a:r>
            <a:r>
              <a:rPr lang="cs-CZ" sz="1800" dirty="0" err="1" smtClean="0"/>
              <a:t>měs</a:t>
            </a:r>
            <a:r>
              <a:rPr lang="cs-CZ" sz="1800" dirty="0" smtClean="0"/>
              <a:t>    c. Za oknem b     </a:t>
            </a:r>
            <a:r>
              <a:rPr lang="cs-CZ" sz="1800" dirty="0" err="1" smtClean="0"/>
              <a:t>lo</a:t>
            </a:r>
            <a:r>
              <a:rPr lang="cs-CZ" sz="1800" dirty="0" smtClean="0"/>
              <a:t> s     </a:t>
            </a:r>
            <a:r>
              <a:rPr lang="cs-CZ" sz="1800" dirty="0" err="1" smtClean="0"/>
              <a:t>chravo</a:t>
            </a:r>
            <a:r>
              <a:rPr lang="cs-CZ" sz="1800" dirty="0" smtClean="0"/>
              <a:t>,</a:t>
            </a:r>
          </a:p>
          <a:p>
            <a:pPr>
              <a:buFont typeface="Arial" charset="0"/>
              <a:buNone/>
            </a:pP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dirty="0" smtClean="0"/>
              <a:t>Mrhol     </a:t>
            </a:r>
            <a:r>
              <a:rPr lang="cs-CZ" sz="1800" dirty="0" err="1" smtClean="0"/>
              <a:t>lo</a:t>
            </a:r>
            <a:r>
              <a:rPr lang="cs-CZ" sz="1800" dirty="0" smtClean="0"/>
              <a:t>, po obloze se val     </a:t>
            </a:r>
            <a:r>
              <a:rPr lang="cs-CZ" sz="1800" dirty="0" err="1" smtClean="0"/>
              <a:t>ly</a:t>
            </a:r>
            <a:r>
              <a:rPr lang="cs-CZ" sz="1800" dirty="0" smtClean="0"/>
              <a:t> tmavé mraky a foukal stude-</a:t>
            </a:r>
          </a:p>
          <a:p>
            <a:pPr>
              <a:buFont typeface="Arial" charset="0"/>
              <a:buNone/>
            </a:pP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dirty="0" smtClean="0"/>
              <a:t>n       vítr. Po </a:t>
            </a:r>
            <a:r>
              <a:rPr lang="cs-CZ" sz="1800" dirty="0" smtClean="0"/>
              <a:t>s     </a:t>
            </a:r>
            <a:r>
              <a:rPr lang="cs-CZ" sz="1800" dirty="0" smtClean="0"/>
              <a:t>dl     </a:t>
            </a:r>
            <a:r>
              <a:rPr lang="cs-CZ" sz="1800" dirty="0" err="1" smtClean="0"/>
              <a:t>šti</a:t>
            </a:r>
            <a:r>
              <a:rPr lang="cs-CZ" sz="1800" dirty="0" smtClean="0"/>
              <a:t> poletovaly </a:t>
            </a:r>
            <a:r>
              <a:rPr lang="cs-CZ" sz="1800" dirty="0" err="1" smtClean="0"/>
              <a:t>pap</a:t>
            </a:r>
            <a:r>
              <a:rPr lang="cs-CZ" sz="1800" dirty="0" smtClean="0"/>
              <a:t>    </a:t>
            </a:r>
            <a:r>
              <a:rPr lang="cs-CZ" sz="1800" dirty="0" err="1" smtClean="0"/>
              <a:t>rky</a:t>
            </a:r>
            <a:r>
              <a:rPr lang="cs-CZ" sz="1800" dirty="0" smtClean="0"/>
              <a:t>, které pohazují ne-</a:t>
            </a:r>
          </a:p>
          <a:p>
            <a:pPr>
              <a:buFont typeface="Arial" charset="0"/>
              <a:buNone/>
            </a:pP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dirty="0" smtClean="0"/>
              <a:t>pořádní ob     </a:t>
            </a:r>
            <a:r>
              <a:rPr lang="cs-CZ" sz="1800" dirty="0" err="1" smtClean="0"/>
              <a:t>vatelé</a:t>
            </a:r>
            <a:r>
              <a:rPr lang="cs-CZ" sz="1800" dirty="0" smtClean="0"/>
              <a:t>. Toník nemá rád s     </a:t>
            </a:r>
            <a:r>
              <a:rPr lang="cs-CZ" sz="1800" dirty="0" err="1" smtClean="0"/>
              <a:t>chravé</a:t>
            </a:r>
            <a:r>
              <a:rPr lang="cs-CZ" sz="1800" dirty="0" smtClean="0"/>
              <a:t> počasí. </a:t>
            </a:r>
            <a:endParaRPr lang="cs-CZ" sz="1800" dirty="0" smtClean="0"/>
          </a:p>
          <a:p>
            <a:pPr>
              <a:buFont typeface="Arial" charset="0"/>
              <a:buNone/>
            </a:pPr>
            <a:endParaRPr lang="cs-CZ" sz="1800" dirty="0"/>
          </a:p>
          <a:p>
            <a:pPr>
              <a:buFont typeface="Arial" charset="0"/>
              <a:buNone/>
            </a:pPr>
            <a:r>
              <a:rPr lang="cs-CZ" sz="1800" dirty="0" smtClean="0"/>
              <a:t>Od </a:t>
            </a:r>
            <a:r>
              <a:rPr lang="cs-CZ" sz="1800" dirty="0" smtClean="0"/>
              <a:t>rána ho pobol    </a:t>
            </a:r>
            <a:r>
              <a:rPr lang="cs-CZ" sz="1800" dirty="0" err="1" smtClean="0"/>
              <a:t>valo</a:t>
            </a:r>
            <a:r>
              <a:rPr lang="cs-CZ" sz="1800" dirty="0" smtClean="0"/>
              <a:t> v </a:t>
            </a:r>
            <a:r>
              <a:rPr lang="cs-CZ" sz="1800" dirty="0" smtClean="0"/>
              <a:t>krku</a:t>
            </a:r>
            <a:r>
              <a:rPr lang="cs-CZ" sz="1800" dirty="0" smtClean="0"/>
              <a:t>. Nemluvil, pouze s    pal. Maminka uvař    la svému s     </a:t>
            </a:r>
            <a:r>
              <a:rPr lang="cs-CZ" sz="1800" dirty="0" err="1" smtClean="0"/>
              <a:t>novi</a:t>
            </a:r>
            <a:r>
              <a:rPr lang="cs-CZ" sz="1800" dirty="0" smtClean="0"/>
              <a:t> </a:t>
            </a:r>
            <a:endParaRPr lang="cs-CZ" sz="1800" dirty="0" smtClean="0"/>
          </a:p>
          <a:p>
            <a:pPr>
              <a:buFont typeface="Arial" charset="0"/>
              <a:buNone/>
            </a:pPr>
            <a:endParaRPr lang="cs-CZ" sz="1800" dirty="0"/>
          </a:p>
          <a:p>
            <a:pPr>
              <a:buFont typeface="Arial" charset="0"/>
              <a:buNone/>
            </a:pPr>
            <a:r>
              <a:rPr lang="cs-CZ" sz="1800" dirty="0" smtClean="0"/>
              <a:t>čaj </a:t>
            </a:r>
            <a:r>
              <a:rPr lang="cs-CZ" sz="1800" dirty="0" smtClean="0"/>
              <a:t>z b     l     </a:t>
            </a:r>
            <a:r>
              <a:rPr lang="cs-CZ" sz="1800" dirty="0" err="1" smtClean="0"/>
              <a:t>nek</a:t>
            </a:r>
            <a:r>
              <a:rPr lang="cs-CZ" sz="1800" dirty="0" smtClean="0"/>
              <a:t> a </a:t>
            </a:r>
            <a:r>
              <a:rPr lang="cs-CZ" sz="1800" dirty="0" smtClean="0"/>
              <a:t>připravila </a:t>
            </a:r>
            <a:r>
              <a:rPr lang="cs-CZ" sz="1800" dirty="0" smtClean="0"/>
              <a:t>mu salát </a:t>
            </a:r>
            <a:r>
              <a:rPr lang="cs-CZ" sz="1800" dirty="0" smtClean="0"/>
              <a:t>ze </a:t>
            </a:r>
            <a:r>
              <a:rPr lang="cs-CZ" sz="1800" dirty="0" smtClean="0"/>
              <a:t>s     </a:t>
            </a:r>
            <a:r>
              <a:rPr lang="cs-CZ" sz="1800" dirty="0" err="1" smtClean="0"/>
              <a:t>rové</a:t>
            </a:r>
            <a:r>
              <a:rPr lang="cs-CZ" sz="1800" dirty="0" smtClean="0"/>
              <a:t> </a:t>
            </a:r>
            <a:r>
              <a:rPr lang="cs-CZ" sz="1800" dirty="0" err="1" smtClean="0"/>
              <a:t>zelen</a:t>
            </a:r>
            <a:r>
              <a:rPr lang="cs-CZ" sz="1800" dirty="0" smtClean="0"/>
              <a:t>    </a:t>
            </a:r>
            <a:r>
              <a:rPr lang="cs-CZ" sz="1800" dirty="0" err="1" smtClean="0"/>
              <a:t>ny</a:t>
            </a:r>
            <a:r>
              <a:rPr lang="cs-CZ" sz="1800" dirty="0" smtClean="0"/>
              <a:t>. V s     </a:t>
            </a:r>
            <a:r>
              <a:rPr lang="cs-CZ" sz="1800" dirty="0" err="1" smtClean="0"/>
              <a:t>rovém</a:t>
            </a:r>
            <a:r>
              <a:rPr lang="cs-CZ" sz="1800" dirty="0" smtClean="0"/>
              <a:t> ovoci a v s     </a:t>
            </a:r>
            <a:r>
              <a:rPr lang="cs-CZ" sz="1800" dirty="0" err="1" smtClean="0"/>
              <a:t>rové</a:t>
            </a:r>
            <a:endParaRPr lang="cs-CZ" sz="1800" dirty="0" smtClean="0"/>
          </a:p>
          <a:p>
            <a:pPr>
              <a:buFont typeface="Arial" charset="0"/>
              <a:buNone/>
            </a:pPr>
            <a:endParaRPr lang="cs-CZ" sz="1800" dirty="0"/>
          </a:p>
          <a:p>
            <a:pPr>
              <a:buFont typeface="Arial" charset="0"/>
              <a:buNone/>
            </a:pPr>
            <a:r>
              <a:rPr lang="cs-CZ" sz="1800" dirty="0" smtClean="0"/>
              <a:t> </a:t>
            </a:r>
            <a:r>
              <a:rPr lang="cs-CZ" sz="1800" dirty="0" err="1" smtClean="0"/>
              <a:t>zelen</a:t>
            </a:r>
            <a:r>
              <a:rPr lang="cs-CZ" sz="1800" dirty="0" smtClean="0"/>
              <a:t>     ně </a:t>
            </a:r>
            <a:r>
              <a:rPr lang="cs-CZ" sz="1800" dirty="0" smtClean="0"/>
              <a:t>je </a:t>
            </a:r>
            <a:r>
              <a:rPr lang="cs-CZ" sz="1800" dirty="0" smtClean="0"/>
              <a:t>nejvíce </a:t>
            </a:r>
            <a:r>
              <a:rPr lang="cs-CZ" sz="1800" dirty="0" err="1" smtClean="0"/>
              <a:t>vitam</a:t>
            </a:r>
            <a:r>
              <a:rPr lang="cs-CZ" sz="1800" dirty="0" smtClean="0"/>
              <a:t>     </a:t>
            </a:r>
            <a:r>
              <a:rPr lang="cs-CZ" sz="1800" dirty="0" err="1" smtClean="0"/>
              <a:t>nů</a:t>
            </a:r>
            <a:r>
              <a:rPr lang="cs-CZ" sz="1800" dirty="0" smtClean="0"/>
              <a:t>. Ty s     </a:t>
            </a:r>
            <a:r>
              <a:rPr lang="cs-CZ" sz="1800" dirty="0" err="1" smtClean="0"/>
              <a:t>náčka</a:t>
            </a:r>
            <a:r>
              <a:rPr lang="cs-CZ" sz="1800" dirty="0" smtClean="0"/>
              <a:t> brzy uzdraví. Chlapec s      </a:t>
            </a:r>
            <a:r>
              <a:rPr lang="cs-CZ" sz="1800" dirty="0" err="1" smtClean="0"/>
              <a:t>vš</a:t>
            </a:r>
            <a:r>
              <a:rPr lang="cs-CZ" sz="1800" dirty="0" smtClean="0"/>
              <a:t>    </a:t>
            </a:r>
            <a:r>
              <a:rPr lang="cs-CZ" sz="1800" dirty="0" err="1" smtClean="0"/>
              <a:t>ml,že</a:t>
            </a:r>
            <a:r>
              <a:rPr lang="cs-CZ" sz="1800" dirty="0" smtClean="0"/>
              <a:t> na </a:t>
            </a:r>
            <a:r>
              <a:rPr lang="cs-CZ" sz="1800" dirty="0" smtClean="0"/>
              <a:t>jedné</a:t>
            </a:r>
          </a:p>
          <a:p>
            <a:pPr>
              <a:buFont typeface="Arial" charset="0"/>
              <a:buNone/>
            </a:pPr>
            <a:endParaRPr lang="cs-CZ" sz="1800" dirty="0"/>
          </a:p>
          <a:p>
            <a:pPr>
              <a:buFont typeface="Arial" charset="0"/>
              <a:buNone/>
            </a:pPr>
            <a:r>
              <a:rPr lang="cs-CZ" sz="1800" dirty="0" smtClean="0"/>
              <a:t> květině  zas     </a:t>
            </a:r>
            <a:r>
              <a:rPr lang="cs-CZ" sz="1800" dirty="0" err="1" smtClean="0"/>
              <a:t>chají</a:t>
            </a:r>
            <a:r>
              <a:rPr lang="cs-CZ" sz="1800" dirty="0" smtClean="0"/>
              <a:t> l     sty. Rychle šel pro konývku a rostl     </a:t>
            </a:r>
            <a:r>
              <a:rPr lang="cs-CZ" sz="1800" dirty="0" err="1" smtClean="0"/>
              <a:t>nku</a:t>
            </a:r>
            <a:r>
              <a:rPr lang="cs-CZ" sz="1800" dirty="0" smtClean="0"/>
              <a:t> zalil, ab       </a:t>
            </a:r>
            <a:r>
              <a:rPr lang="cs-CZ" sz="1800" dirty="0" err="1" smtClean="0"/>
              <a:t>neus</a:t>
            </a:r>
            <a:r>
              <a:rPr lang="cs-CZ" sz="1800" dirty="0" smtClean="0"/>
              <a:t>     </a:t>
            </a:r>
            <a:r>
              <a:rPr lang="cs-CZ" sz="1800" dirty="0" err="1" smtClean="0"/>
              <a:t>chala</a:t>
            </a:r>
            <a:r>
              <a:rPr lang="cs-CZ" sz="1800" dirty="0" smtClean="0"/>
              <a:t>.</a:t>
            </a:r>
          </a:p>
          <a:p>
            <a:pPr>
              <a:buFont typeface="Arial" charset="0"/>
              <a:buNone/>
            </a:pPr>
            <a:endParaRPr lang="cs-CZ" sz="1800" dirty="0" smtClean="0"/>
          </a:p>
          <a:p>
            <a:pPr>
              <a:buFont typeface="Arial" charset="0"/>
              <a:buNone/>
            </a:pPr>
            <a:r>
              <a:rPr lang="cs-CZ" sz="1800" dirty="0" smtClean="0"/>
              <a:t> </a:t>
            </a:r>
          </a:p>
          <a:p>
            <a:endParaRPr lang="cs-CZ" dirty="0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Popis</a:t>
            </a:r>
          </a:p>
        </p:txBody>
      </p:sp>
      <p:sp>
        <p:nvSpPr>
          <p:cNvPr id="11366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cs-CZ" sz="1800" smtClean="0"/>
              <a:t>Prezentace je určená k osvojení vyjmenovaných slov po ,,S“ – SYN, SYTÝ, SÝR, SYROVÝ, </a:t>
            </a:r>
          </a:p>
          <a:p>
            <a:pPr>
              <a:buFont typeface="Arial" charset="0"/>
              <a:buNone/>
            </a:pPr>
            <a:r>
              <a:rPr lang="cs-CZ" sz="1800" smtClean="0"/>
              <a:t>SYCHRAVÝ, USYCHAT a k procvičení učiva.</a:t>
            </a:r>
          </a:p>
          <a:p>
            <a:pPr>
              <a:buFont typeface="Wingdings" pitchFamily="2" charset="2"/>
              <a:buChar char="v"/>
            </a:pPr>
            <a:r>
              <a:rPr lang="cs-CZ" sz="1800" smtClean="0"/>
              <a:t>První a čtvrté cvičení procvičuje pravopis výše uvedených vyjmenovaných slov a slov příbuzných, žáci vpisují do rámečků chybějící písmena. Doplňování chybějících písmen či slov se provádí kliknutím levým tlačítkem myši na rámeček a doplněním</a:t>
            </a:r>
          </a:p>
          <a:p>
            <a:pPr>
              <a:buFont typeface="Arial" charset="0"/>
              <a:buNone/>
            </a:pPr>
            <a:r>
              <a:rPr lang="cs-CZ" sz="1800" smtClean="0"/>
              <a:t>       chybějícího písmene pomocí klávesnice.</a:t>
            </a:r>
          </a:p>
          <a:p>
            <a:pPr>
              <a:buFont typeface="Wingdings" pitchFamily="2" charset="2"/>
              <a:buChar char="v"/>
            </a:pPr>
            <a:r>
              <a:rPr lang="cs-CZ" sz="1800" smtClean="0"/>
              <a:t>Druhé cvičení - křížovka. Vyplňuje se kliknutím na každé políčko levým tlačítkem myši a vepsáním patřičného písmene pomocí klávesnice. </a:t>
            </a:r>
          </a:p>
          <a:p>
            <a:pPr>
              <a:buFont typeface="Wingdings" pitchFamily="2" charset="2"/>
              <a:buChar char="v"/>
            </a:pPr>
            <a:r>
              <a:rPr lang="cs-CZ" sz="1800" smtClean="0"/>
              <a:t>Třetí cvičení – doplňování chybějících slov do vět přesunem cedulek. Přesun ,,cedulek“ se provádí kliknutím levým tlačítkem myši do rohu kartičky a následně posunem myši se současným držením levého tlačítka.</a:t>
            </a:r>
          </a:p>
          <a:p>
            <a:endParaRPr lang="cs-CZ" sz="1800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Zdroje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785813" y="1428750"/>
            <a:ext cx="7643812" cy="3214688"/>
          </a:xfrm>
        </p:spPr>
        <p:txBody>
          <a:bodyPr/>
          <a:lstStyle/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  <a:r>
              <a:rPr lang="cs-CZ" sz="1200" dirty="0" smtClean="0"/>
              <a:t>Myšlenková mapa – dle návrhu autorky</a:t>
            </a:r>
          </a:p>
          <a:p>
            <a:pPr>
              <a:buFont typeface="Arial" charset="0"/>
              <a:buNone/>
              <a:defRPr/>
            </a:pPr>
            <a:r>
              <a:rPr lang="cs-CZ" sz="1200" dirty="0" smtClean="0"/>
              <a:t> Snímky 2 , 5 - obrázky dle návrhu autorky</a:t>
            </a:r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endParaRPr lang="cs-CZ" sz="1200" dirty="0" smtClean="0"/>
          </a:p>
          <a:p>
            <a:pPr>
              <a:buFont typeface="Arial" charset="0"/>
              <a:buNone/>
              <a:defRPr/>
            </a:pPr>
            <a:r>
              <a:rPr lang="cs-CZ" sz="1800" dirty="0" smtClean="0"/>
              <a:t>Autorem materiálu a všech jeho částí, není-li uvedeno jinak, je Mgr. Jitka Vlková.</a:t>
            </a:r>
          </a:p>
          <a:p>
            <a:pPr>
              <a:buFont typeface="Arial" charset="0"/>
              <a:buNone/>
              <a:defRPr/>
            </a:pPr>
            <a:endParaRPr lang="cs-CZ" sz="1200" i="1" dirty="0" smtClean="0">
              <a:latin typeface="+mj-lt"/>
            </a:endParaRPr>
          </a:p>
          <a:p>
            <a:pPr>
              <a:buFont typeface="Arial" charset="0"/>
              <a:buNone/>
              <a:defRPr/>
            </a:pPr>
            <a:endParaRPr lang="cs-CZ" sz="1200" i="1" dirty="0" smtClean="0">
              <a:latin typeface="+mj-lt"/>
            </a:endParaRPr>
          </a:p>
          <a:p>
            <a:pPr>
              <a:buFont typeface="Arial" charset="0"/>
              <a:buNone/>
              <a:defRPr/>
            </a:pPr>
            <a:endParaRPr lang="cs-CZ" sz="1200" i="1" dirty="0" smtClean="0">
              <a:latin typeface="+mj-lt"/>
            </a:endParaRPr>
          </a:p>
          <a:p>
            <a:pPr>
              <a:buFont typeface="Arial" charset="0"/>
              <a:buNone/>
              <a:defRPr/>
            </a:pPr>
            <a:endParaRPr lang="cs-CZ" dirty="0" smtClean="0"/>
          </a:p>
        </p:txBody>
      </p:sp>
      <p:pic>
        <p:nvPicPr>
          <p:cNvPr id="11469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85938" y="4857750"/>
            <a:ext cx="5976937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442</Words>
  <Application>Microsoft Office PowerPoint</Application>
  <PresentationFormat>Předvádění na obrazovce (4:3)</PresentationFormat>
  <Paragraphs>140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VYJMENOVANÁ  SLOVA</vt:lpstr>
      <vt:lpstr>SYN, SYTÝ, SÝR</vt:lpstr>
      <vt:lpstr>Doplň křížovku:</vt:lpstr>
      <vt:lpstr>Doplň chybějící slova ve větách. Všimni si psaní i – y, í – ý.</vt:lpstr>
      <vt:lpstr>SYROVÝ, SYCHRAVÝ, USYCHAT</vt:lpstr>
      <vt:lpstr>Popis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 SLOVA</dc:title>
  <dc:creator>pajkrtova</dc:creator>
  <cp:lastModifiedBy>Martin Králík</cp:lastModifiedBy>
  <cp:revision>9</cp:revision>
  <dcterms:created xsi:type="dcterms:W3CDTF">2012-01-11T10:51:25Z</dcterms:created>
  <dcterms:modified xsi:type="dcterms:W3CDTF">2012-03-17T13:08:34Z</dcterms:modified>
</cp:coreProperties>
</file>