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368" r:id="rId2"/>
    <p:sldId id="369" r:id="rId3"/>
    <p:sldId id="370" r:id="rId4"/>
    <p:sldId id="371" r:id="rId5"/>
    <p:sldId id="372" r:id="rId6"/>
    <p:sldId id="373" r:id="rId7"/>
    <p:sldId id="374" r:id="rId8"/>
    <p:sldId id="375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20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2DC3843-CA9D-4B5B-A80B-C7E50A332309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6E5D562-F735-493F-9C82-5F02736D557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671473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62A824-925E-4329-85D2-EAA4FB7D093D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4F6F8D-F67E-48DC-B4AC-DF09F5D0E27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62A824-925E-4329-85D2-EAA4FB7D093D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4F6F8D-F67E-48DC-B4AC-DF09F5D0E27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62A824-925E-4329-85D2-EAA4FB7D093D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4F6F8D-F67E-48DC-B4AC-DF09F5D0E27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62A824-925E-4329-85D2-EAA4FB7D093D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4F6F8D-F67E-48DC-B4AC-DF09F5D0E27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62A824-925E-4329-85D2-EAA4FB7D093D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4F6F8D-F67E-48DC-B4AC-DF09F5D0E27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62A824-925E-4329-85D2-EAA4FB7D093D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4F6F8D-F67E-48DC-B4AC-DF09F5D0E27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62A824-925E-4329-85D2-EAA4FB7D093D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4F6F8D-F67E-48DC-B4AC-DF09F5D0E27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62A824-925E-4329-85D2-EAA4FB7D093D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4F6F8D-F67E-48DC-B4AC-DF09F5D0E27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62A824-925E-4329-85D2-EAA4FB7D093D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4F6F8D-F67E-48DC-B4AC-DF09F5D0E27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62A824-925E-4329-85D2-EAA4FB7D093D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4F6F8D-F67E-48DC-B4AC-DF09F5D0E27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62A824-925E-4329-85D2-EAA4FB7D093D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4F6F8D-F67E-48DC-B4AC-DF09F5D0E27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462A824-925E-4329-85D2-EAA4FB7D093D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64F6F8D-F67E-48DC-B4AC-DF09F5D0E27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928688"/>
            <a:ext cx="7772400" cy="2143125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VYJMENOVANÁ  SLOVA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28750" y="3571875"/>
            <a:ext cx="6400800" cy="1995488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Mgr. Jitka Vlková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900" smtClean="0"/>
              <a:t>VY_32_INOVACE_15_12_vyjmenovaná </a:t>
            </a:r>
            <a:r>
              <a:rPr lang="cs-CZ" sz="1900" dirty="0" smtClean="0"/>
              <a:t>slova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</p:txBody>
      </p:sp>
      <p:pic>
        <p:nvPicPr>
          <p:cNvPr id="115716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00188" y="3000375"/>
            <a:ext cx="5976937" cy="990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738" name="Nadpis 1"/>
          <p:cNvSpPr>
            <a:spLocks noGrp="1"/>
          </p:cNvSpPr>
          <p:nvPr>
            <p:ph type="title"/>
          </p:nvPr>
        </p:nvSpPr>
        <p:spPr>
          <a:xfrm>
            <a:off x="457200" y="428625"/>
            <a:ext cx="8229600" cy="642938"/>
          </a:xfrm>
        </p:spPr>
        <p:txBody>
          <a:bodyPr/>
          <a:lstStyle/>
          <a:p>
            <a:pPr algn="l"/>
            <a:r>
              <a:rPr lang="cs-CZ" sz="2400" smtClean="0"/>
              <a:t>				</a:t>
            </a:r>
            <a:r>
              <a:rPr lang="cs-CZ" sz="2400" b="1" u="sng" smtClean="0"/>
              <a:t>SÝKORA, SÝČEK, SYSEL</a:t>
            </a:r>
          </a:p>
        </p:txBody>
      </p:sp>
      <p:sp>
        <p:nvSpPr>
          <p:cNvPr id="116739" name="Zástupný symbol pro obsah 2"/>
          <p:cNvSpPr>
            <a:spLocks noGrp="1"/>
          </p:cNvSpPr>
          <p:nvPr>
            <p:ph idx="1"/>
          </p:nvPr>
        </p:nvSpPr>
        <p:spPr>
          <a:xfrm>
            <a:off x="457200" y="1081683"/>
            <a:ext cx="8329613" cy="5143500"/>
          </a:xfrm>
        </p:spPr>
        <p:txBody>
          <a:bodyPr>
            <a:normAutofit lnSpcReduction="10000"/>
          </a:bodyPr>
          <a:lstStyle/>
          <a:p>
            <a:pPr>
              <a:buFont typeface="Arial" charset="0"/>
              <a:buNone/>
            </a:pPr>
            <a:r>
              <a:rPr lang="cs-CZ" sz="1200" dirty="0" smtClean="0"/>
              <a:t>			           V textu doplň chybějící i –y, í –ý a pod obrázek do rámečku napiš název živočicha:</a:t>
            </a:r>
          </a:p>
          <a:p>
            <a:pPr>
              <a:buFont typeface="Arial" charset="0"/>
              <a:buNone/>
            </a:pPr>
            <a:r>
              <a:rPr lang="cs-CZ" sz="1200" dirty="0" smtClean="0"/>
              <a:t>			           </a:t>
            </a:r>
            <a:r>
              <a:rPr lang="cs-CZ" sz="1800" dirty="0" smtClean="0"/>
              <a:t>S    korky se vyskytuj      na zahradách i v les     ch. J     stě si</a:t>
            </a:r>
          </a:p>
          <a:p>
            <a:pPr>
              <a:buFont typeface="Arial" charset="0"/>
              <a:buNone/>
            </a:pPr>
            <a:endParaRPr lang="cs-CZ" sz="1800" dirty="0" smtClean="0"/>
          </a:p>
          <a:p>
            <a:pPr>
              <a:buFont typeface="Arial" charset="0"/>
              <a:buNone/>
            </a:pPr>
            <a:r>
              <a:rPr lang="cs-CZ" sz="1800" dirty="0" smtClean="0"/>
              <a:t>			       každý z nás prohlédl s     </a:t>
            </a:r>
            <a:r>
              <a:rPr lang="cs-CZ" sz="1800" dirty="0" err="1" smtClean="0"/>
              <a:t>koru</a:t>
            </a:r>
            <a:r>
              <a:rPr lang="cs-CZ" sz="1800" dirty="0" smtClean="0"/>
              <a:t> koňadru či modř     </a:t>
            </a:r>
            <a:r>
              <a:rPr lang="cs-CZ" sz="1800" dirty="0" err="1" smtClean="0"/>
              <a:t>nku</a:t>
            </a:r>
            <a:r>
              <a:rPr lang="cs-CZ" sz="1800" dirty="0" smtClean="0"/>
              <a:t>. Méně</a:t>
            </a:r>
          </a:p>
          <a:p>
            <a:pPr>
              <a:buFont typeface="Arial" charset="0"/>
              <a:buNone/>
            </a:pPr>
            <a:endParaRPr lang="cs-CZ" sz="1800" dirty="0" smtClean="0"/>
          </a:p>
          <a:p>
            <a:pPr>
              <a:buFont typeface="Arial" charset="0"/>
              <a:buNone/>
            </a:pPr>
            <a:r>
              <a:rPr lang="cs-CZ" sz="1800" dirty="0" smtClean="0"/>
              <a:t>			       známý je ml     </a:t>
            </a:r>
            <a:r>
              <a:rPr lang="cs-CZ" sz="1800" dirty="0" err="1" smtClean="0"/>
              <a:t>nař</a:t>
            </a:r>
            <a:r>
              <a:rPr lang="cs-CZ" sz="1800" dirty="0" smtClean="0"/>
              <a:t>    k nebo s     </a:t>
            </a:r>
            <a:r>
              <a:rPr lang="cs-CZ" sz="1800" dirty="0" err="1" smtClean="0"/>
              <a:t>kora</a:t>
            </a:r>
            <a:r>
              <a:rPr lang="cs-CZ" sz="1800" dirty="0" smtClean="0"/>
              <a:t> babka. S     korky u nás</a:t>
            </a:r>
          </a:p>
          <a:p>
            <a:pPr>
              <a:buFont typeface="Arial" charset="0"/>
              <a:buNone/>
            </a:pPr>
            <a:endParaRPr lang="cs-CZ" sz="1800" dirty="0" smtClean="0"/>
          </a:p>
          <a:p>
            <a:pPr>
              <a:buFont typeface="Arial" charset="0"/>
              <a:buNone/>
            </a:pPr>
            <a:r>
              <a:rPr lang="cs-CZ" sz="1800" dirty="0" smtClean="0"/>
              <a:t>přezimují. L     </a:t>
            </a:r>
            <a:r>
              <a:rPr lang="cs-CZ" sz="1800" dirty="0" err="1" smtClean="0"/>
              <a:t>dé</a:t>
            </a:r>
            <a:r>
              <a:rPr lang="cs-CZ" sz="1800" dirty="0" smtClean="0"/>
              <a:t> j    m </a:t>
            </a:r>
            <a:r>
              <a:rPr lang="cs-CZ" sz="1800" dirty="0" err="1" smtClean="0"/>
              <a:t>dávaj</a:t>
            </a:r>
            <a:r>
              <a:rPr lang="cs-CZ" sz="1800" dirty="0" smtClean="0"/>
              <a:t>      do krm     </a:t>
            </a:r>
            <a:r>
              <a:rPr lang="cs-CZ" sz="1800" dirty="0" err="1" smtClean="0"/>
              <a:t>tka</a:t>
            </a:r>
            <a:r>
              <a:rPr lang="cs-CZ" sz="1800" dirty="0" smtClean="0"/>
              <a:t> různá sem     </a:t>
            </a:r>
            <a:r>
              <a:rPr lang="cs-CZ" sz="1800" dirty="0" err="1" smtClean="0"/>
              <a:t>nka</a:t>
            </a:r>
            <a:r>
              <a:rPr lang="cs-CZ" sz="1800" dirty="0" smtClean="0"/>
              <a:t>, s     korky </a:t>
            </a:r>
            <a:r>
              <a:rPr lang="cs-CZ" sz="1800" dirty="0" err="1" smtClean="0"/>
              <a:t>maj</a:t>
            </a:r>
            <a:r>
              <a:rPr lang="cs-CZ" sz="1800" dirty="0" smtClean="0"/>
              <a:t>       </a:t>
            </a:r>
            <a:r>
              <a:rPr lang="cs-CZ" sz="1800" dirty="0" err="1" smtClean="0"/>
              <a:t>nej</a:t>
            </a:r>
            <a:r>
              <a:rPr lang="cs-CZ" sz="1800" dirty="0" smtClean="0"/>
              <a:t>-</a:t>
            </a:r>
          </a:p>
          <a:p>
            <a:pPr>
              <a:buFont typeface="Arial" charset="0"/>
              <a:buNone/>
            </a:pPr>
            <a:endParaRPr lang="cs-CZ" sz="1800" dirty="0" smtClean="0"/>
          </a:p>
          <a:p>
            <a:pPr>
              <a:buFont typeface="Arial" charset="0"/>
              <a:buNone/>
            </a:pPr>
            <a:r>
              <a:rPr lang="cs-CZ" sz="1800" dirty="0" err="1" smtClean="0"/>
              <a:t>raděj</a:t>
            </a:r>
            <a:r>
              <a:rPr lang="cs-CZ" sz="1800" dirty="0" smtClean="0"/>
              <a:t>     mák a semena </a:t>
            </a:r>
            <a:r>
              <a:rPr lang="cs-CZ" sz="1800" dirty="0" err="1" smtClean="0"/>
              <a:t>slunečn</a:t>
            </a:r>
            <a:r>
              <a:rPr lang="cs-CZ" sz="1800" dirty="0" smtClean="0"/>
              <a:t>    c. S     </a:t>
            </a:r>
            <a:r>
              <a:rPr lang="cs-CZ" sz="1800" dirty="0" err="1" smtClean="0"/>
              <a:t>korka</a:t>
            </a:r>
            <a:r>
              <a:rPr lang="cs-CZ" sz="1800" dirty="0" smtClean="0"/>
              <a:t> je hm     </a:t>
            </a:r>
            <a:r>
              <a:rPr lang="cs-CZ" sz="1800" dirty="0" err="1" smtClean="0"/>
              <a:t>zožravec</a:t>
            </a:r>
            <a:r>
              <a:rPr lang="cs-CZ" sz="1800" dirty="0" smtClean="0"/>
              <a:t>. Ab      </a:t>
            </a:r>
            <a:r>
              <a:rPr lang="cs-CZ" sz="1800" dirty="0" err="1" smtClean="0"/>
              <a:t>nas</a:t>
            </a:r>
            <a:r>
              <a:rPr lang="cs-CZ" sz="1800" dirty="0" smtClean="0"/>
              <a:t>    </a:t>
            </a:r>
            <a:r>
              <a:rPr lang="cs-CZ" sz="1800" dirty="0" err="1" smtClean="0"/>
              <a:t>tila</a:t>
            </a:r>
            <a:r>
              <a:rPr lang="cs-CZ" sz="1800" dirty="0" smtClean="0"/>
              <a:t> svá</a:t>
            </a:r>
          </a:p>
          <a:p>
            <a:pPr>
              <a:buFont typeface="Arial" charset="0"/>
              <a:buNone/>
            </a:pPr>
            <a:endParaRPr lang="cs-CZ" sz="1800" dirty="0" smtClean="0"/>
          </a:p>
          <a:p>
            <a:pPr>
              <a:buFont typeface="Arial" charset="0"/>
              <a:buNone/>
            </a:pPr>
            <a:r>
              <a:rPr lang="cs-CZ" sz="1800" dirty="0" smtClean="0"/>
              <a:t>mláďata, musí as      stokrát zalétnout do svého </a:t>
            </a:r>
            <a:r>
              <a:rPr lang="cs-CZ" sz="1800" dirty="0" err="1" smtClean="0"/>
              <a:t>hn</a:t>
            </a:r>
            <a:r>
              <a:rPr lang="cs-CZ" sz="1800" dirty="0" smtClean="0"/>
              <a:t>     zda. S     </a:t>
            </a:r>
            <a:r>
              <a:rPr lang="cs-CZ" sz="1800" dirty="0" err="1" smtClean="0"/>
              <a:t>korka</a:t>
            </a:r>
            <a:r>
              <a:rPr lang="cs-CZ" sz="1800" dirty="0" smtClean="0"/>
              <a:t> je už    tečný pták.</a:t>
            </a:r>
          </a:p>
          <a:p>
            <a:pPr>
              <a:buFont typeface="Arial" charset="0"/>
              <a:buNone/>
            </a:pPr>
            <a:endParaRPr lang="cs-CZ" sz="1800" dirty="0" smtClean="0"/>
          </a:p>
          <a:p>
            <a:pPr>
              <a:buFont typeface="Arial" charset="0"/>
              <a:buNone/>
            </a:pPr>
            <a:r>
              <a:rPr lang="cs-CZ" sz="1800" dirty="0" smtClean="0"/>
              <a:t>Pro s    korky </a:t>
            </a:r>
            <a:r>
              <a:rPr lang="cs-CZ" sz="1800" dirty="0" err="1" smtClean="0"/>
              <a:t>vyráb</a:t>
            </a:r>
            <a:r>
              <a:rPr lang="cs-CZ" sz="1800" dirty="0" smtClean="0"/>
              <a:t>     </a:t>
            </a:r>
            <a:r>
              <a:rPr lang="cs-CZ" sz="1800" dirty="0" err="1" smtClean="0"/>
              <a:t>me</a:t>
            </a:r>
            <a:r>
              <a:rPr lang="cs-CZ" sz="1800" dirty="0" smtClean="0"/>
              <a:t> budky. Nemá-li s    </a:t>
            </a:r>
            <a:r>
              <a:rPr lang="cs-CZ" sz="1800" dirty="0" err="1" smtClean="0"/>
              <a:t>korka</a:t>
            </a:r>
            <a:r>
              <a:rPr lang="cs-CZ" sz="1800" dirty="0" smtClean="0"/>
              <a:t> kde b     </a:t>
            </a:r>
            <a:r>
              <a:rPr lang="cs-CZ" sz="1800" dirty="0" err="1" smtClean="0"/>
              <a:t>dlet</a:t>
            </a:r>
            <a:r>
              <a:rPr lang="cs-CZ" sz="1800" dirty="0" smtClean="0"/>
              <a:t>, uhnízdí se i ve schrán- </a:t>
            </a:r>
          </a:p>
          <a:p>
            <a:pPr>
              <a:buFont typeface="Arial" charset="0"/>
              <a:buNone/>
            </a:pPr>
            <a:endParaRPr lang="cs-CZ" sz="1800" dirty="0" smtClean="0"/>
          </a:p>
          <a:p>
            <a:pPr>
              <a:buFont typeface="Arial" charset="0"/>
              <a:buNone/>
            </a:pPr>
            <a:r>
              <a:rPr lang="cs-CZ" sz="1800" dirty="0" err="1" smtClean="0"/>
              <a:t>ce</a:t>
            </a:r>
            <a:r>
              <a:rPr lang="cs-CZ" sz="1800" dirty="0" smtClean="0"/>
              <a:t> na </a:t>
            </a:r>
            <a:r>
              <a:rPr lang="cs-CZ" sz="1800" dirty="0" err="1" smtClean="0"/>
              <a:t>dop</a:t>
            </a:r>
            <a:r>
              <a:rPr lang="cs-CZ" sz="1800" dirty="0" smtClean="0"/>
              <a:t>    </a:t>
            </a:r>
            <a:r>
              <a:rPr lang="cs-CZ" sz="1800" dirty="0" err="1" smtClean="0"/>
              <a:t>sy</a:t>
            </a:r>
            <a:r>
              <a:rPr lang="cs-CZ" sz="1800" dirty="0" smtClean="0"/>
              <a:t>.</a:t>
            </a:r>
          </a:p>
          <a:p>
            <a:pPr>
              <a:buFont typeface="Arial" charset="0"/>
              <a:buNone/>
            </a:pPr>
            <a:endParaRPr lang="cs-CZ" dirty="0" smtClean="0"/>
          </a:p>
        </p:txBody>
      </p:sp>
      <p:pic>
        <p:nvPicPr>
          <p:cNvPr id="116740" name="Picture 2" descr="990EB5B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063" y="642938"/>
            <a:ext cx="2071687" cy="19097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500063" y="2571750"/>
          <a:ext cx="2071698" cy="323850"/>
        </p:xfrm>
        <a:graphic>
          <a:graphicData uri="http://schemas.openxmlformats.org/drawingml/2006/table">
            <a:tbl>
              <a:tblPr/>
              <a:tblGrid>
                <a:gridCol w="345283"/>
                <a:gridCol w="345283"/>
                <a:gridCol w="345283"/>
                <a:gridCol w="345283"/>
                <a:gridCol w="345283"/>
                <a:gridCol w="345283"/>
              </a:tblGrid>
              <a:tr h="323850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0F253F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0F253F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0F253F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0F253F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0F253F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 dirty="0">
                          <a:solidFill>
                            <a:srgbClr val="0F253F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4643438" y="1285875"/>
            <a:ext cx="214312" cy="369888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3">
                <a:lumMod val="20000"/>
                <a:lumOff val="8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2857500" y="1285875"/>
            <a:ext cx="214313" cy="369888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3">
                <a:lumMod val="20000"/>
                <a:lumOff val="8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6786563" y="1285875"/>
            <a:ext cx="214312" cy="369888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3">
                <a:lumMod val="20000"/>
                <a:lumOff val="8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7429500" y="1285875"/>
            <a:ext cx="214313" cy="369888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3">
                <a:lumMod val="20000"/>
                <a:lumOff val="8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786313" y="1928813"/>
            <a:ext cx="214312" cy="369887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3">
                <a:lumMod val="20000"/>
                <a:lumOff val="8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000875" y="1928813"/>
            <a:ext cx="214313" cy="369887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3">
                <a:lumMod val="20000"/>
                <a:lumOff val="8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857625" y="2492896"/>
            <a:ext cx="214313" cy="369887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3">
                <a:lumMod val="20000"/>
                <a:lumOff val="8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429125" y="2492896"/>
            <a:ext cx="214313" cy="369887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3">
                <a:lumMod val="20000"/>
                <a:lumOff val="8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429250" y="2492896"/>
            <a:ext cx="214313" cy="369887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3">
                <a:lumMod val="20000"/>
                <a:lumOff val="8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929438" y="2492896"/>
            <a:ext cx="214312" cy="369887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3">
                <a:lumMod val="20000"/>
                <a:lumOff val="8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1643063" y="3135833"/>
            <a:ext cx="214312" cy="369888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3">
                <a:lumMod val="20000"/>
                <a:lumOff val="8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2214563" y="3135833"/>
            <a:ext cx="214312" cy="369888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3">
                <a:lumMod val="20000"/>
                <a:lumOff val="8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3143250" y="3135833"/>
            <a:ext cx="214313" cy="369888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3">
                <a:lumMod val="20000"/>
                <a:lumOff val="8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4143375" y="3135833"/>
            <a:ext cx="214313" cy="369888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3">
                <a:lumMod val="20000"/>
                <a:lumOff val="8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5715000" y="3135833"/>
            <a:ext cx="214313" cy="369888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3">
                <a:lumMod val="20000"/>
                <a:lumOff val="8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6500813" y="3135833"/>
            <a:ext cx="214312" cy="369888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3">
                <a:lumMod val="20000"/>
                <a:lumOff val="8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7643813" y="3135833"/>
            <a:ext cx="214312" cy="369888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3">
                <a:lumMod val="20000"/>
                <a:lumOff val="8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1000125" y="3717032"/>
            <a:ext cx="214313" cy="369887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3">
                <a:lumMod val="20000"/>
                <a:lumOff val="8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3357563" y="3717032"/>
            <a:ext cx="214312" cy="369887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3">
                <a:lumMod val="20000"/>
                <a:lumOff val="8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3929063" y="3717032"/>
            <a:ext cx="214312" cy="369887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3">
                <a:lumMod val="20000"/>
                <a:lumOff val="8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5286375" y="3717032"/>
            <a:ext cx="214313" cy="369887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3">
                <a:lumMod val="20000"/>
                <a:lumOff val="8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6643688" y="3717032"/>
            <a:ext cx="214312" cy="369887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3">
                <a:lumMod val="20000"/>
                <a:lumOff val="8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7286625" y="3717032"/>
            <a:ext cx="214313" cy="369887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3">
                <a:lumMod val="20000"/>
                <a:lumOff val="8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2143125" y="4359969"/>
            <a:ext cx="214313" cy="369888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3">
                <a:lumMod val="20000"/>
                <a:lumOff val="8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5214938" y="4359969"/>
            <a:ext cx="214312" cy="369888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3">
                <a:lumMod val="20000"/>
                <a:lumOff val="8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6000750" y="4359969"/>
            <a:ext cx="214313" cy="369888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3">
                <a:lumMod val="20000"/>
                <a:lumOff val="8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7215188" y="4359969"/>
            <a:ext cx="214312" cy="369888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3">
                <a:lumMod val="20000"/>
                <a:lumOff val="8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1000125" y="4941168"/>
            <a:ext cx="214313" cy="369888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3">
                <a:lumMod val="20000"/>
                <a:lumOff val="8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2286000" y="4941168"/>
            <a:ext cx="214313" cy="369888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3">
                <a:lumMod val="20000"/>
                <a:lumOff val="8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4429125" y="4941168"/>
            <a:ext cx="214313" cy="369888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3">
                <a:lumMod val="20000"/>
                <a:lumOff val="8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5715000" y="4937026"/>
            <a:ext cx="214313" cy="369887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3">
                <a:lumMod val="20000"/>
                <a:lumOff val="8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1428750" y="5517232"/>
            <a:ext cx="214313" cy="369887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3">
                <a:lumMod val="20000"/>
                <a:lumOff val="8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7762" name="Nadpis 1"/>
          <p:cNvSpPr>
            <a:spLocks noGrp="1"/>
          </p:cNvSpPr>
          <p:nvPr>
            <p:ph type="title"/>
          </p:nvPr>
        </p:nvSpPr>
        <p:spPr>
          <a:xfrm>
            <a:off x="457200" y="428625"/>
            <a:ext cx="8229600" cy="571500"/>
          </a:xfrm>
        </p:spPr>
        <p:txBody>
          <a:bodyPr>
            <a:normAutofit fontScale="90000"/>
          </a:bodyPr>
          <a:lstStyle/>
          <a:p>
            <a:pPr algn="l"/>
            <a:r>
              <a:rPr lang="cs-CZ" sz="1200" smtClean="0"/>
              <a:t/>
            </a:r>
            <a:br>
              <a:rPr lang="cs-CZ" sz="1200" smtClean="0"/>
            </a:br>
            <a:r>
              <a:rPr lang="cs-CZ" sz="1200" smtClean="0"/>
              <a:t>Doplň správná i –y, í –ý:</a:t>
            </a:r>
            <a:br>
              <a:rPr lang="cs-CZ" sz="1200" smtClean="0"/>
            </a:br>
            <a:endParaRPr lang="cs-CZ" sz="1200" smtClean="0"/>
          </a:p>
        </p:txBody>
      </p:sp>
      <p:pic>
        <p:nvPicPr>
          <p:cNvPr id="117763" name="Picture 2" descr="A4174AE0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43625" y="1009650"/>
            <a:ext cx="2516188" cy="284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</p:nvPr>
        </p:nvGraphicFramePr>
        <p:xfrm>
          <a:off x="6429375" y="3500438"/>
          <a:ext cx="1905000" cy="323850"/>
        </p:xfrm>
        <a:graphic>
          <a:graphicData uri="http://schemas.openxmlformats.org/drawingml/2006/table">
            <a:tbl>
              <a:tblPr/>
              <a:tblGrid>
                <a:gridCol w="381000"/>
                <a:gridCol w="381000"/>
                <a:gridCol w="381000"/>
                <a:gridCol w="381000"/>
                <a:gridCol w="381000"/>
              </a:tblGrid>
              <a:tr h="323850"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 dirty="0">
                          <a:solidFill>
                            <a:srgbClr val="0F253F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 dirty="0">
                          <a:solidFill>
                            <a:srgbClr val="0F253F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 dirty="0">
                          <a:solidFill>
                            <a:srgbClr val="0F253F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 dirty="0">
                          <a:solidFill>
                            <a:srgbClr val="0F253F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 dirty="0">
                          <a:solidFill>
                            <a:srgbClr val="0F253F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  <p:sp>
        <p:nvSpPr>
          <p:cNvPr id="6" name="Zástupný symbol pro obsah 2"/>
          <p:cNvSpPr txBox="1">
            <a:spLocks/>
          </p:cNvSpPr>
          <p:nvPr/>
        </p:nvSpPr>
        <p:spPr bwMode="auto">
          <a:xfrm>
            <a:off x="457200" y="1000125"/>
            <a:ext cx="8229600" cy="47863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 eaLnBrk="0" hangingPunct="0">
              <a:spcBef>
                <a:spcPct val="20000"/>
              </a:spcBef>
              <a:buFont typeface="Arial" charset="0"/>
              <a:buNone/>
              <a:defRPr/>
            </a:pPr>
            <a:r>
              <a:rPr lang="cs-CZ" dirty="0">
                <a:latin typeface="+mn-lt"/>
              </a:rPr>
              <a:t>S      </a:t>
            </a:r>
            <a:r>
              <a:rPr lang="cs-CZ" dirty="0" err="1">
                <a:latin typeface="+mn-lt"/>
              </a:rPr>
              <a:t>ček</a:t>
            </a:r>
            <a:r>
              <a:rPr lang="cs-CZ" dirty="0">
                <a:latin typeface="+mn-lt"/>
              </a:rPr>
              <a:t> obecný je běžně </a:t>
            </a:r>
            <a:r>
              <a:rPr lang="cs-CZ" dirty="0" err="1">
                <a:latin typeface="+mn-lt"/>
              </a:rPr>
              <a:t>vysk</a:t>
            </a:r>
            <a:r>
              <a:rPr lang="cs-CZ" dirty="0">
                <a:latin typeface="+mn-lt"/>
              </a:rPr>
              <a:t>    </a:t>
            </a:r>
            <a:r>
              <a:rPr lang="cs-CZ" dirty="0" err="1">
                <a:latin typeface="+mn-lt"/>
              </a:rPr>
              <a:t>tující</a:t>
            </a:r>
            <a:r>
              <a:rPr lang="cs-CZ" dirty="0">
                <a:latin typeface="+mn-lt"/>
              </a:rPr>
              <a:t> se sova v naší </a:t>
            </a:r>
            <a:r>
              <a:rPr lang="cs-CZ" dirty="0" err="1">
                <a:latin typeface="+mn-lt"/>
              </a:rPr>
              <a:t>repu</a:t>
            </a:r>
            <a:r>
              <a:rPr lang="cs-CZ" dirty="0">
                <a:latin typeface="+mn-lt"/>
              </a:rPr>
              <a:t>-</a:t>
            </a:r>
          </a:p>
          <a:p>
            <a:pPr marL="342900" indent="-342900" eaLnBrk="0" hangingPunct="0">
              <a:spcBef>
                <a:spcPct val="20000"/>
              </a:spcBef>
              <a:buFont typeface="Arial" charset="0"/>
              <a:buNone/>
              <a:defRPr/>
            </a:pPr>
            <a:endParaRPr lang="cs-CZ" dirty="0">
              <a:latin typeface="+mn-lt"/>
            </a:endParaRPr>
          </a:p>
          <a:p>
            <a:pPr marL="342900" indent="-342900" eaLnBrk="0" hangingPunct="0">
              <a:spcBef>
                <a:spcPct val="20000"/>
              </a:spcBef>
              <a:buFont typeface="Arial" charset="0"/>
              <a:buNone/>
              <a:defRPr/>
            </a:pPr>
            <a:r>
              <a:rPr lang="cs-CZ" dirty="0" err="1">
                <a:latin typeface="+mn-lt"/>
              </a:rPr>
              <a:t>bl</a:t>
            </a:r>
            <a:r>
              <a:rPr lang="cs-CZ" dirty="0">
                <a:latin typeface="+mn-lt"/>
              </a:rPr>
              <a:t>    </a:t>
            </a:r>
            <a:r>
              <a:rPr lang="cs-CZ" dirty="0" err="1">
                <a:latin typeface="+mn-lt"/>
              </a:rPr>
              <a:t>ce</a:t>
            </a:r>
            <a:r>
              <a:rPr lang="cs-CZ" dirty="0">
                <a:latin typeface="+mn-lt"/>
              </a:rPr>
              <a:t>. Tento velký pták </a:t>
            </a:r>
            <a:r>
              <a:rPr lang="cs-CZ" dirty="0" err="1">
                <a:latin typeface="+mn-lt"/>
              </a:rPr>
              <a:t>hn</a:t>
            </a:r>
            <a:r>
              <a:rPr lang="cs-CZ" dirty="0">
                <a:latin typeface="+mn-lt"/>
              </a:rPr>
              <a:t>     zdí v dut    </a:t>
            </a:r>
            <a:r>
              <a:rPr lang="cs-CZ" dirty="0" err="1">
                <a:latin typeface="+mn-lt"/>
              </a:rPr>
              <a:t>nách</a:t>
            </a:r>
            <a:r>
              <a:rPr lang="cs-CZ" dirty="0">
                <a:latin typeface="+mn-lt"/>
              </a:rPr>
              <a:t> stromů, </a:t>
            </a:r>
          </a:p>
          <a:p>
            <a:pPr marL="342900" indent="-342900" eaLnBrk="0" hangingPunct="0">
              <a:spcBef>
                <a:spcPct val="20000"/>
              </a:spcBef>
              <a:buFont typeface="Arial" charset="0"/>
              <a:buNone/>
              <a:defRPr/>
            </a:pPr>
            <a:endParaRPr lang="cs-CZ" dirty="0">
              <a:latin typeface="+mn-lt"/>
            </a:endParaRPr>
          </a:p>
          <a:p>
            <a:pPr marL="342900" indent="-342900" eaLnBrk="0" hangingPunct="0">
              <a:spcBef>
                <a:spcPct val="20000"/>
              </a:spcBef>
              <a:buFont typeface="Arial" charset="0"/>
              <a:buNone/>
              <a:defRPr/>
            </a:pPr>
            <a:r>
              <a:rPr lang="cs-CZ" dirty="0" err="1">
                <a:latin typeface="+mn-lt"/>
              </a:rPr>
              <a:t>skaln</a:t>
            </a:r>
            <a:r>
              <a:rPr lang="cs-CZ" dirty="0">
                <a:latin typeface="+mn-lt"/>
              </a:rPr>
              <a:t>    ch </a:t>
            </a:r>
            <a:r>
              <a:rPr lang="cs-CZ" dirty="0" err="1">
                <a:latin typeface="+mn-lt"/>
              </a:rPr>
              <a:t>štěrb</a:t>
            </a:r>
            <a:r>
              <a:rPr lang="cs-CZ" dirty="0">
                <a:latin typeface="+mn-lt"/>
              </a:rPr>
              <a:t>     </a:t>
            </a:r>
            <a:r>
              <a:rPr lang="cs-CZ" dirty="0" err="1">
                <a:latin typeface="+mn-lt"/>
              </a:rPr>
              <a:t>nách</a:t>
            </a:r>
            <a:r>
              <a:rPr lang="cs-CZ" dirty="0">
                <a:latin typeface="+mn-lt"/>
              </a:rPr>
              <a:t> i v rozval     </a:t>
            </a:r>
            <a:r>
              <a:rPr lang="cs-CZ" dirty="0" err="1">
                <a:latin typeface="+mn-lt"/>
              </a:rPr>
              <a:t>nách</a:t>
            </a:r>
            <a:r>
              <a:rPr lang="cs-CZ" dirty="0">
                <a:latin typeface="+mn-lt"/>
              </a:rPr>
              <a:t> star    ch zdí.</a:t>
            </a:r>
          </a:p>
          <a:p>
            <a:pPr marL="342900" indent="-342900" eaLnBrk="0" hangingPunct="0">
              <a:spcBef>
                <a:spcPct val="20000"/>
              </a:spcBef>
              <a:buFont typeface="Arial" charset="0"/>
              <a:buNone/>
              <a:defRPr/>
            </a:pPr>
            <a:endParaRPr lang="cs-CZ" dirty="0">
              <a:latin typeface="+mn-lt"/>
            </a:endParaRPr>
          </a:p>
          <a:p>
            <a:pPr marL="342900" indent="-342900" eaLnBrk="0" hangingPunct="0">
              <a:spcBef>
                <a:spcPct val="20000"/>
              </a:spcBef>
              <a:buFont typeface="Arial" charset="0"/>
              <a:buNone/>
              <a:defRPr/>
            </a:pPr>
            <a:r>
              <a:rPr lang="cs-CZ" dirty="0">
                <a:latin typeface="+mn-lt"/>
              </a:rPr>
              <a:t>S    </a:t>
            </a:r>
            <a:r>
              <a:rPr lang="cs-CZ" dirty="0" err="1">
                <a:latin typeface="+mn-lt"/>
              </a:rPr>
              <a:t>ček</a:t>
            </a:r>
            <a:r>
              <a:rPr lang="cs-CZ" dirty="0">
                <a:latin typeface="+mn-lt"/>
              </a:rPr>
              <a:t> je noční </a:t>
            </a:r>
            <a:r>
              <a:rPr lang="cs-CZ" dirty="0" err="1">
                <a:latin typeface="+mn-lt"/>
              </a:rPr>
              <a:t>živoč</a:t>
            </a:r>
            <a:r>
              <a:rPr lang="cs-CZ" dirty="0">
                <a:latin typeface="+mn-lt"/>
              </a:rPr>
              <a:t>     ch. Světle </a:t>
            </a:r>
            <a:r>
              <a:rPr lang="cs-CZ" dirty="0" err="1">
                <a:latin typeface="+mn-lt"/>
              </a:rPr>
              <a:t>ochm</a:t>
            </a:r>
            <a:r>
              <a:rPr lang="cs-CZ" dirty="0">
                <a:latin typeface="+mn-lt"/>
              </a:rPr>
              <a:t>     </a:t>
            </a:r>
            <a:r>
              <a:rPr lang="cs-CZ" dirty="0" err="1">
                <a:latin typeface="+mn-lt"/>
              </a:rPr>
              <a:t>řená</a:t>
            </a:r>
            <a:r>
              <a:rPr lang="cs-CZ" dirty="0">
                <a:latin typeface="+mn-lt"/>
              </a:rPr>
              <a:t> mláďata</a:t>
            </a:r>
          </a:p>
          <a:p>
            <a:pPr marL="342900" indent="-342900" eaLnBrk="0" hangingPunct="0">
              <a:spcBef>
                <a:spcPct val="20000"/>
              </a:spcBef>
              <a:buFont typeface="Arial" charset="0"/>
              <a:buNone/>
              <a:defRPr/>
            </a:pPr>
            <a:endParaRPr lang="cs-CZ" dirty="0">
              <a:latin typeface="+mn-lt"/>
            </a:endParaRPr>
          </a:p>
          <a:p>
            <a:pPr marL="342900" indent="-342900" eaLnBrk="0" hangingPunct="0">
              <a:spcBef>
                <a:spcPct val="20000"/>
              </a:spcBef>
              <a:buFont typeface="Arial" charset="0"/>
              <a:buNone/>
              <a:defRPr/>
            </a:pPr>
            <a:r>
              <a:rPr lang="cs-CZ" dirty="0">
                <a:latin typeface="+mn-lt"/>
              </a:rPr>
              <a:t>Krmí rodiče </a:t>
            </a:r>
            <a:r>
              <a:rPr lang="cs-CZ" dirty="0" err="1">
                <a:latin typeface="+mn-lt"/>
              </a:rPr>
              <a:t>různ</a:t>
            </a:r>
            <a:r>
              <a:rPr lang="cs-CZ" dirty="0">
                <a:latin typeface="+mn-lt"/>
              </a:rPr>
              <a:t>    mi škůdci, jako jsou m    </a:t>
            </a:r>
            <a:r>
              <a:rPr lang="cs-CZ" dirty="0" err="1">
                <a:latin typeface="+mn-lt"/>
              </a:rPr>
              <a:t>ši</a:t>
            </a:r>
            <a:r>
              <a:rPr lang="cs-CZ" dirty="0">
                <a:latin typeface="+mn-lt"/>
              </a:rPr>
              <a:t>, hraboš     , </a:t>
            </a:r>
          </a:p>
          <a:p>
            <a:pPr marL="342900" indent="-342900" eaLnBrk="0" hangingPunct="0">
              <a:spcBef>
                <a:spcPct val="20000"/>
              </a:spcBef>
              <a:buFont typeface="Arial" charset="0"/>
              <a:buNone/>
              <a:defRPr/>
            </a:pPr>
            <a:endParaRPr lang="cs-CZ" dirty="0">
              <a:latin typeface="+mn-lt"/>
            </a:endParaRPr>
          </a:p>
          <a:p>
            <a:pPr marL="342900" indent="-342900" eaLnBrk="0" hangingPunct="0">
              <a:spcBef>
                <a:spcPct val="20000"/>
              </a:spcBef>
              <a:buFont typeface="Arial" charset="0"/>
              <a:buNone/>
              <a:defRPr/>
            </a:pPr>
            <a:r>
              <a:rPr lang="cs-CZ" dirty="0">
                <a:latin typeface="+mn-lt"/>
              </a:rPr>
              <a:t>hm    z nebo </a:t>
            </a:r>
            <a:r>
              <a:rPr lang="cs-CZ" dirty="0" err="1">
                <a:latin typeface="+mn-lt"/>
              </a:rPr>
              <a:t>housenk</a:t>
            </a:r>
            <a:r>
              <a:rPr lang="cs-CZ" dirty="0">
                <a:latin typeface="+mn-lt"/>
              </a:rPr>
              <a:t>    . S    </a:t>
            </a:r>
            <a:r>
              <a:rPr lang="cs-CZ" dirty="0" err="1">
                <a:latin typeface="+mn-lt"/>
              </a:rPr>
              <a:t>ček</a:t>
            </a:r>
            <a:r>
              <a:rPr lang="cs-CZ" dirty="0">
                <a:latin typeface="+mn-lt"/>
              </a:rPr>
              <a:t> je velmi už    tečný pták.</a:t>
            </a:r>
          </a:p>
          <a:p>
            <a:pPr marL="342900" indent="-342900" eaLnBrk="0" hangingPunct="0">
              <a:spcBef>
                <a:spcPct val="20000"/>
              </a:spcBef>
              <a:buFont typeface="Arial" charset="0"/>
              <a:buChar char="•"/>
              <a:defRPr/>
            </a:pPr>
            <a:endParaRPr lang="cs-CZ" sz="3200" dirty="0">
              <a:latin typeface="+mn-lt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14375" y="1000125"/>
            <a:ext cx="214313" cy="369888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chemeClr val="accent5">
                <a:lumMod val="20000"/>
                <a:lumOff val="8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3286125" y="1000125"/>
            <a:ext cx="214313" cy="369888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chemeClr val="accent5">
                <a:lumMod val="20000"/>
                <a:lumOff val="8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714375" y="1643063"/>
            <a:ext cx="214313" cy="369887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chemeClr val="accent5">
                <a:lumMod val="20000"/>
                <a:lumOff val="8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071813" y="1643063"/>
            <a:ext cx="214312" cy="369887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chemeClr val="accent5">
                <a:lumMod val="20000"/>
                <a:lumOff val="8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071938" y="1643063"/>
            <a:ext cx="214312" cy="369887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chemeClr val="accent5">
                <a:lumMod val="20000"/>
                <a:lumOff val="8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000125" y="2286000"/>
            <a:ext cx="214313" cy="369888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chemeClr val="accent5">
                <a:lumMod val="20000"/>
                <a:lumOff val="8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000250" y="2286000"/>
            <a:ext cx="214313" cy="369888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chemeClr val="accent5">
                <a:lumMod val="20000"/>
                <a:lumOff val="8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571875" y="2286000"/>
            <a:ext cx="214313" cy="369888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chemeClr val="accent5">
                <a:lumMod val="20000"/>
                <a:lumOff val="8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643438" y="2286000"/>
            <a:ext cx="214312" cy="369888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chemeClr val="accent5">
                <a:lumMod val="20000"/>
                <a:lumOff val="8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42938" y="2928938"/>
            <a:ext cx="214312" cy="369887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chemeClr val="accent5">
                <a:lumMod val="20000"/>
                <a:lumOff val="8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2500313" y="2928938"/>
            <a:ext cx="214312" cy="369887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chemeClr val="accent5">
                <a:lumMod val="20000"/>
                <a:lumOff val="8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4143375" y="2928938"/>
            <a:ext cx="214313" cy="369887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chemeClr val="accent5">
                <a:lumMod val="20000"/>
                <a:lumOff val="8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4286250" y="3643313"/>
            <a:ext cx="214313" cy="369887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chemeClr val="accent5">
                <a:lumMod val="20000"/>
                <a:lumOff val="8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2071688" y="3643313"/>
            <a:ext cx="214312" cy="369887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chemeClr val="accent5">
                <a:lumMod val="20000"/>
                <a:lumOff val="8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5429250" y="3643313"/>
            <a:ext cx="214313" cy="369887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chemeClr val="accent5">
                <a:lumMod val="20000"/>
                <a:lumOff val="8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857250" y="4286250"/>
            <a:ext cx="214313" cy="369888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chemeClr val="accent5">
                <a:lumMod val="20000"/>
                <a:lumOff val="8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2500313" y="4286250"/>
            <a:ext cx="214312" cy="369888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chemeClr val="accent5">
                <a:lumMod val="20000"/>
                <a:lumOff val="8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2928938" y="4286250"/>
            <a:ext cx="214312" cy="369888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chemeClr val="accent5">
                <a:lumMod val="20000"/>
                <a:lumOff val="8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4500563" y="4286250"/>
            <a:ext cx="214312" cy="369888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chemeClr val="accent5">
                <a:lumMod val="20000"/>
                <a:lumOff val="8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obsah 2"/>
          <p:cNvSpPr txBox="1">
            <a:spLocks/>
          </p:cNvSpPr>
          <p:nvPr/>
        </p:nvSpPr>
        <p:spPr bwMode="auto">
          <a:xfrm>
            <a:off x="428625" y="1285875"/>
            <a:ext cx="8229600" cy="4071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 eaLnBrk="0" hangingPunct="0">
              <a:spcBef>
                <a:spcPct val="20000"/>
              </a:spcBef>
              <a:buFont typeface="Arial" charset="0"/>
              <a:buNone/>
              <a:defRPr/>
            </a:pPr>
            <a:r>
              <a:rPr lang="cs-CZ" dirty="0">
                <a:latin typeface="+mn-lt"/>
              </a:rPr>
              <a:t>				S     sel je as      dvacet pět centimetrů dlouhé zvířátko.</a:t>
            </a:r>
          </a:p>
          <a:p>
            <a:pPr marL="342900" indent="-342900" eaLnBrk="0" hangingPunct="0">
              <a:spcBef>
                <a:spcPct val="20000"/>
              </a:spcBef>
              <a:buFont typeface="Arial" charset="0"/>
              <a:buNone/>
              <a:defRPr/>
            </a:pPr>
            <a:endParaRPr lang="cs-CZ" dirty="0">
              <a:latin typeface="+mn-lt"/>
            </a:endParaRPr>
          </a:p>
          <a:p>
            <a:pPr marL="342900" indent="-342900" eaLnBrk="0" hangingPunct="0">
              <a:spcBef>
                <a:spcPct val="20000"/>
              </a:spcBef>
              <a:buFont typeface="Arial" charset="0"/>
              <a:buNone/>
              <a:defRPr/>
            </a:pPr>
            <a:r>
              <a:rPr lang="cs-CZ" dirty="0">
                <a:latin typeface="+mn-lt"/>
              </a:rPr>
              <a:t>				Svá ob    dlí – nory – s       staví v </a:t>
            </a:r>
            <a:r>
              <a:rPr lang="cs-CZ" dirty="0" err="1">
                <a:latin typeface="+mn-lt"/>
              </a:rPr>
              <a:t>pol</a:t>
            </a:r>
            <a:r>
              <a:rPr lang="cs-CZ" dirty="0">
                <a:latin typeface="+mn-lt"/>
              </a:rPr>
              <a:t>     ch. Zimu přespává</a:t>
            </a:r>
          </a:p>
          <a:p>
            <a:pPr marL="342900" indent="-342900" eaLnBrk="0" hangingPunct="0">
              <a:spcBef>
                <a:spcPct val="20000"/>
              </a:spcBef>
              <a:buFont typeface="Arial" charset="0"/>
              <a:buNone/>
              <a:defRPr/>
            </a:pPr>
            <a:endParaRPr lang="cs-CZ" dirty="0">
              <a:latin typeface="+mn-lt"/>
            </a:endParaRPr>
          </a:p>
          <a:p>
            <a:pPr marL="342900" indent="-342900" eaLnBrk="0" hangingPunct="0">
              <a:spcBef>
                <a:spcPct val="20000"/>
              </a:spcBef>
              <a:buFont typeface="Arial" charset="0"/>
              <a:buNone/>
              <a:defRPr/>
            </a:pPr>
            <a:r>
              <a:rPr lang="cs-CZ" dirty="0">
                <a:latin typeface="+mn-lt"/>
              </a:rPr>
              <a:t>				ve svém </a:t>
            </a:r>
            <a:r>
              <a:rPr lang="cs-CZ" dirty="0" err="1">
                <a:latin typeface="+mn-lt"/>
              </a:rPr>
              <a:t>úkr</a:t>
            </a:r>
            <a:r>
              <a:rPr lang="cs-CZ" dirty="0">
                <a:latin typeface="+mn-lt"/>
              </a:rPr>
              <a:t>    tu. S     sel se ž     ví ob     </a:t>
            </a:r>
            <a:r>
              <a:rPr lang="cs-CZ" dirty="0" err="1">
                <a:latin typeface="+mn-lt"/>
              </a:rPr>
              <a:t>lnými</a:t>
            </a:r>
            <a:r>
              <a:rPr lang="cs-CZ" dirty="0">
                <a:latin typeface="+mn-lt"/>
              </a:rPr>
              <a:t> zrnky, </a:t>
            </a:r>
          </a:p>
          <a:p>
            <a:pPr marL="342900" indent="-342900" eaLnBrk="0" hangingPunct="0">
              <a:spcBef>
                <a:spcPct val="20000"/>
              </a:spcBef>
              <a:buFont typeface="Arial" charset="0"/>
              <a:buNone/>
              <a:defRPr/>
            </a:pPr>
            <a:endParaRPr lang="cs-CZ" dirty="0">
              <a:latin typeface="+mn-lt"/>
            </a:endParaRPr>
          </a:p>
          <a:p>
            <a:pPr marL="342900" indent="-342900" eaLnBrk="0" hangingPunct="0">
              <a:spcBef>
                <a:spcPct val="20000"/>
              </a:spcBef>
              <a:buFont typeface="Arial" charset="0"/>
              <a:buNone/>
              <a:defRPr/>
            </a:pPr>
            <a:r>
              <a:rPr lang="cs-CZ" dirty="0">
                <a:latin typeface="+mn-lt"/>
              </a:rPr>
              <a:t>				někdy </a:t>
            </a:r>
            <a:r>
              <a:rPr lang="cs-CZ" dirty="0" err="1">
                <a:latin typeface="+mn-lt"/>
              </a:rPr>
              <a:t>spol</a:t>
            </a:r>
            <a:r>
              <a:rPr lang="cs-CZ" dirty="0">
                <a:latin typeface="+mn-lt"/>
              </a:rPr>
              <a:t>     </a:t>
            </a:r>
            <a:r>
              <a:rPr lang="cs-CZ" dirty="0" err="1">
                <a:latin typeface="+mn-lt"/>
              </a:rPr>
              <a:t>ká</a:t>
            </a:r>
            <a:r>
              <a:rPr lang="cs-CZ" dirty="0">
                <a:latin typeface="+mn-lt"/>
              </a:rPr>
              <a:t> i hraboše nebo ptač       mládě.</a:t>
            </a:r>
          </a:p>
          <a:p>
            <a:pPr marL="342900" indent="-342900" eaLnBrk="0" hangingPunct="0">
              <a:spcBef>
                <a:spcPct val="20000"/>
              </a:spcBef>
              <a:buFont typeface="Arial" charset="0"/>
              <a:buNone/>
              <a:defRPr/>
            </a:pPr>
            <a:endParaRPr lang="cs-CZ" dirty="0">
              <a:latin typeface="+mn-lt"/>
            </a:endParaRPr>
          </a:p>
          <a:p>
            <a:pPr marL="342900" indent="-342900" eaLnBrk="0" hangingPunct="0">
              <a:spcBef>
                <a:spcPct val="20000"/>
              </a:spcBef>
              <a:buFont typeface="Arial" charset="0"/>
              <a:buNone/>
              <a:defRPr/>
            </a:pPr>
            <a:r>
              <a:rPr lang="cs-CZ" dirty="0">
                <a:latin typeface="+mn-lt"/>
              </a:rPr>
              <a:t>				S    sel je škůdce.</a:t>
            </a:r>
          </a:p>
          <a:p>
            <a:pPr marL="342900" indent="-342900" eaLnBrk="0" hangingPunct="0">
              <a:spcBef>
                <a:spcPct val="20000"/>
              </a:spcBef>
              <a:buFont typeface="Arial" charset="0"/>
              <a:buChar char="•"/>
              <a:defRPr/>
            </a:pPr>
            <a:endParaRPr lang="cs-CZ" sz="3200" dirty="0">
              <a:latin typeface="+mn-lt"/>
            </a:endParaRPr>
          </a:p>
        </p:txBody>
      </p:sp>
      <p:sp>
        <p:nvSpPr>
          <p:cNvPr id="118787" name="Nadpis 1"/>
          <p:cNvSpPr>
            <a:spLocks noGrp="1"/>
          </p:cNvSpPr>
          <p:nvPr>
            <p:ph type="title"/>
          </p:nvPr>
        </p:nvSpPr>
        <p:spPr>
          <a:xfrm>
            <a:off x="428625" y="500063"/>
            <a:ext cx="8229600" cy="714375"/>
          </a:xfrm>
        </p:spPr>
        <p:txBody>
          <a:bodyPr>
            <a:normAutofit fontScale="90000"/>
          </a:bodyPr>
          <a:lstStyle/>
          <a:p>
            <a:pPr algn="l"/>
            <a:r>
              <a:rPr lang="cs-CZ" sz="1200" smtClean="0"/>
              <a:t/>
            </a:r>
            <a:br>
              <a:rPr lang="cs-CZ" sz="1200" smtClean="0"/>
            </a:br>
            <a:r>
              <a:rPr lang="cs-CZ" sz="1200" smtClean="0"/>
              <a:t/>
            </a:r>
            <a:br>
              <a:rPr lang="cs-CZ" sz="1200" smtClean="0"/>
            </a:br>
            <a:r>
              <a:rPr lang="cs-CZ" sz="1200" smtClean="0"/>
              <a:t/>
            </a:r>
            <a:br>
              <a:rPr lang="cs-CZ" sz="1200" smtClean="0"/>
            </a:br>
            <a:r>
              <a:rPr lang="cs-CZ" sz="1200" smtClean="0"/>
              <a:t> V textu doplň chybějící i –y, í –ý a pod obrázek do rámečku napiš název živočicha: </a:t>
            </a:r>
            <a:br>
              <a:rPr lang="cs-CZ" sz="1200" smtClean="0"/>
            </a:br>
            <a:endParaRPr lang="cs-CZ" smtClean="0"/>
          </a:p>
        </p:txBody>
      </p:sp>
      <p:pic>
        <p:nvPicPr>
          <p:cNvPr id="118788" name="Picture 2" descr="5DDAFFB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063" y="1357313"/>
            <a:ext cx="2500312" cy="228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</p:nvPr>
        </p:nvGraphicFramePr>
        <p:xfrm>
          <a:off x="714375" y="3643313"/>
          <a:ext cx="2071705" cy="428628"/>
        </p:xfrm>
        <a:graphic>
          <a:graphicData uri="http://schemas.openxmlformats.org/drawingml/2006/table">
            <a:tbl>
              <a:tblPr/>
              <a:tblGrid>
                <a:gridCol w="414341"/>
                <a:gridCol w="414341"/>
                <a:gridCol w="414341"/>
                <a:gridCol w="414341"/>
                <a:gridCol w="414341"/>
              </a:tblGrid>
              <a:tr h="428628"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>
                          <a:solidFill>
                            <a:srgbClr val="0F253F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>
                          <a:solidFill>
                            <a:srgbClr val="0F253F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 dirty="0">
                        <a:solidFill>
                          <a:srgbClr val="0F253F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>
                          <a:solidFill>
                            <a:srgbClr val="0F253F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>
                          <a:solidFill>
                            <a:srgbClr val="0F253F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  <p:sp>
        <p:nvSpPr>
          <p:cNvPr id="8" name="TextovéPole 7"/>
          <p:cNvSpPr txBox="1"/>
          <p:nvPr/>
        </p:nvSpPr>
        <p:spPr>
          <a:xfrm>
            <a:off x="3357563" y="1285875"/>
            <a:ext cx="214312" cy="369888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20000"/>
                <a:lumOff val="8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4357688" y="1285875"/>
            <a:ext cx="214312" cy="369888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20000"/>
                <a:lumOff val="8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857625" y="1928813"/>
            <a:ext cx="214313" cy="369887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20000"/>
                <a:lumOff val="8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286375" y="1928813"/>
            <a:ext cx="214313" cy="369887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20000"/>
                <a:lumOff val="8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572250" y="1928813"/>
            <a:ext cx="214313" cy="369887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20000"/>
                <a:lumOff val="8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357688" y="2571750"/>
            <a:ext cx="214312" cy="369888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20000"/>
                <a:lumOff val="8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000625" y="2571750"/>
            <a:ext cx="214313" cy="369888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20000"/>
                <a:lumOff val="8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929313" y="2571750"/>
            <a:ext cx="214312" cy="369888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20000"/>
                <a:lumOff val="8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643688" y="2571750"/>
            <a:ext cx="214312" cy="369888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20000"/>
                <a:lumOff val="8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286250" y="3286125"/>
            <a:ext cx="214313" cy="369888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20000"/>
                <a:lumOff val="8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6643688" y="3286125"/>
            <a:ext cx="214312" cy="369888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20000"/>
                <a:lumOff val="8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3357563" y="3929063"/>
            <a:ext cx="214312" cy="369887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20000"/>
                <a:lumOff val="8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9810" name="Nadpis 1"/>
          <p:cNvSpPr>
            <a:spLocks noGrp="1"/>
          </p:cNvSpPr>
          <p:nvPr>
            <p:ph type="title"/>
          </p:nvPr>
        </p:nvSpPr>
        <p:spPr>
          <a:xfrm>
            <a:off x="457200" y="500063"/>
            <a:ext cx="8229600" cy="428625"/>
          </a:xfrm>
        </p:spPr>
        <p:txBody>
          <a:bodyPr/>
          <a:lstStyle/>
          <a:p>
            <a:pPr algn="l"/>
            <a:r>
              <a:rPr lang="cs-CZ" sz="1200" smtClean="0"/>
              <a:t>Která vyjmenovaná slova se ukryla ve větách?</a:t>
            </a:r>
          </a:p>
        </p:txBody>
      </p:sp>
      <p:sp>
        <p:nvSpPr>
          <p:cNvPr id="119811" name="Zástupný symbol pro obsah 2"/>
          <p:cNvSpPr>
            <a:spLocks noGrp="1"/>
          </p:cNvSpPr>
          <p:nvPr>
            <p:ph idx="1"/>
          </p:nvPr>
        </p:nvSpPr>
        <p:spPr>
          <a:xfrm>
            <a:off x="457200" y="1143000"/>
            <a:ext cx="8229600" cy="5000625"/>
          </a:xfrm>
        </p:spPr>
        <p:txBody>
          <a:bodyPr/>
          <a:lstStyle/>
          <a:p>
            <a:pPr>
              <a:buFont typeface="Arial" charset="0"/>
              <a:buNone/>
            </a:pPr>
            <a:r>
              <a:rPr lang="cs-CZ" sz="1800" smtClean="0"/>
              <a:t>KŮ</a:t>
            </a:r>
            <a:r>
              <a:rPr lang="cs-CZ" sz="1800" smtClean="0">
                <a:solidFill>
                  <a:srgbClr val="0070C0"/>
                </a:solidFill>
              </a:rPr>
              <a:t>LY</a:t>
            </a:r>
            <a:r>
              <a:rPr lang="cs-CZ" sz="1800" smtClean="0"/>
              <a:t>  </a:t>
            </a:r>
            <a:r>
              <a:rPr lang="cs-CZ" sz="1800" smtClean="0">
                <a:solidFill>
                  <a:srgbClr val="0070C0"/>
                </a:solidFill>
              </a:rPr>
              <a:t>ŽE</a:t>
            </a:r>
            <a:r>
              <a:rPr lang="cs-CZ" sz="1800" smtClean="0"/>
              <a:t>NA  DO  ZEMĚ  TLOUKLA.</a:t>
            </a:r>
          </a:p>
          <a:p>
            <a:pPr>
              <a:buFont typeface="Arial" charset="0"/>
              <a:buNone/>
            </a:pPr>
            <a:endParaRPr lang="cs-CZ" sz="1800" smtClean="0"/>
          </a:p>
          <a:p>
            <a:pPr>
              <a:buFont typeface="Arial" charset="0"/>
              <a:buNone/>
            </a:pPr>
            <a:endParaRPr lang="cs-CZ" sz="1800" smtClean="0"/>
          </a:p>
          <a:p>
            <a:pPr>
              <a:buFont typeface="Arial" charset="0"/>
              <a:buNone/>
            </a:pPr>
            <a:r>
              <a:rPr lang="cs-CZ" sz="1800" smtClean="0"/>
              <a:t>DO  MÍSY  SELKA  DALA  VEJCE.</a:t>
            </a:r>
          </a:p>
          <a:p>
            <a:pPr>
              <a:buFont typeface="Arial" charset="0"/>
              <a:buNone/>
            </a:pPr>
            <a:endParaRPr lang="cs-CZ" sz="1800" smtClean="0"/>
          </a:p>
          <a:p>
            <a:pPr>
              <a:buFont typeface="Arial" charset="0"/>
              <a:buNone/>
            </a:pPr>
            <a:endParaRPr lang="cs-CZ" sz="1800" smtClean="0"/>
          </a:p>
          <a:p>
            <a:pPr>
              <a:buFont typeface="Arial" charset="0"/>
              <a:buNone/>
            </a:pPr>
            <a:r>
              <a:rPr lang="cs-CZ" sz="1800" smtClean="0"/>
              <a:t>Z  KUPY  TELE  SENO  SI  BRALO.</a:t>
            </a:r>
          </a:p>
          <a:p>
            <a:pPr>
              <a:buFont typeface="Arial" charset="0"/>
              <a:buNone/>
            </a:pPr>
            <a:endParaRPr lang="cs-CZ" sz="1800" smtClean="0"/>
          </a:p>
          <a:p>
            <a:pPr>
              <a:buFont typeface="Arial" charset="0"/>
              <a:buNone/>
            </a:pPr>
            <a:endParaRPr lang="cs-CZ" sz="1800" smtClean="0"/>
          </a:p>
          <a:p>
            <a:pPr>
              <a:buFont typeface="Arial" charset="0"/>
              <a:buNone/>
            </a:pPr>
            <a:r>
              <a:rPr lang="cs-CZ" sz="1800" smtClean="0"/>
              <a:t>TŘI  ZLATÉ  VLASY  PATŘILY  VŠEVĚDOVI.</a:t>
            </a:r>
          </a:p>
          <a:p>
            <a:pPr>
              <a:buFont typeface="Arial" charset="0"/>
              <a:buNone/>
            </a:pPr>
            <a:endParaRPr lang="cs-CZ" sz="1800" smtClean="0"/>
          </a:p>
          <a:p>
            <a:pPr>
              <a:buFont typeface="Arial" charset="0"/>
              <a:buNone/>
            </a:pPr>
            <a:endParaRPr lang="cs-CZ" sz="1800" smtClean="0"/>
          </a:p>
          <a:p>
            <a:pPr>
              <a:buFont typeface="Arial" charset="0"/>
              <a:buNone/>
            </a:pPr>
            <a:r>
              <a:rPr lang="cs-CZ" sz="1800" smtClean="0"/>
              <a:t>NA  OKNĚ  SE  VYHŘÍVAL  MALÝ  KOCOUREK.</a:t>
            </a:r>
          </a:p>
        </p:txBody>
      </p:sp>
      <p:cxnSp>
        <p:nvCxnSpPr>
          <p:cNvPr id="5" name="Přímá spojovací čára 4"/>
          <p:cNvCxnSpPr/>
          <p:nvPr/>
        </p:nvCxnSpPr>
        <p:spPr>
          <a:xfrm>
            <a:off x="500063" y="2143125"/>
            <a:ext cx="8072437" cy="1588"/>
          </a:xfrm>
          <a:prstGeom prst="line">
            <a:avLst/>
          </a:prstGeom>
          <a:ln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ovací čára 5"/>
          <p:cNvCxnSpPr/>
          <p:nvPr/>
        </p:nvCxnSpPr>
        <p:spPr>
          <a:xfrm>
            <a:off x="500063" y="3143250"/>
            <a:ext cx="8072437" cy="1588"/>
          </a:xfrm>
          <a:prstGeom prst="line">
            <a:avLst/>
          </a:prstGeom>
          <a:ln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čára 6"/>
          <p:cNvCxnSpPr/>
          <p:nvPr/>
        </p:nvCxnSpPr>
        <p:spPr>
          <a:xfrm>
            <a:off x="500063" y="4071938"/>
            <a:ext cx="8072437" cy="1587"/>
          </a:xfrm>
          <a:prstGeom prst="line">
            <a:avLst/>
          </a:prstGeom>
          <a:ln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/>
          <p:nvPr/>
        </p:nvCxnSpPr>
        <p:spPr>
          <a:xfrm>
            <a:off x="500063" y="5072063"/>
            <a:ext cx="8072437" cy="1587"/>
          </a:xfrm>
          <a:prstGeom prst="line">
            <a:avLst/>
          </a:prstGeom>
          <a:ln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12" name="Tabulka 11"/>
          <p:cNvGraphicFramePr>
            <a:graphicFrameLocks noGrp="1"/>
          </p:cNvGraphicFramePr>
          <p:nvPr/>
        </p:nvGraphicFramePr>
        <p:xfrm>
          <a:off x="571500" y="2571750"/>
          <a:ext cx="2143140" cy="428628"/>
        </p:xfrm>
        <a:graphic>
          <a:graphicData uri="http://schemas.openxmlformats.org/drawingml/2006/table">
            <a:tbl>
              <a:tblPr/>
              <a:tblGrid>
                <a:gridCol w="433688"/>
                <a:gridCol w="433688"/>
                <a:gridCol w="419231"/>
                <a:gridCol w="433688"/>
                <a:gridCol w="422845"/>
              </a:tblGrid>
              <a:tr h="428628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 dirty="0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BEEF3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800" b="0" i="0" u="none" strike="noStrike" dirty="0">
                        <a:solidFill>
                          <a:srgbClr val="632523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BEEF3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 dirty="0">
                          <a:solidFill>
                            <a:srgbClr val="632523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BEEF3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 dirty="0">
                          <a:solidFill>
                            <a:srgbClr val="632523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BEEF3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 dirty="0">
                          <a:solidFill>
                            <a:srgbClr val="632523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BEEF3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3" name="Tabulka 12"/>
          <p:cNvGraphicFramePr>
            <a:graphicFrameLocks noGrp="1"/>
          </p:cNvGraphicFramePr>
          <p:nvPr/>
        </p:nvGraphicFramePr>
        <p:xfrm>
          <a:off x="571500" y="3571875"/>
          <a:ext cx="2143141" cy="428628"/>
        </p:xfrm>
        <a:graphic>
          <a:graphicData uri="http://schemas.openxmlformats.org/drawingml/2006/table">
            <a:tbl>
              <a:tblPr/>
              <a:tblGrid>
                <a:gridCol w="433688"/>
                <a:gridCol w="433688"/>
                <a:gridCol w="419231"/>
                <a:gridCol w="433688"/>
                <a:gridCol w="422846"/>
              </a:tblGrid>
              <a:tr h="428628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 dirty="0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BEEF3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 dirty="0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BEEF3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 dirty="0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BEEF3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 dirty="0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BEEF3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 dirty="0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BEEF3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4" name="Tabulka 13"/>
          <p:cNvGraphicFramePr>
            <a:graphicFrameLocks noGrp="1"/>
          </p:cNvGraphicFramePr>
          <p:nvPr/>
        </p:nvGraphicFramePr>
        <p:xfrm>
          <a:off x="571500" y="4572000"/>
          <a:ext cx="2143141" cy="428628"/>
        </p:xfrm>
        <a:graphic>
          <a:graphicData uri="http://schemas.openxmlformats.org/drawingml/2006/table">
            <a:tbl>
              <a:tblPr/>
              <a:tblGrid>
                <a:gridCol w="433688"/>
                <a:gridCol w="433688"/>
                <a:gridCol w="419231"/>
                <a:gridCol w="433688"/>
                <a:gridCol w="422846"/>
              </a:tblGrid>
              <a:tr h="428628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 dirty="0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BEEF3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 dirty="0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BEEF3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 dirty="0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BEEF3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 dirty="0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BEEF3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 dirty="0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BEEF3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5" name="Tabulka 14"/>
          <p:cNvGraphicFramePr>
            <a:graphicFrameLocks noGrp="1"/>
          </p:cNvGraphicFramePr>
          <p:nvPr/>
        </p:nvGraphicFramePr>
        <p:xfrm>
          <a:off x="571500" y="1571625"/>
          <a:ext cx="1714512" cy="428628"/>
        </p:xfrm>
        <a:graphic>
          <a:graphicData uri="http://schemas.openxmlformats.org/drawingml/2006/table">
            <a:tbl>
              <a:tblPr/>
              <a:tblGrid>
                <a:gridCol w="428628"/>
                <a:gridCol w="428628"/>
                <a:gridCol w="428628"/>
                <a:gridCol w="428628"/>
              </a:tblGrid>
              <a:tr h="428628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 dirty="0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BEEF3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 dirty="0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BEEF3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 dirty="0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BEEF3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 dirty="0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BEEF3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6" name="Tabulka 15"/>
          <p:cNvGraphicFramePr>
            <a:graphicFrameLocks noGrp="1"/>
          </p:cNvGraphicFramePr>
          <p:nvPr/>
        </p:nvGraphicFramePr>
        <p:xfrm>
          <a:off x="571500" y="5572125"/>
          <a:ext cx="1714512" cy="428628"/>
        </p:xfrm>
        <a:graphic>
          <a:graphicData uri="http://schemas.openxmlformats.org/drawingml/2006/table">
            <a:tbl>
              <a:tblPr/>
              <a:tblGrid>
                <a:gridCol w="428628"/>
                <a:gridCol w="428628"/>
                <a:gridCol w="428628"/>
                <a:gridCol w="428628"/>
              </a:tblGrid>
              <a:tr h="428628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 dirty="0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BEEF3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 dirty="0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BEEF3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 dirty="0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BEEF3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 dirty="0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BEEF3"/>
                    </a:solidFill>
                  </a:tcPr>
                </a:tc>
              </a:tr>
            </a:tbl>
          </a:graphicData>
        </a:graphic>
      </p:graphicFrame>
      <p:cxnSp>
        <p:nvCxnSpPr>
          <p:cNvPr id="17" name="Přímá spojovací čára 16"/>
          <p:cNvCxnSpPr/>
          <p:nvPr/>
        </p:nvCxnSpPr>
        <p:spPr>
          <a:xfrm>
            <a:off x="500063" y="6072188"/>
            <a:ext cx="8072437" cy="1587"/>
          </a:xfrm>
          <a:prstGeom prst="line">
            <a:avLst/>
          </a:prstGeom>
          <a:ln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>
            <a:off x="2143125" y="2500313"/>
            <a:ext cx="214313" cy="369887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accent2">
                <a:lumMod val="20000"/>
                <a:lumOff val="8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120835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96925"/>
          </a:xfrm>
        </p:spPr>
        <p:txBody>
          <a:bodyPr/>
          <a:lstStyle/>
          <a:p>
            <a:r>
              <a:rPr lang="cs-CZ" sz="2400" b="1" u="sng" smtClean="0"/>
              <a:t>SYČET, SYPAT</a:t>
            </a:r>
          </a:p>
        </p:txBody>
      </p:sp>
      <p:sp>
        <p:nvSpPr>
          <p:cNvPr id="120836" name="Zástupný symbol pro obsah 2"/>
          <p:cNvSpPr>
            <a:spLocks noGrp="1"/>
          </p:cNvSpPr>
          <p:nvPr>
            <p:ph idx="1"/>
          </p:nvPr>
        </p:nvSpPr>
        <p:spPr>
          <a:xfrm>
            <a:off x="457200" y="1000125"/>
            <a:ext cx="8229600" cy="4857750"/>
          </a:xfrm>
        </p:spPr>
        <p:txBody>
          <a:bodyPr/>
          <a:lstStyle/>
          <a:p>
            <a:pPr>
              <a:buFont typeface="Arial" charset="0"/>
              <a:buNone/>
            </a:pPr>
            <a:r>
              <a:rPr lang="cs-CZ" sz="1200" smtClean="0"/>
              <a:t>Doplň správná i –y, í –ý:</a:t>
            </a:r>
          </a:p>
          <a:p>
            <a:pPr>
              <a:buFont typeface="Arial" charset="0"/>
              <a:buNone/>
            </a:pPr>
            <a:r>
              <a:rPr lang="cs-CZ" sz="1800" smtClean="0"/>
              <a:t>Labutě</a:t>
            </a:r>
          </a:p>
          <a:p>
            <a:pPr>
              <a:buFont typeface="Arial" charset="0"/>
              <a:buNone/>
            </a:pPr>
            <a:endParaRPr lang="cs-CZ" sz="1800" smtClean="0"/>
          </a:p>
          <a:p>
            <a:pPr>
              <a:buFont typeface="Arial" charset="0"/>
              <a:buNone/>
            </a:pPr>
            <a:r>
              <a:rPr lang="cs-CZ" sz="1800" smtClean="0"/>
              <a:t>Toník má rád labutě. Vym     šlí si, že je mezi nimi zakletá prin-</a:t>
            </a:r>
          </a:p>
          <a:p>
            <a:pPr>
              <a:buFont typeface="Arial" charset="0"/>
              <a:buNone/>
            </a:pPr>
            <a:endParaRPr lang="cs-CZ" sz="1800" smtClean="0"/>
          </a:p>
          <a:p>
            <a:pPr>
              <a:buFont typeface="Arial" charset="0"/>
              <a:buNone/>
            </a:pPr>
            <a:r>
              <a:rPr lang="cs-CZ" sz="1800" smtClean="0"/>
              <a:t>cezna. Když se vyl   hly mladé labutě, dospělí ptáci výhružně</a:t>
            </a:r>
          </a:p>
          <a:p>
            <a:pPr>
              <a:buFont typeface="Arial" charset="0"/>
              <a:buNone/>
            </a:pPr>
            <a:endParaRPr lang="cs-CZ" sz="1800" smtClean="0"/>
          </a:p>
          <a:p>
            <a:pPr>
              <a:buFont typeface="Arial" charset="0"/>
              <a:buNone/>
            </a:pPr>
            <a:r>
              <a:rPr lang="cs-CZ" sz="1800" smtClean="0"/>
              <a:t>s     čeli. Když mají strach a chtějí zahnat nepřítele, s    lně </a:t>
            </a:r>
          </a:p>
          <a:p>
            <a:pPr>
              <a:buFont typeface="Arial" charset="0"/>
              <a:buNone/>
            </a:pPr>
            <a:endParaRPr lang="cs-CZ" sz="1800" smtClean="0"/>
          </a:p>
          <a:p>
            <a:pPr>
              <a:buFont typeface="Arial" charset="0"/>
              <a:buNone/>
            </a:pPr>
            <a:r>
              <a:rPr lang="cs-CZ" sz="1800" smtClean="0"/>
              <a:t>s    čí. V prosinci i v ostatních zimních měs    cích chodí Toník labutě krm     t. Hází jim</a:t>
            </a:r>
          </a:p>
          <a:p>
            <a:pPr>
              <a:buFont typeface="Arial" charset="0"/>
              <a:buNone/>
            </a:pPr>
            <a:endParaRPr lang="cs-CZ" sz="1800" smtClean="0"/>
          </a:p>
          <a:p>
            <a:pPr>
              <a:buFont typeface="Arial" charset="0"/>
              <a:buNone/>
            </a:pPr>
            <a:r>
              <a:rPr lang="cs-CZ" sz="1800" smtClean="0"/>
              <a:t>do vod       ztvrdlé rohl    ky. Drobečky pak nas     pe do krm    tka pro s     korky a rozče-</a:t>
            </a:r>
          </a:p>
          <a:p>
            <a:pPr>
              <a:buFont typeface="Arial" charset="0"/>
              <a:buNone/>
            </a:pPr>
            <a:endParaRPr lang="cs-CZ" sz="1800" smtClean="0"/>
          </a:p>
          <a:p>
            <a:pPr>
              <a:buFont typeface="Arial" charset="0"/>
              <a:buNone/>
            </a:pPr>
            <a:r>
              <a:rPr lang="cs-CZ" sz="1800" smtClean="0"/>
              <a:t>p    řené vrabce. Nas    cenný pták lépe překoná s     chravé zimní počasí. </a:t>
            </a:r>
          </a:p>
          <a:p>
            <a:endParaRPr lang="cs-CZ" smtClean="0"/>
          </a:p>
        </p:txBody>
      </p:sp>
      <p:pic>
        <p:nvPicPr>
          <p:cNvPr id="120837" name="Picture 2" descr="19F4D0A0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286500" y="1214438"/>
            <a:ext cx="2357438" cy="2454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2143125" y="2500313"/>
            <a:ext cx="214313" cy="369887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accent2">
                <a:lumMod val="20000"/>
                <a:lumOff val="8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2928938" y="1857375"/>
            <a:ext cx="214312" cy="369888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accent2">
                <a:lumMod val="20000"/>
                <a:lumOff val="8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42938" y="3214688"/>
            <a:ext cx="214312" cy="369887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accent2">
                <a:lumMod val="20000"/>
                <a:lumOff val="8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286375" y="3214688"/>
            <a:ext cx="214313" cy="369887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accent2">
                <a:lumMod val="20000"/>
                <a:lumOff val="8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42938" y="3857625"/>
            <a:ext cx="214312" cy="369888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accent2">
                <a:lumMod val="20000"/>
                <a:lumOff val="8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357688" y="3857625"/>
            <a:ext cx="214312" cy="369888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accent2">
                <a:lumMod val="20000"/>
                <a:lumOff val="8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7143750" y="3857625"/>
            <a:ext cx="214313" cy="369888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accent2">
                <a:lumMod val="20000"/>
                <a:lumOff val="8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1214438" y="4500563"/>
            <a:ext cx="214312" cy="369887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accent2">
                <a:lumMod val="20000"/>
                <a:lumOff val="8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2571750" y="4500563"/>
            <a:ext cx="214313" cy="369887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accent2">
                <a:lumMod val="20000"/>
                <a:lumOff val="8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786313" y="4500563"/>
            <a:ext cx="214312" cy="369887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accent2">
                <a:lumMod val="20000"/>
                <a:lumOff val="8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5929313" y="4500563"/>
            <a:ext cx="214312" cy="369887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accent2">
                <a:lumMod val="20000"/>
                <a:lumOff val="8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7000875" y="4500563"/>
            <a:ext cx="214313" cy="369887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accent2">
                <a:lumMod val="20000"/>
                <a:lumOff val="8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642938" y="5214938"/>
            <a:ext cx="214312" cy="369887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accent2">
                <a:lumMod val="20000"/>
                <a:lumOff val="8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2428875" y="5214938"/>
            <a:ext cx="214313" cy="369887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accent2">
                <a:lumMod val="20000"/>
                <a:lumOff val="8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5072063" y="5214938"/>
            <a:ext cx="214312" cy="369887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accent2">
                <a:lumMod val="20000"/>
                <a:lumOff val="8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85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Popis</a:t>
            </a:r>
          </a:p>
        </p:txBody>
      </p:sp>
      <p:sp>
        <p:nvSpPr>
          <p:cNvPr id="121859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charset="0"/>
              <a:buNone/>
            </a:pPr>
            <a:r>
              <a:rPr lang="cs-CZ" sz="1800" smtClean="0"/>
              <a:t>Prezentace je určená k osvojení vyjmenovaných slov po ,,S“ – SÝKORA, SÝČEK, SYSEL,</a:t>
            </a:r>
          </a:p>
          <a:p>
            <a:pPr>
              <a:buFont typeface="Arial" charset="0"/>
              <a:buNone/>
            </a:pPr>
            <a:r>
              <a:rPr lang="cs-CZ" sz="1800" smtClean="0"/>
              <a:t>SYČET, SYPAT a k procvičení učiva.</a:t>
            </a:r>
          </a:p>
          <a:p>
            <a:pPr>
              <a:buFont typeface="Wingdings" pitchFamily="2" charset="2"/>
              <a:buChar char="v"/>
            </a:pPr>
            <a:r>
              <a:rPr lang="cs-CZ" sz="1800" smtClean="0"/>
              <a:t>V prvním, druhém, třetím a pátém cvičení se do rámečků dopisují chybějící i - y, </a:t>
            </a:r>
          </a:p>
          <a:p>
            <a:pPr>
              <a:buFont typeface="Arial" charset="0"/>
              <a:buNone/>
            </a:pPr>
            <a:r>
              <a:rPr lang="cs-CZ" sz="1800" smtClean="0"/>
              <a:t>       í – ý tak, že se klikne levým tlačítkem myši na rámeček a chybějící písmeno se do-</a:t>
            </a:r>
          </a:p>
          <a:p>
            <a:pPr>
              <a:buFont typeface="Arial" charset="0"/>
              <a:buNone/>
            </a:pPr>
            <a:r>
              <a:rPr lang="cs-CZ" sz="1800" smtClean="0"/>
              <a:t>       plní pomocí klávesnice.</a:t>
            </a:r>
          </a:p>
          <a:p>
            <a:pPr>
              <a:buFont typeface="Wingdings" pitchFamily="2" charset="2"/>
              <a:buChar char="v"/>
            </a:pPr>
            <a:r>
              <a:rPr lang="cs-CZ" sz="1800" smtClean="0"/>
              <a:t>Čtvrté cvičení vyhledávání ukrytých vyjmenovaných slov ve větách (lyže, sysel, pytel, sypat, lýko) s následným vpisováním do mřížky stejným způsobem, jako</a:t>
            </a:r>
          </a:p>
          <a:p>
            <a:pPr>
              <a:buFont typeface="Arial" charset="0"/>
              <a:buNone/>
            </a:pPr>
            <a:r>
              <a:rPr lang="cs-CZ" sz="1800" smtClean="0"/>
              <a:t>       v předcházejících cvičeních.</a:t>
            </a:r>
          </a:p>
          <a:p>
            <a:pPr>
              <a:buFont typeface="Arial" charset="0"/>
              <a:buNone/>
            </a:pPr>
            <a:endParaRPr lang="cs-CZ" sz="1800" smtClean="0"/>
          </a:p>
          <a:p>
            <a:pPr>
              <a:buFont typeface="Arial" charset="0"/>
              <a:buNone/>
            </a:pPr>
            <a:endParaRPr lang="cs-CZ" sz="1800" smtClean="0"/>
          </a:p>
          <a:p>
            <a:endParaRPr lang="cs-CZ" smtClean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88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Zdroje</a:t>
            </a:r>
          </a:p>
        </p:txBody>
      </p:sp>
      <p:sp>
        <p:nvSpPr>
          <p:cNvPr id="10243" name="Zástupný symbol pro obsah 2"/>
          <p:cNvSpPr>
            <a:spLocks noGrp="1"/>
          </p:cNvSpPr>
          <p:nvPr>
            <p:ph idx="1"/>
          </p:nvPr>
        </p:nvSpPr>
        <p:spPr>
          <a:xfrm>
            <a:off x="785813" y="1428750"/>
            <a:ext cx="7643812" cy="3214688"/>
          </a:xfrm>
        </p:spPr>
        <p:txBody>
          <a:bodyPr/>
          <a:lstStyle/>
          <a:p>
            <a:pPr>
              <a:buFont typeface="Arial" charset="0"/>
              <a:buNone/>
              <a:defRPr/>
            </a:pPr>
            <a:r>
              <a:rPr lang="cs-CZ" dirty="0" smtClean="0"/>
              <a:t> </a:t>
            </a:r>
            <a:r>
              <a:rPr lang="cs-CZ" sz="1200" dirty="0" smtClean="0"/>
              <a:t>Myšlenková mapa – dle návrhu autorky</a:t>
            </a:r>
          </a:p>
          <a:p>
            <a:pPr>
              <a:buFont typeface="Arial" charset="0"/>
              <a:buNone/>
              <a:defRPr/>
            </a:pPr>
            <a:r>
              <a:rPr lang="cs-CZ" sz="1200" smtClean="0"/>
              <a:t>   Snímky 2 , 3, 4, 6 - obrázky dle návrhu autorky</a:t>
            </a:r>
            <a:endParaRPr lang="cs-CZ" sz="1200" dirty="0" smtClean="0"/>
          </a:p>
          <a:p>
            <a:pPr>
              <a:buFont typeface="Arial" charset="0"/>
              <a:buNone/>
              <a:defRPr/>
            </a:pPr>
            <a:endParaRPr lang="cs-CZ" sz="1200" dirty="0" smtClean="0"/>
          </a:p>
          <a:p>
            <a:pPr>
              <a:buFont typeface="Arial" charset="0"/>
              <a:buNone/>
              <a:defRPr/>
            </a:pPr>
            <a:endParaRPr lang="cs-CZ" sz="1200" dirty="0" smtClean="0"/>
          </a:p>
          <a:p>
            <a:pPr>
              <a:buFont typeface="Arial" charset="0"/>
              <a:buNone/>
              <a:defRPr/>
            </a:pPr>
            <a:endParaRPr lang="cs-CZ" sz="1200" dirty="0" smtClean="0"/>
          </a:p>
          <a:p>
            <a:pPr>
              <a:buFont typeface="Arial" charset="0"/>
              <a:buNone/>
              <a:defRPr/>
            </a:pPr>
            <a:endParaRPr lang="cs-CZ" sz="1200" dirty="0" smtClean="0"/>
          </a:p>
          <a:p>
            <a:pPr>
              <a:buFont typeface="Arial" charset="0"/>
              <a:buNone/>
              <a:defRPr/>
            </a:pPr>
            <a:endParaRPr lang="cs-CZ" sz="1200" dirty="0" smtClean="0"/>
          </a:p>
          <a:p>
            <a:pPr>
              <a:buFont typeface="Arial" charset="0"/>
              <a:buNone/>
              <a:defRPr/>
            </a:pPr>
            <a:endParaRPr lang="cs-CZ" sz="1200" dirty="0" smtClean="0"/>
          </a:p>
          <a:p>
            <a:pPr>
              <a:buFont typeface="Arial" charset="0"/>
              <a:buNone/>
              <a:defRPr/>
            </a:pPr>
            <a:endParaRPr lang="cs-CZ" sz="1200" dirty="0" smtClean="0"/>
          </a:p>
          <a:p>
            <a:pPr>
              <a:buFont typeface="Arial" charset="0"/>
              <a:buNone/>
              <a:defRPr/>
            </a:pPr>
            <a:endParaRPr lang="cs-CZ" sz="1200" dirty="0" smtClean="0"/>
          </a:p>
          <a:p>
            <a:pPr>
              <a:buFont typeface="Arial" charset="0"/>
              <a:buNone/>
              <a:defRPr/>
            </a:pPr>
            <a:endParaRPr lang="cs-CZ" sz="1200" dirty="0" smtClean="0"/>
          </a:p>
          <a:p>
            <a:pPr>
              <a:buFont typeface="Arial" charset="0"/>
              <a:buNone/>
              <a:defRPr/>
            </a:pPr>
            <a:r>
              <a:rPr lang="cs-CZ" sz="1800" dirty="0" smtClean="0"/>
              <a:t>Autorem materiálu a všech jeho částí, není-li uvedeno jinak, je Mgr. Jitka Vlková.</a:t>
            </a:r>
          </a:p>
          <a:p>
            <a:pPr>
              <a:buFont typeface="Arial" charset="0"/>
              <a:buNone/>
              <a:defRPr/>
            </a:pPr>
            <a:endParaRPr lang="cs-CZ" sz="1200" i="1" dirty="0" smtClean="0">
              <a:latin typeface="+mj-lt"/>
            </a:endParaRPr>
          </a:p>
          <a:p>
            <a:pPr>
              <a:buFont typeface="Arial" charset="0"/>
              <a:buNone/>
              <a:defRPr/>
            </a:pPr>
            <a:endParaRPr lang="cs-CZ" sz="1200" i="1" dirty="0" smtClean="0">
              <a:latin typeface="+mj-lt"/>
            </a:endParaRPr>
          </a:p>
          <a:p>
            <a:pPr>
              <a:buFont typeface="Arial" charset="0"/>
              <a:buNone/>
              <a:defRPr/>
            </a:pPr>
            <a:endParaRPr lang="cs-CZ" sz="1200" i="1" dirty="0" smtClean="0">
              <a:latin typeface="+mj-lt"/>
            </a:endParaRPr>
          </a:p>
          <a:p>
            <a:pPr>
              <a:buFont typeface="Arial" charset="0"/>
              <a:buNone/>
              <a:defRPr/>
            </a:pPr>
            <a:endParaRPr lang="cs-CZ" dirty="0" smtClean="0"/>
          </a:p>
        </p:txBody>
      </p:sp>
      <p:pic>
        <p:nvPicPr>
          <p:cNvPr id="122884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85938" y="4857750"/>
            <a:ext cx="5976937" cy="990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</TotalTime>
  <Words>368</Words>
  <Application>Microsoft Office PowerPoint</Application>
  <PresentationFormat>Předvádění na obrazovce (4:3)</PresentationFormat>
  <Paragraphs>133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VYJMENOVANÁ  SLOVA</vt:lpstr>
      <vt:lpstr>    SÝKORA, SÝČEK, SYSEL</vt:lpstr>
      <vt:lpstr> Doplň správná i –y, í –ý: </vt:lpstr>
      <vt:lpstr>    V textu doplň chybějící i –y, í –ý a pod obrázek do rámečku napiš název živočicha:  </vt:lpstr>
      <vt:lpstr>Která vyjmenovaná slova se ukryla ve větách?</vt:lpstr>
      <vt:lpstr>SYČET, SYPAT</vt:lpstr>
      <vt:lpstr>Popis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VYJMENOVANÁ  SLOVA</dc:title>
  <dc:creator>pajkrtova</dc:creator>
  <cp:lastModifiedBy>Martin Králík</cp:lastModifiedBy>
  <cp:revision>6</cp:revision>
  <dcterms:created xsi:type="dcterms:W3CDTF">2012-01-11T10:22:11Z</dcterms:created>
  <dcterms:modified xsi:type="dcterms:W3CDTF">2012-03-17T13:00:15Z</dcterms:modified>
</cp:coreProperties>
</file>