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37"/>
  </p:notesMasterIdLst>
  <p:sldIdLst>
    <p:sldId id="292" r:id="rId2"/>
    <p:sldId id="293" r:id="rId3"/>
    <p:sldId id="256" r:id="rId4"/>
    <p:sldId id="258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8" r:id="rId17"/>
    <p:sldId id="274" r:id="rId18"/>
    <p:sldId id="277" r:id="rId19"/>
    <p:sldId id="280" r:id="rId20"/>
    <p:sldId id="279" r:id="rId21"/>
    <p:sldId id="275" r:id="rId22"/>
    <p:sldId id="273" r:id="rId23"/>
    <p:sldId id="272" r:id="rId24"/>
    <p:sldId id="276" r:id="rId25"/>
    <p:sldId id="281" r:id="rId26"/>
    <p:sldId id="283" r:id="rId27"/>
    <p:sldId id="287" r:id="rId28"/>
    <p:sldId id="289" r:id="rId29"/>
    <p:sldId id="290" r:id="rId30"/>
    <p:sldId id="288" r:id="rId31"/>
    <p:sldId id="285" r:id="rId32"/>
    <p:sldId id="284" r:id="rId33"/>
    <p:sldId id="282" r:id="rId34"/>
    <p:sldId id="286" r:id="rId35"/>
    <p:sldId id="291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C0504D"/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0870" autoAdjust="0"/>
  </p:normalViewPr>
  <p:slideViewPr>
    <p:cSldViewPr>
      <p:cViewPr>
        <p:scale>
          <a:sx n="100" d="100"/>
          <a:sy n="100" d="100"/>
        </p:scale>
        <p:origin x="-516" y="5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70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388FDF-3396-47D2-BF60-0DFEE25F19F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488834-6152-4394-82AF-402135072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065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pitchFamily="34" charset="0"/>
                <a:cs typeface="Arial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>
              <a:latin typeface="Arial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pitchFamily="34" charset="0"/>
              </a:rPr>
              <a:t>:   Mgr. Marie Zimmermannová</a:t>
            </a:r>
            <a:endParaRPr lang="cs-CZ" sz="1800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Vytvořeno:   14.9.2012</a:t>
            </a:r>
            <a:endParaRPr lang="cs-CZ" sz="1800" b="1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Ročník:    9.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Vzdělávací oblast:  Člověk a příroda – Fyzika – Elektřina a magnetismus – </a:t>
            </a:r>
            <a:br>
              <a:rPr lang="cs-CZ" sz="1800" b="1" dirty="0" smtClean="0"/>
            </a:br>
            <a:r>
              <a:rPr lang="cs-CZ" sz="1800" b="1" dirty="0" smtClean="0"/>
              <a:t>                                Elektrotechnické značky</a:t>
            </a:r>
          </a:p>
          <a:p>
            <a:pPr>
              <a:buFont typeface="Arial" pitchFamily="34" charset="0"/>
              <a:buNone/>
            </a:pPr>
            <a:r>
              <a:rPr lang="cs-CZ" sz="1800" b="1" dirty="0"/>
              <a:t>A</a:t>
            </a:r>
            <a:r>
              <a:rPr lang="cs-CZ" sz="1800" b="1" dirty="0" smtClean="0"/>
              <a:t>notace: Výukový materiál je určen pro žáky </a:t>
            </a:r>
            <a:r>
              <a:rPr lang="cs-CZ" sz="1800" b="1" dirty="0" smtClean="0"/>
              <a:t>6. i </a:t>
            </a:r>
            <a:r>
              <a:rPr lang="cs-CZ" sz="1800" b="1" dirty="0" smtClean="0"/>
              <a:t>9. ročníku </a:t>
            </a:r>
            <a:r>
              <a:rPr lang="cs-CZ" sz="1800" b="1" smtClean="0"/>
              <a:t>pro </a:t>
            </a: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>             zapamatování  elektrotechnických </a:t>
            </a:r>
            <a:r>
              <a:rPr lang="cs-CZ" sz="1800" b="1" dirty="0" smtClean="0"/>
              <a:t>značek  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Prvky elektrických obvodů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4000" dirty="0" smtClean="0">
              <a:solidFill>
                <a:srgbClr val="C0504D"/>
              </a:solidFill>
            </a:endParaRPr>
          </a:p>
          <a:p>
            <a:r>
              <a:rPr lang="cs-CZ" sz="4000" b="1" dirty="0" smtClean="0">
                <a:solidFill>
                  <a:schemeClr val="bg1"/>
                </a:solidFill>
                <a:latin typeface="+mj-lt"/>
              </a:rPr>
              <a:t>Přehled symbolů</a:t>
            </a:r>
            <a:endParaRPr lang="cs-CZ" sz="4000" b="1" baseline="300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400" dirty="0" smtClean="0"/>
              <a:t>elektrický článek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400" dirty="0" smtClean="0"/>
              <a:t>baterie elektrických článků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400" dirty="0" smtClean="0"/>
              <a:t>zdroj napětí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400" dirty="0" smtClean="0"/>
              <a:t>otevřený spínač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cs-CZ" sz="2400" dirty="0" smtClean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uzavřený spínač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1. Přehled elektrotechnických značek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8" name="Zástupný symbol pro obsah 7" descr="500px-Symbol_baterie_2.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59177"/>
          <a:stretch>
            <a:fillRect/>
          </a:stretch>
        </p:blipFill>
        <p:spPr>
          <a:xfrm>
            <a:off x="4932040" y="1484784"/>
            <a:ext cx="1728192" cy="1422400"/>
          </a:xfrm>
        </p:spPr>
      </p:pic>
      <p:grpSp>
        <p:nvGrpSpPr>
          <p:cNvPr id="23" name="Skupina 22"/>
          <p:cNvGrpSpPr/>
          <p:nvPr/>
        </p:nvGrpSpPr>
        <p:grpSpPr>
          <a:xfrm>
            <a:off x="4355976" y="4725144"/>
            <a:ext cx="2232248" cy="360040"/>
            <a:chOff x="611560" y="1988840"/>
            <a:chExt cx="2232248" cy="360040"/>
          </a:xfrm>
        </p:grpSpPr>
        <p:cxnSp>
          <p:nvCxnSpPr>
            <p:cNvPr id="25" name="Přímá spojovací čára 24"/>
            <p:cNvCxnSpPr/>
            <p:nvPr/>
          </p:nvCxnSpPr>
          <p:spPr>
            <a:xfrm>
              <a:off x="611560" y="2276872"/>
              <a:ext cx="64807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6" name="Elipsa 25"/>
            <p:cNvSpPr/>
            <p:nvPr/>
          </p:nvSpPr>
          <p:spPr>
            <a:xfrm>
              <a:off x="1259632" y="2204864"/>
              <a:ext cx="144016" cy="144016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7" name="Přímá spojovací čára 26"/>
            <p:cNvCxnSpPr/>
            <p:nvPr/>
          </p:nvCxnSpPr>
          <p:spPr>
            <a:xfrm>
              <a:off x="2195736" y="2276872"/>
              <a:ext cx="64807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8" name="Elipsa 27"/>
            <p:cNvSpPr/>
            <p:nvPr/>
          </p:nvSpPr>
          <p:spPr>
            <a:xfrm>
              <a:off x="2051720" y="2204864"/>
              <a:ext cx="144016" cy="144016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ovací čára 28"/>
            <p:cNvCxnSpPr/>
            <p:nvPr/>
          </p:nvCxnSpPr>
          <p:spPr>
            <a:xfrm flipV="1">
              <a:off x="1403648" y="1988840"/>
              <a:ext cx="576064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0" name="Skupina 29"/>
          <p:cNvGrpSpPr/>
          <p:nvPr/>
        </p:nvGrpSpPr>
        <p:grpSpPr>
          <a:xfrm>
            <a:off x="4644008" y="5589240"/>
            <a:ext cx="2232248" cy="144016"/>
            <a:chOff x="683568" y="2924944"/>
            <a:chExt cx="2232248" cy="144016"/>
          </a:xfrm>
        </p:grpSpPr>
        <p:cxnSp>
          <p:nvCxnSpPr>
            <p:cNvPr id="31" name="Přímá spojovací čára 30"/>
            <p:cNvCxnSpPr/>
            <p:nvPr/>
          </p:nvCxnSpPr>
          <p:spPr>
            <a:xfrm>
              <a:off x="683568" y="2996952"/>
              <a:ext cx="64807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2" name="Elipsa 31"/>
            <p:cNvSpPr/>
            <p:nvPr/>
          </p:nvSpPr>
          <p:spPr>
            <a:xfrm>
              <a:off x="1331640" y="2924944"/>
              <a:ext cx="144016" cy="144016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3" name="Přímá spojovací čára 32"/>
            <p:cNvCxnSpPr/>
            <p:nvPr/>
          </p:nvCxnSpPr>
          <p:spPr>
            <a:xfrm>
              <a:off x="2267744" y="2996952"/>
              <a:ext cx="64807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4" name="Elipsa 33"/>
            <p:cNvSpPr/>
            <p:nvPr/>
          </p:nvSpPr>
          <p:spPr>
            <a:xfrm>
              <a:off x="2123728" y="2924944"/>
              <a:ext cx="144016" cy="144016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5" name="Přímá spojovací čára 34"/>
            <p:cNvCxnSpPr/>
            <p:nvPr/>
          </p:nvCxnSpPr>
          <p:spPr>
            <a:xfrm>
              <a:off x="1403648" y="2924944"/>
              <a:ext cx="720080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6" name="Skupina 35"/>
          <p:cNvGrpSpPr/>
          <p:nvPr/>
        </p:nvGrpSpPr>
        <p:grpSpPr>
          <a:xfrm>
            <a:off x="4139952" y="3789040"/>
            <a:ext cx="2232248" cy="576063"/>
            <a:chOff x="395536" y="3789041"/>
            <a:chExt cx="2232248" cy="576063"/>
          </a:xfrm>
        </p:grpSpPr>
        <p:grpSp>
          <p:nvGrpSpPr>
            <p:cNvPr id="37" name="Skupina 22"/>
            <p:cNvGrpSpPr/>
            <p:nvPr/>
          </p:nvGrpSpPr>
          <p:grpSpPr>
            <a:xfrm>
              <a:off x="395536" y="4221088"/>
              <a:ext cx="2232248" cy="144016"/>
              <a:chOff x="611560" y="2204864"/>
              <a:chExt cx="2232248" cy="144016"/>
            </a:xfrm>
          </p:grpSpPr>
          <p:cxnSp>
            <p:nvCxnSpPr>
              <p:cNvPr id="39" name="Přímá spojovací čára 38"/>
              <p:cNvCxnSpPr/>
              <p:nvPr/>
            </p:nvCxnSpPr>
            <p:spPr>
              <a:xfrm>
                <a:off x="611560" y="2276872"/>
                <a:ext cx="648072" cy="0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0" name="Elipsa 39"/>
              <p:cNvSpPr/>
              <p:nvPr/>
            </p:nvSpPr>
            <p:spPr>
              <a:xfrm>
                <a:off x="1259632" y="2204864"/>
                <a:ext cx="144016" cy="144016"/>
              </a:xfrm>
              <a:prstGeom prst="ellipse">
                <a:avLst/>
              </a:prstGeom>
              <a:no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1" name="Přímá spojovací čára 40"/>
              <p:cNvCxnSpPr/>
              <p:nvPr/>
            </p:nvCxnSpPr>
            <p:spPr>
              <a:xfrm>
                <a:off x="2195736" y="2276872"/>
                <a:ext cx="648072" cy="0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2" name="Elipsa 41"/>
              <p:cNvSpPr/>
              <p:nvPr/>
            </p:nvSpPr>
            <p:spPr>
              <a:xfrm>
                <a:off x="2051720" y="2204864"/>
                <a:ext cx="144016" cy="144016"/>
              </a:xfrm>
              <a:prstGeom prst="ellipse">
                <a:avLst/>
              </a:prstGeom>
              <a:no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8" name="TextovéPole 37"/>
            <p:cNvSpPr txBox="1"/>
            <p:nvPr/>
          </p:nvSpPr>
          <p:spPr>
            <a:xfrm>
              <a:off x="971600" y="3789041"/>
              <a:ext cx="11521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+         –</a:t>
              </a:r>
              <a:endParaRPr lang="cs-CZ" b="1" dirty="0"/>
            </a:p>
          </p:txBody>
        </p:sp>
      </p:grpSp>
      <p:pic>
        <p:nvPicPr>
          <p:cNvPr id="43" name="Zástupný symbol pro obsah 7" descr="500px-Symbol_baterie_2.svg.png"/>
          <p:cNvPicPr>
            <a:picLocks noChangeAspect="1"/>
          </p:cNvPicPr>
          <p:nvPr/>
        </p:nvPicPr>
        <p:blipFill>
          <a:blip r:embed="rId2" cstate="print"/>
          <a:srcRect l="58967"/>
          <a:stretch>
            <a:fillRect/>
          </a:stretch>
        </p:blipFill>
        <p:spPr>
          <a:xfrm>
            <a:off x="6372200" y="2420888"/>
            <a:ext cx="1954188" cy="16002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400" dirty="0" smtClean="0"/>
              <a:t>žárovka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400" dirty="0" smtClean="0"/>
              <a:t>rezistor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400" dirty="0" smtClean="0"/>
              <a:t>zvonek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400" dirty="0" smtClean="0"/>
              <a:t>pojistka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cs-CZ" sz="2400" dirty="0" smtClean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400" dirty="0" smtClean="0"/>
              <a:t>cívka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400" dirty="0" smtClean="0"/>
              <a:t>elektromagnet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prstClr val="white"/>
                </a:solidFill>
                <a:latin typeface="Calibri"/>
              </a:rPr>
              <a:t>1. Přehled elektrotechnických značek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36" name="Zástupný symbol pro obsah 35" descr="200px-Inductor_symbol.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491880" y="4797152"/>
            <a:ext cx="1905000" cy="476250"/>
          </a:xfrm>
        </p:spPr>
      </p:pic>
      <p:pic>
        <p:nvPicPr>
          <p:cNvPr id="37" name="Obrázek 36" descr="circ_sym_bell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3055560"/>
            <a:ext cx="904318" cy="741744"/>
          </a:xfrm>
          <a:prstGeom prst="rect">
            <a:avLst/>
          </a:prstGeom>
        </p:spPr>
      </p:pic>
      <p:pic>
        <p:nvPicPr>
          <p:cNvPr id="44" name="Obrázek 43" descr="500px-Lamp_symbol.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19872" y="1484784"/>
            <a:ext cx="1734126" cy="742206"/>
          </a:xfrm>
          <a:prstGeom prst="rect">
            <a:avLst/>
          </a:prstGeom>
        </p:spPr>
      </p:pic>
      <p:grpSp>
        <p:nvGrpSpPr>
          <p:cNvPr id="46" name="Skupina 45"/>
          <p:cNvGrpSpPr/>
          <p:nvPr/>
        </p:nvGrpSpPr>
        <p:grpSpPr>
          <a:xfrm>
            <a:off x="3347864" y="5661248"/>
            <a:ext cx="1905000" cy="476250"/>
            <a:chOff x="5004048" y="4077072"/>
            <a:chExt cx="1905000" cy="476250"/>
          </a:xfrm>
        </p:grpSpPr>
        <p:pic>
          <p:nvPicPr>
            <p:cNvPr id="47" name="Obrázek 46" descr="200px-Inductor_symbol.svg.pn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004048" y="4077072"/>
              <a:ext cx="1905000" cy="476250"/>
            </a:xfrm>
            <a:prstGeom prst="rect">
              <a:avLst/>
            </a:prstGeom>
          </p:spPr>
        </p:pic>
        <p:cxnSp>
          <p:nvCxnSpPr>
            <p:cNvPr id="48" name="Přímá spojovací čára 47"/>
            <p:cNvCxnSpPr/>
            <p:nvPr/>
          </p:nvCxnSpPr>
          <p:spPr>
            <a:xfrm>
              <a:off x="5364088" y="4149080"/>
              <a:ext cx="1152128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49" name="Obrázek 48" descr="Fuse-basic-symbols.svg.png"/>
          <p:cNvPicPr>
            <a:picLocks noChangeAspect="1"/>
          </p:cNvPicPr>
          <p:nvPr/>
        </p:nvPicPr>
        <p:blipFill>
          <a:blip r:embed="rId5" cstate="print"/>
          <a:srcRect t="32869" b="44375"/>
          <a:stretch>
            <a:fillRect/>
          </a:stretch>
        </p:blipFill>
        <p:spPr>
          <a:xfrm>
            <a:off x="3419872" y="4077072"/>
            <a:ext cx="1584176" cy="538929"/>
          </a:xfrm>
          <a:prstGeom prst="rect">
            <a:avLst/>
          </a:prstGeom>
        </p:spPr>
      </p:pic>
      <p:pic>
        <p:nvPicPr>
          <p:cNvPr id="50" name="Obrázek 49" descr="Resistor_symbol_IEC.svg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987824" y="2204864"/>
            <a:ext cx="2448272" cy="92055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rezistor</a:t>
            </a:r>
            <a:endParaRPr lang="cs-CZ" dirty="0"/>
          </a:p>
        </p:txBody>
      </p:sp>
      <p:pic>
        <p:nvPicPr>
          <p:cNvPr id="4" name="Obrázek 3" descr="Resistor_symbol_IEC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47864" y="2968725"/>
            <a:ext cx="2448272" cy="92055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otevřený spínač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3455876" y="3248980"/>
            <a:ext cx="2232248" cy="360040"/>
            <a:chOff x="611560" y="1988840"/>
            <a:chExt cx="2232248" cy="360040"/>
          </a:xfrm>
        </p:grpSpPr>
        <p:cxnSp>
          <p:nvCxnSpPr>
            <p:cNvPr id="6" name="Přímá spojovací čára 5"/>
            <p:cNvCxnSpPr/>
            <p:nvPr/>
          </p:nvCxnSpPr>
          <p:spPr>
            <a:xfrm>
              <a:off x="611560" y="2276872"/>
              <a:ext cx="64807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7" name="Elipsa 6"/>
            <p:cNvSpPr/>
            <p:nvPr/>
          </p:nvSpPr>
          <p:spPr>
            <a:xfrm>
              <a:off x="1259632" y="2204864"/>
              <a:ext cx="144016" cy="144016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ovací čára 7"/>
            <p:cNvCxnSpPr/>
            <p:nvPr/>
          </p:nvCxnSpPr>
          <p:spPr>
            <a:xfrm>
              <a:off x="2195736" y="2276872"/>
              <a:ext cx="64807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9" name="Elipsa 8"/>
            <p:cNvSpPr/>
            <p:nvPr/>
          </p:nvSpPr>
          <p:spPr>
            <a:xfrm>
              <a:off x="2051720" y="2204864"/>
              <a:ext cx="144016" cy="144016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" name="Přímá spojovací čára 9"/>
            <p:cNvCxnSpPr/>
            <p:nvPr/>
          </p:nvCxnSpPr>
          <p:spPr>
            <a:xfrm flipV="1">
              <a:off x="1403648" y="1988840"/>
              <a:ext cx="576064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zdroj napětí</a:t>
            </a:r>
            <a:endParaRPr lang="cs-CZ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3455876" y="3140969"/>
            <a:ext cx="2232248" cy="576063"/>
            <a:chOff x="395536" y="3789041"/>
            <a:chExt cx="2232248" cy="576063"/>
          </a:xfrm>
        </p:grpSpPr>
        <p:grpSp>
          <p:nvGrpSpPr>
            <p:cNvPr id="12" name="Skupina 22"/>
            <p:cNvGrpSpPr/>
            <p:nvPr/>
          </p:nvGrpSpPr>
          <p:grpSpPr>
            <a:xfrm>
              <a:off x="395536" y="4221088"/>
              <a:ext cx="2232248" cy="144016"/>
              <a:chOff x="611560" y="2204864"/>
              <a:chExt cx="2232248" cy="144016"/>
            </a:xfrm>
          </p:grpSpPr>
          <p:cxnSp>
            <p:nvCxnSpPr>
              <p:cNvPr id="14" name="Přímá spojovací čára 13"/>
              <p:cNvCxnSpPr/>
              <p:nvPr/>
            </p:nvCxnSpPr>
            <p:spPr>
              <a:xfrm>
                <a:off x="611560" y="2276872"/>
                <a:ext cx="648072" cy="0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5" name="Elipsa 14"/>
              <p:cNvSpPr/>
              <p:nvPr/>
            </p:nvSpPr>
            <p:spPr>
              <a:xfrm>
                <a:off x="1259632" y="2204864"/>
                <a:ext cx="144016" cy="144016"/>
              </a:xfrm>
              <a:prstGeom prst="ellipse">
                <a:avLst/>
              </a:prstGeom>
              <a:no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6" name="Přímá spojovací čára 15"/>
              <p:cNvCxnSpPr/>
              <p:nvPr/>
            </p:nvCxnSpPr>
            <p:spPr>
              <a:xfrm>
                <a:off x="2195736" y="2276872"/>
                <a:ext cx="648072" cy="0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7" name="Elipsa 16"/>
              <p:cNvSpPr/>
              <p:nvPr/>
            </p:nvSpPr>
            <p:spPr>
              <a:xfrm>
                <a:off x="2051720" y="2204864"/>
                <a:ext cx="144016" cy="144016"/>
              </a:xfrm>
              <a:prstGeom prst="ellipse">
                <a:avLst/>
              </a:prstGeom>
              <a:no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3" name="TextovéPole 12"/>
            <p:cNvSpPr txBox="1"/>
            <p:nvPr/>
          </p:nvSpPr>
          <p:spPr>
            <a:xfrm>
              <a:off x="971600" y="3789041"/>
              <a:ext cx="11521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+         –</a:t>
              </a:r>
              <a:endParaRPr lang="cs-CZ" b="1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zvonek</a:t>
            </a:r>
            <a:endParaRPr lang="cs-CZ" dirty="0"/>
          </a:p>
        </p:txBody>
      </p:sp>
      <p:pic>
        <p:nvPicPr>
          <p:cNvPr id="11" name="Obrázek 10" descr="circ_sym_bel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05300" y="3058128"/>
            <a:ext cx="904318" cy="74174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elektrický článek</a:t>
            </a:r>
            <a:endParaRPr lang="cs-CZ" dirty="0"/>
          </a:p>
        </p:txBody>
      </p:sp>
      <p:pic>
        <p:nvPicPr>
          <p:cNvPr id="5" name="Zástupný symbol pro obsah 7" descr="500px-Symbol_baterie_2.svg.png"/>
          <p:cNvPicPr>
            <a:picLocks noChangeAspect="1"/>
          </p:cNvPicPr>
          <p:nvPr/>
        </p:nvPicPr>
        <p:blipFill>
          <a:blip r:embed="rId2" cstate="print"/>
          <a:srcRect l="11907" r="59177" b="4438"/>
          <a:stretch>
            <a:fillRect/>
          </a:stretch>
        </p:blipFill>
        <p:spPr>
          <a:xfrm>
            <a:off x="3959932" y="2749364"/>
            <a:ext cx="1224136" cy="135927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žárovka</a:t>
            </a:r>
            <a:endParaRPr lang="cs-CZ" dirty="0"/>
          </a:p>
        </p:txBody>
      </p:sp>
      <p:pic>
        <p:nvPicPr>
          <p:cNvPr id="6" name="Obrázek 5" descr="500px-Lamp_symbol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04937" y="3057897"/>
            <a:ext cx="1734126" cy="74220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pojistka</a:t>
            </a:r>
            <a:endParaRPr lang="cs-CZ" dirty="0"/>
          </a:p>
        </p:txBody>
      </p:sp>
      <p:pic>
        <p:nvPicPr>
          <p:cNvPr id="5" name="Obrázek 4" descr="Fuse-basic-symbols.svg.png"/>
          <p:cNvPicPr>
            <a:picLocks noChangeAspect="1"/>
          </p:cNvPicPr>
          <p:nvPr/>
        </p:nvPicPr>
        <p:blipFill>
          <a:blip r:embed="rId2" cstate="print"/>
          <a:srcRect t="32869" b="44375"/>
          <a:stretch>
            <a:fillRect/>
          </a:stretch>
        </p:blipFill>
        <p:spPr>
          <a:xfrm>
            <a:off x="3779912" y="3159536"/>
            <a:ext cx="1584176" cy="53892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elektromagnet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3619500" y="3190875"/>
            <a:ext cx="1905000" cy="476250"/>
            <a:chOff x="5004048" y="4077072"/>
            <a:chExt cx="1905000" cy="476250"/>
          </a:xfrm>
        </p:grpSpPr>
        <p:pic>
          <p:nvPicPr>
            <p:cNvPr id="7" name="Obrázek 6" descr="200px-Inductor_symbol.svg.pn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004048" y="4077072"/>
              <a:ext cx="1905000" cy="476250"/>
            </a:xfrm>
            <a:prstGeom prst="rect">
              <a:avLst/>
            </a:prstGeom>
          </p:spPr>
        </p:pic>
        <p:cxnSp>
          <p:nvCxnSpPr>
            <p:cNvPr id="8" name="Přímá spojovací čára 7"/>
            <p:cNvCxnSpPr/>
            <p:nvPr/>
          </p:nvCxnSpPr>
          <p:spPr>
            <a:xfrm>
              <a:off x="5364088" y="4149080"/>
              <a:ext cx="1152128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baterie elektrických článků</a:t>
            </a:r>
            <a:endParaRPr lang="cs-CZ" dirty="0"/>
          </a:p>
        </p:txBody>
      </p:sp>
      <p:pic>
        <p:nvPicPr>
          <p:cNvPr id="9" name="Zástupný symbol pro obsah 7" descr="500px-Symbol_baterie_2.svg.png"/>
          <p:cNvPicPr>
            <a:picLocks noChangeAspect="1"/>
          </p:cNvPicPr>
          <p:nvPr/>
        </p:nvPicPr>
        <p:blipFill>
          <a:blip r:embed="rId2" cstate="print"/>
          <a:srcRect l="58967"/>
          <a:stretch>
            <a:fillRect/>
          </a:stretch>
        </p:blipFill>
        <p:spPr>
          <a:xfrm>
            <a:off x="3594906" y="2628900"/>
            <a:ext cx="1954188" cy="16002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cívka</a:t>
            </a:r>
            <a:endParaRPr lang="cs-CZ" dirty="0"/>
          </a:p>
        </p:txBody>
      </p:sp>
      <p:pic>
        <p:nvPicPr>
          <p:cNvPr id="5" name="Zástupný symbol pro obsah 35" descr="200px-Inductor_symbol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19500" y="3190875"/>
            <a:ext cx="1905000" cy="47625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pojistka</a:t>
            </a:r>
            <a:endParaRPr lang="cs-CZ" dirty="0"/>
          </a:p>
        </p:txBody>
      </p:sp>
      <p:pic>
        <p:nvPicPr>
          <p:cNvPr id="5" name="Obrázek 4" descr="Fuse-basic-symbols.svg.png"/>
          <p:cNvPicPr>
            <a:picLocks noChangeAspect="1"/>
          </p:cNvPicPr>
          <p:nvPr/>
        </p:nvPicPr>
        <p:blipFill>
          <a:blip r:embed="rId2" cstate="print"/>
          <a:srcRect t="32869" b="44375"/>
          <a:stretch>
            <a:fillRect/>
          </a:stretch>
        </p:blipFill>
        <p:spPr>
          <a:xfrm>
            <a:off x="3779912" y="3159536"/>
            <a:ext cx="1584176" cy="53892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zdroj napětí</a:t>
            </a:r>
            <a:endParaRPr lang="cs-CZ" dirty="0"/>
          </a:p>
        </p:txBody>
      </p:sp>
      <p:grpSp>
        <p:nvGrpSpPr>
          <p:cNvPr id="4" name="Skupina 10"/>
          <p:cNvGrpSpPr/>
          <p:nvPr/>
        </p:nvGrpSpPr>
        <p:grpSpPr>
          <a:xfrm>
            <a:off x="3455876" y="3140969"/>
            <a:ext cx="2232248" cy="576063"/>
            <a:chOff x="395536" y="3789041"/>
            <a:chExt cx="2232248" cy="576063"/>
          </a:xfrm>
        </p:grpSpPr>
        <p:grpSp>
          <p:nvGrpSpPr>
            <p:cNvPr id="5" name="Skupina 22"/>
            <p:cNvGrpSpPr/>
            <p:nvPr/>
          </p:nvGrpSpPr>
          <p:grpSpPr>
            <a:xfrm>
              <a:off x="395536" y="4221088"/>
              <a:ext cx="2232248" cy="144016"/>
              <a:chOff x="611560" y="2204864"/>
              <a:chExt cx="2232248" cy="144016"/>
            </a:xfrm>
          </p:grpSpPr>
          <p:cxnSp>
            <p:nvCxnSpPr>
              <p:cNvPr id="14" name="Přímá spojovací čára 13"/>
              <p:cNvCxnSpPr/>
              <p:nvPr/>
            </p:nvCxnSpPr>
            <p:spPr>
              <a:xfrm>
                <a:off x="611560" y="2276872"/>
                <a:ext cx="648072" cy="0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5" name="Elipsa 14"/>
              <p:cNvSpPr/>
              <p:nvPr/>
            </p:nvSpPr>
            <p:spPr>
              <a:xfrm>
                <a:off x="1259632" y="2204864"/>
                <a:ext cx="144016" cy="144016"/>
              </a:xfrm>
              <a:prstGeom prst="ellipse">
                <a:avLst/>
              </a:prstGeom>
              <a:no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6" name="Přímá spojovací čára 15"/>
              <p:cNvCxnSpPr/>
              <p:nvPr/>
            </p:nvCxnSpPr>
            <p:spPr>
              <a:xfrm>
                <a:off x="2195736" y="2276872"/>
                <a:ext cx="648072" cy="0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7" name="Elipsa 16"/>
              <p:cNvSpPr/>
              <p:nvPr/>
            </p:nvSpPr>
            <p:spPr>
              <a:xfrm>
                <a:off x="2051720" y="2204864"/>
                <a:ext cx="144016" cy="144016"/>
              </a:xfrm>
              <a:prstGeom prst="ellipse">
                <a:avLst/>
              </a:prstGeom>
              <a:no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3" name="TextovéPole 12"/>
            <p:cNvSpPr txBox="1"/>
            <p:nvPr/>
          </p:nvSpPr>
          <p:spPr>
            <a:xfrm>
              <a:off x="971600" y="3789041"/>
              <a:ext cx="11521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+         –</a:t>
              </a:r>
              <a:endParaRPr lang="cs-CZ" b="1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žárovka</a:t>
            </a:r>
            <a:endParaRPr lang="cs-CZ" dirty="0"/>
          </a:p>
        </p:txBody>
      </p:sp>
      <p:pic>
        <p:nvPicPr>
          <p:cNvPr id="6" name="Obrázek 5" descr="500px-Lamp_symbol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04937" y="3057897"/>
            <a:ext cx="1734126" cy="74220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baterie elektrických článků</a:t>
            </a:r>
            <a:endParaRPr lang="cs-CZ" dirty="0"/>
          </a:p>
        </p:txBody>
      </p:sp>
      <p:pic>
        <p:nvPicPr>
          <p:cNvPr id="9" name="Zástupný symbol pro obsah 7" descr="500px-Symbol_baterie_2.svg.png"/>
          <p:cNvPicPr>
            <a:picLocks noChangeAspect="1"/>
          </p:cNvPicPr>
          <p:nvPr/>
        </p:nvPicPr>
        <p:blipFill>
          <a:blip r:embed="rId2" cstate="print"/>
          <a:srcRect l="58967"/>
          <a:stretch>
            <a:fillRect/>
          </a:stretch>
        </p:blipFill>
        <p:spPr>
          <a:xfrm>
            <a:off x="3594906" y="2628900"/>
            <a:ext cx="1954188" cy="16002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elektromagnet</a:t>
            </a:r>
            <a:endParaRPr lang="cs-CZ" dirty="0"/>
          </a:p>
        </p:txBody>
      </p:sp>
      <p:grpSp>
        <p:nvGrpSpPr>
          <p:cNvPr id="4" name="Skupina 5"/>
          <p:cNvGrpSpPr/>
          <p:nvPr/>
        </p:nvGrpSpPr>
        <p:grpSpPr>
          <a:xfrm>
            <a:off x="3619500" y="3190875"/>
            <a:ext cx="1905000" cy="476250"/>
            <a:chOff x="5004048" y="4077072"/>
            <a:chExt cx="1905000" cy="476250"/>
          </a:xfrm>
        </p:grpSpPr>
        <p:pic>
          <p:nvPicPr>
            <p:cNvPr id="7" name="Obrázek 6" descr="200px-Inductor_symbol.svg.pn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004048" y="4077072"/>
              <a:ext cx="1905000" cy="476250"/>
            </a:xfrm>
            <a:prstGeom prst="rect">
              <a:avLst/>
            </a:prstGeom>
          </p:spPr>
        </p:pic>
        <p:cxnSp>
          <p:nvCxnSpPr>
            <p:cNvPr id="8" name="Přímá spojovací čára 7"/>
            <p:cNvCxnSpPr/>
            <p:nvPr/>
          </p:nvCxnSpPr>
          <p:spPr>
            <a:xfrm>
              <a:off x="5364088" y="4149080"/>
              <a:ext cx="1152128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zvonek</a:t>
            </a:r>
            <a:endParaRPr lang="cs-CZ" dirty="0"/>
          </a:p>
        </p:txBody>
      </p:sp>
      <p:pic>
        <p:nvPicPr>
          <p:cNvPr id="11" name="Obrázek 10" descr="circ_sym_bel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05300" y="3210247"/>
            <a:ext cx="904318" cy="74174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otevřený spínač</a:t>
            </a:r>
            <a:endParaRPr lang="cs-CZ" dirty="0"/>
          </a:p>
        </p:txBody>
      </p:sp>
      <p:grpSp>
        <p:nvGrpSpPr>
          <p:cNvPr id="4" name="Skupina 4"/>
          <p:cNvGrpSpPr/>
          <p:nvPr/>
        </p:nvGrpSpPr>
        <p:grpSpPr>
          <a:xfrm>
            <a:off x="3455876" y="3248980"/>
            <a:ext cx="2232248" cy="360040"/>
            <a:chOff x="611560" y="1988840"/>
            <a:chExt cx="2232248" cy="360040"/>
          </a:xfrm>
        </p:grpSpPr>
        <p:cxnSp>
          <p:nvCxnSpPr>
            <p:cNvPr id="6" name="Přímá spojovací čára 5"/>
            <p:cNvCxnSpPr/>
            <p:nvPr/>
          </p:nvCxnSpPr>
          <p:spPr>
            <a:xfrm>
              <a:off x="611560" y="2276872"/>
              <a:ext cx="64807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7" name="Elipsa 6"/>
            <p:cNvSpPr/>
            <p:nvPr/>
          </p:nvSpPr>
          <p:spPr>
            <a:xfrm>
              <a:off x="1259632" y="2204864"/>
              <a:ext cx="144016" cy="144016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ovací čára 7"/>
            <p:cNvCxnSpPr/>
            <p:nvPr/>
          </p:nvCxnSpPr>
          <p:spPr>
            <a:xfrm>
              <a:off x="2195736" y="2276872"/>
              <a:ext cx="64807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9" name="Elipsa 8"/>
            <p:cNvSpPr/>
            <p:nvPr/>
          </p:nvSpPr>
          <p:spPr>
            <a:xfrm>
              <a:off x="2051720" y="2204864"/>
              <a:ext cx="144016" cy="144016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" name="Přímá spojovací čára 9"/>
            <p:cNvCxnSpPr/>
            <p:nvPr/>
          </p:nvCxnSpPr>
          <p:spPr>
            <a:xfrm flipV="1">
              <a:off x="1403648" y="1988840"/>
              <a:ext cx="576064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rezistor</a:t>
            </a:r>
            <a:endParaRPr lang="cs-CZ" dirty="0"/>
          </a:p>
        </p:txBody>
      </p:sp>
      <p:pic>
        <p:nvPicPr>
          <p:cNvPr id="4" name="Obrázek 3" descr="Resistor_symbol_IEC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47864" y="2968725"/>
            <a:ext cx="2448272" cy="92055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elektrický článek</a:t>
            </a:r>
            <a:endParaRPr lang="cs-CZ" dirty="0"/>
          </a:p>
        </p:txBody>
      </p:sp>
      <p:pic>
        <p:nvPicPr>
          <p:cNvPr id="5" name="Zástupný symbol pro obsah 7" descr="500px-Symbol_baterie_2.svg.png"/>
          <p:cNvPicPr>
            <a:picLocks noChangeAspect="1"/>
          </p:cNvPicPr>
          <p:nvPr/>
        </p:nvPicPr>
        <p:blipFill>
          <a:blip r:embed="rId2" cstate="print"/>
          <a:srcRect l="11907" r="59177" b="4438"/>
          <a:stretch>
            <a:fillRect/>
          </a:stretch>
        </p:blipFill>
        <p:spPr>
          <a:xfrm>
            <a:off x="3959932" y="2749364"/>
            <a:ext cx="1224136" cy="135927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cívka</a:t>
            </a:r>
            <a:endParaRPr lang="cs-CZ" dirty="0"/>
          </a:p>
        </p:txBody>
      </p:sp>
      <p:pic>
        <p:nvPicPr>
          <p:cNvPr id="5" name="Zástupný symbol pro obsah 35" descr="200px-Inductor_symbol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19500" y="3190875"/>
            <a:ext cx="1905000" cy="47625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zdroj napětí</a:t>
            </a:r>
            <a:endParaRPr lang="cs-CZ" dirty="0"/>
          </a:p>
        </p:txBody>
      </p:sp>
      <p:grpSp>
        <p:nvGrpSpPr>
          <p:cNvPr id="4" name="Skupina 10"/>
          <p:cNvGrpSpPr/>
          <p:nvPr/>
        </p:nvGrpSpPr>
        <p:grpSpPr>
          <a:xfrm>
            <a:off x="3455876" y="3140969"/>
            <a:ext cx="2232248" cy="576063"/>
            <a:chOff x="395536" y="3789041"/>
            <a:chExt cx="2232248" cy="576063"/>
          </a:xfrm>
        </p:grpSpPr>
        <p:grpSp>
          <p:nvGrpSpPr>
            <p:cNvPr id="5" name="Skupina 22"/>
            <p:cNvGrpSpPr/>
            <p:nvPr/>
          </p:nvGrpSpPr>
          <p:grpSpPr>
            <a:xfrm>
              <a:off x="395536" y="4221088"/>
              <a:ext cx="2232248" cy="144016"/>
              <a:chOff x="611560" y="2204864"/>
              <a:chExt cx="2232248" cy="144016"/>
            </a:xfrm>
          </p:grpSpPr>
          <p:cxnSp>
            <p:nvCxnSpPr>
              <p:cNvPr id="14" name="Přímá spojovací čára 13"/>
              <p:cNvCxnSpPr/>
              <p:nvPr/>
            </p:nvCxnSpPr>
            <p:spPr>
              <a:xfrm>
                <a:off x="611560" y="2276872"/>
                <a:ext cx="648072" cy="0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5" name="Elipsa 14"/>
              <p:cNvSpPr/>
              <p:nvPr/>
            </p:nvSpPr>
            <p:spPr>
              <a:xfrm>
                <a:off x="1259632" y="2204864"/>
                <a:ext cx="144016" cy="144016"/>
              </a:xfrm>
              <a:prstGeom prst="ellipse">
                <a:avLst/>
              </a:prstGeom>
              <a:no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6" name="Přímá spojovací čára 15"/>
              <p:cNvCxnSpPr/>
              <p:nvPr/>
            </p:nvCxnSpPr>
            <p:spPr>
              <a:xfrm>
                <a:off x="2195736" y="2276872"/>
                <a:ext cx="648072" cy="0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7" name="Elipsa 16"/>
              <p:cNvSpPr/>
              <p:nvPr/>
            </p:nvSpPr>
            <p:spPr>
              <a:xfrm>
                <a:off x="2051720" y="2204864"/>
                <a:ext cx="144016" cy="144016"/>
              </a:xfrm>
              <a:prstGeom prst="ellipse">
                <a:avLst/>
              </a:prstGeom>
              <a:no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3" name="TextovéPole 12"/>
            <p:cNvSpPr txBox="1"/>
            <p:nvPr/>
          </p:nvSpPr>
          <p:spPr>
            <a:xfrm>
              <a:off x="971600" y="3789041"/>
              <a:ext cx="11521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+         –</a:t>
              </a:r>
              <a:endParaRPr lang="cs-CZ" b="1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zvonek</a:t>
            </a:r>
            <a:endParaRPr lang="cs-CZ" dirty="0"/>
          </a:p>
        </p:txBody>
      </p:sp>
      <p:pic>
        <p:nvPicPr>
          <p:cNvPr id="11" name="Obrázek 10" descr="circ_sym_bel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976" y="3058128"/>
            <a:ext cx="904318" cy="74174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rezistor</a:t>
            </a:r>
            <a:endParaRPr lang="cs-CZ" dirty="0"/>
          </a:p>
        </p:txBody>
      </p:sp>
      <p:pic>
        <p:nvPicPr>
          <p:cNvPr id="4" name="Obrázek 3" descr="Resistor_symbol_IEC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47864" y="2968725"/>
            <a:ext cx="2448272" cy="92055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elektrický článek</a:t>
            </a:r>
            <a:endParaRPr lang="cs-CZ" dirty="0"/>
          </a:p>
        </p:txBody>
      </p:sp>
      <p:pic>
        <p:nvPicPr>
          <p:cNvPr id="5" name="Zástupný symbol pro obsah 7" descr="500px-Symbol_baterie_2.svg.png"/>
          <p:cNvPicPr>
            <a:picLocks noChangeAspect="1"/>
          </p:cNvPicPr>
          <p:nvPr/>
        </p:nvPicPr>
        <p:blipFill>
          <a:blip r:embed="rId2" cstate="print"/>
          <a:srcRect l="11907" r="59177" b="4438"/>
          <a:stretch>
            <a:fillRect/>
          </a:stretch>
        </p:blipFill>
        <p:spPr>
          <a:xfrm>
            <a:off x="3959932" y="2749364"/>
            <a:ext cx="1224136" cy="135927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otevřený spínač</a:t>
            </a:r>
            <a:endParaRPr lang="cs-CZ" dirty="0"/>
          </a:p>
        </p:txBody>
      </p:sp>
      <p:grpSp>
        <p:nvGrpSpPr>
          <p:cNvPr id="4" name="Skupina 4"/>
          <p:cNvGrpSpPr/>
          <p:nvPr/>
        </p:nvGrpSpPr>
        <p:grpSpPr>
          <a:xfrm>
            <a:off x="3455876" y="3248980"/>
            <a:ext cx="2232248" cy="360040"/>
            <a:chOff x="611560" y="1988840"/>
            <a:chExt cx="2232248" cy="360040"/>
          </a:xfrm>
        </p:grpSpPr>
        <p:cxnSp>
          <p:nvCxnSpPr>
            <p:cNvPr id="6" name="Přímá spojovací čára 5"/>
            <p:cNvCxnSpPr/>
            <p:nvPr/>
          </p:nvCxnSpPr>
          <p:spPr>
            <a:xfrm>
              <a:off x="611560" y="2276872"/>
              <a:ext cx="64807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7" name="Elipsa 6"/>
            <p:cNvSpPr/>
            <p:nvPr/>
          </p:nvSpPr>
          <p:spPr>
            <a:xfrm>
              <a:off x="1259632" y="2204864"/>
              <a:ext cx="144016" cy="144016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ovací čára 7"/>
            <p:cNvCxnSpPr/>
            <p:nvPr/>
          </p:nvCxnSpPr>
          <p:spPr>
            <a:xfrm>
              <a:off x="2195736" y="2276872"/>
              <a:ext cx="64807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9" name="Elipsa 8"/>
            <p:cNvSpPr/>
            <p:nvPr/>
          </p:nvSpPr>
          <p:spPr>
            <a:xfrm>
              <a:off x="2051720" y="2204864"/>
              <a:ext cx="144016" cy="144016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" name="Přímá spojovací čára 9"/>
            <p:cNvCxnSpPr/>
            <p:nvPr/>
          </p:nvCxnSpPr>
          <p:spPr>
            <a:xfrm flipV="1">
              <a:off x="1403648" y="1988840"/>
              <a:ext cx="576064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baterie elektrických článků</a:t>
            </a:r>
            <a:endParaRPr lang="cs-CZ" dirty="0"/>
          </a:p>
        </p:txBody>
      </p:sp>
      <p:pic>
        <p:nvPicPr>
          <p:cNvPr id="9" name="Zástupný symbol pro obsah 7" descr="500px-Symbol_baterie_2.svg.png"/>
          <p:cNvPicPr>
            <a:picLocks noChangeAspect="1"/>
          </p:cNvPicPr>
          <p:nvPr/>
        </p:nvPicPr>
        <p:blipFill>
          <a:blip r:embed="rId2" cstate="print"/>
          <a:srcRect l="58967"/>
          <a:stretch>
            <a:fillRect/>
          </a:stretch>
        </p:blipFill>
        <p:spPr>
          <a:xfrm>
            <a:off x="3594906" y="2628900"/>
            <a:ext cx="1954188" cy="16002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žárovka</a:t>
            </a:r>
            <a:endParaRPr lang="cs-CZ" dirty="0"/>
          </a:p>
        </p:txBody>
      </p:sp>
      <p:pic>
        <p:nvPicPr>
          <p:cNvPr id="6" name="Obrázek 5" descr="500px-Lamp_symbol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04937" y="3057897"/>
            <a:ext cx="1734126" cy="74220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pojistka</a:t>
            </a:r>
            <a:endParaRPr lang="cs-CZ" dirty="0"/>
          </a:p>
        </p:txBody>
      </p:sp>
      <p:pic>
        <p:nvPicPr>
          <p:cNvPr id="5" name="Obrázek 4" descr="Fuse-basic-symbols.svg.png"/>
          <p:cNvPicPr>
            <a:picLocks noChangeAspect="1"/>
          </p:cNvPicPr>
          <p:nvPr/>
        </p:nvPicPr>
        <p:blipFill>
          <a:blip r:embed="rId2" cstate="print"/>
          <a:srcRect t="32869" b="44375"/>
          <a:stretch>
            <a:fillRect/>
          </a:stretch>
        </p:blipFill>
        <p:spPr>
          <a:xfrm>
            <a:off x="3779912" y="3159536"/>
            <a:ext cx="1584176" cy="53892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elektromagnet</a:t>
            </a:r>
            <a:endParaRPr lang="cs-CZ" dirty="0"/>
          </a:p>
        </p:txBody>
      </p:sp>
      <p:grpSp>
        <p:nvGrpSpPr>
          <p:cNvPr id="4" name="Skupina 5"/>
          <p:cNvGrpSpPr/>
          <p:nvPr/>
        </p:nvGrpSpPr>
        <p:grpSpPr>
          <a:xfrm>
            <a:off x="3619500" y="3190875"/>
            <a:ext cx="1905000" cy="476250"/>
            <a:chOff x="5004048" y="4077072"/>
            <a:chExt cx="1905000" cy="476250"/>
          </a:xfrm>
        </p:grpSpPr>
        <p:pic>
          <p:nvPicPr>
            <p:cNvPr id="7" name="Obrázek 6" descr="200px-Inductor_symbol.svg.pn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004048" y="4077072"/>
              <a:ext cx="1905000" cy="476250"/>
            </a:xfrm>
            <a:prstGeom prst="rect">
              <a:avLst/>
            </a:prstGeom>
          </p:spPr>
        </p:pic>
        <p:cxnSp>
          <p:nvCxnSpPr>
            <p:cNvPr id="8" name="Přímá spojovací čára 7"/>
            <p:cNvCxnSpPr/>
            <p:nvPr/>
          </p:nvCxnSpPr>
          <p:spPr>
            <a:xfrm>
              <a:off x="5364088" y="4149080"/>
              <a:ext cx="1152128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</a:rPr>
              <a:t>Procvičování — urči elektrický prvek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365105"/>
            <a:ext cx="8229600" cy="8640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cívka</a:t>
            </a:r>
            <a:endParaRPr lang="cs-CZ" dirty="0"/>
          </a:p>
        </p:txBody>
      </p:sp>
      <p:pic>
        <p:nvPicPr>
          <p:cNvPr id="5" name="Zástupný symbol pro obsah 35" descr="200px-Inductor_symbol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19500" y="3190875"/>
            <a:ext cx="1905000" cy="47625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313</Words>
  <Application>Microsoft Office PowerPoint</Application>
  <PresentationFormat>Předvádění na obrazovce (4:3)</PresentationFormat>
  <Paragraphs>104</Paragraphs>
  <Slides>35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Motiv sady Office</vt:lpstr>
      <vt:lpstr>Prezentace aplikace PowerPoint</vt:lpstr>
      <vt:lpstr>Prezentace aplikace PowerPoint</vt:lpstr>
      <vt:lpstr>Prvky elektrických obvodů</vt:lpstr>
      <vt:lpstr>1. Přehled elektrotechnických značek</vt:lpstr>
      <vt:lpstr>1. Přehled elektrotechnických značek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  <vt:lpstr>Procvičování — urči elektrický prvek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2013-05-05T16:07:27Z</dcterms:created>
  <dcterms:modified xsi:type="dcterms:W3CDTF">2013-05-08T16:03:39Z</dcterms:modified>
</cp:coreProperties>
</file>