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0"/>
  </p:notesMasterIdLst>
  <p:sldIdLst>
    <p:sldId id="263" r:id="rId2"/>
    <p:sldId id="264" r:id="rId3"/>
    <p:sldId id="256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EAEA"/>
    <a:srgbClr val="C0504D"/>
    <a:srgbClr val="A500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1739" autoAdjust="0"/>
  </p:normalViewPr>
  <p:slideViewPr>
    <p:cSldViewPr>
      <p:cViewPr>
        <p:scale>
          <a:sx n="100" d="100"/>
          <a:sy n="100" d="100"/>
        </p:scale>
        <p:origin x="-51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706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388FDF-3396-47D2-BF60-0DFEE25F19F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488834-6152-4394-82AF-4021350722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76550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488834-6152-4394-82AF-4021350722C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 thruBlk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pitchFamily="34" charset="0"/>
                <a:cs typeface="Arial" pitchFamily="34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>
              <a:latin typeface="Arial" pitchFamily="34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pitchFamily="34" charset="0"/>
              </a:rPr>
              <a:t>:   Mgr. Marie Zimmermannová</a:t>
            </a:r>
            <a:endParaRPr lang="cs-CZ" sz="1800" dirty="0" smtClean="0">
              <a:latin typeface="Arial" pitchFamily="34" charset="0"/>
            </a:endParaRP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Vytvořeno</a:t>
            </a:r>
            <a:r>
              <a:rPr lang="cs-CZ" sz="1800" b="1" smtClean="0"/>
              <a:t>:   </a:t>
            </a:r>
            <a:r>
              <a:rPr lang="cs-CZ" sz="1800" b="1" smtClean="0"/>
              <a:t>15.11.2012</a:t>
            </a:r>
            <a:endParaRPr lang="cs-CZ" sz="1800" b="1" dirty="0" smtClean="0">
              <a:latin typeface="Arial" pitchFamily="34" charset="0"/>
            </a:endParaRP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Ročník:  9.</a:t>
            </a: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Vzdělávací oblast: Člověk a příroda – Fyzika – Elektřina a magnetismus – </a:t>
            </a:r>
            <a:br>
              <a:rPr lang="cs-CZ" sz="1800" b="1" dirty="0" smtClean="0"/>
            </a:br>
            <a:r>
              <a:rPr lang="cs-CZ" sz="1800" b="1" dirty="0" smtClean="0"/>
              <a:t>                               Reostat</a:t>
            </a:r>
            <a:endParaRPr lang="cs-CZ" sz="1800" dirty="0" smtClean="0"/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Anotace: Výukový materiál je určen pro žáky  9. ročníku,  pro výklad  i        </a:t>
            </a:r>
            <a:br>
              <a:rPr lang="cs-CZ" sz="1800" b="1" dirty="0" smtClean="0"/>
            </a:br>
            <a:r>
              <a:rPr lang="cs-CZ" sz="1800" b="1" dirty="0" smtClean="0"/>
              <a:t>             pro  samostudium</a:t>
            </a:r>
            <a:endParaRPr lang="cs-CZ" sz="1800" dirty="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Prvky elektrických obvodů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endParaRPr lang="cs-CZ" sz="4000" dirty="0" smtClean="0">
              <a:solidFill>
                <a:srgbClr val="C0504D"/>
              </a:solidFill>
            </a:endParaRPr>
          </a:p>
          <a:p>
            <a:r>
              <a:rPr lang="cs-CZ" sz="4000" b="1" dirty="0" smtClean="0">
                <a:solidFill>
                  <a:schemeClr val="bg1"/>
                </a:solidFill>
                <a:latin typeface="+mj-lt"/>
              </a:rPr>
              <a:t>Reostat</a:t>
            </a:r>
            <a:endParaRPr lang="cs-CZ" sz="4000" b="1" baseline="300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Vlastnosti reostatu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600" dirty="0" smtClean="0"/>
              <a:t>reostat je elektrický prvek, jehož odpor lze plynule měnit.</a:t>
            </a:r>
          </a:p>
          <a:p>
            <a:r>
              <a:rPr lang="cs-CZ" sz="2600" dirty="0" smtClean="0"/>
              <a:t>na rozdíl od žárovky a jiných prvků má tři elektrické kontakty</a:t>
            </a:r>
          </a:p>
          <a:p>
            <a:endParaRPr lang="cs-CZ" sz="2600" dirty="0" smtClean="0"/>
          </a:p>
          <a:p>
            <a:r>
              <a:rPr lang="cs-CZ" sz="2600" dirty="0" smtClean="0"/>
              <a:t>elektrický symbol je </a:t>
            </a:r>
          </a:p>
          <a:p>
            <a:endParaRPr lang="cs-CZ" sz="2600" dirty="0" smtClean="0"/>
          </a:p>
          <a:p>
            <a:r>
              <a:rPr lang="cs-CZ" sz="2600" dirty="0" smtClean="0"/>
              <a:t>k výrobě reostatu  potřebujeme</a:t>
            </a:r>
          </a:p>
          <a:p>
            <a:pPr lvl="1"/>
            <a:r>
              <a:rPr lang="cs-CZ" sz="2200" dirty="0" smtClean="0"/>
              <a:t>odporový drát</a:t>
            </a:r>
          </a:p>
          <a:p>
            <a:pPr lvl="1"/>
            <a:r>
              <a:rPr lang="cs-CZ" sz="2200" dirty="0" smtClean="0"/>
              <a:t>válec z izolantu</a:t>
            </a:r>
          </a:p>
          <a:p>
            <a:pPr lvl="1"/>
            <a:r>
              <a:rPr lang="cs-CZ" sz="2200" dirty="0" smtClean="0"/>
              <a:t>jezdec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788024" y="3356992"/>
            <a:ext cx="792088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ovací čára 20"/>
          <p:cNvCxnSpPr>
            <a:stCxn id="19" idx="1"/>
          </p:cNvCxnSpPr>
          <p:nvPr/>
        </p:nvCxnSpPr>
        <p:spPr>
          <a:xfrm flipH="1">
            <a:off x="4427984" y="3501008"/>
            <a:ext cx="360040" cy="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H="1">
            <a:off x="5580112" y="3501008"/>
            <a:ext cx="360040" cy="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stCxn id="19" idx="0"/>
          </p:cNvCxnSpPr>
          <p:nvPr/>
        </p:nvCxnSpPr>
        <p:spPr>
          <a:xfrm flipV="1">
            <a:off x="5184068" y="2924944"/>
            <a:ext cx="36004" cy="432048"/>
          </a:xfrm>
          <a:prstGeom prst="straightConnector1">
            <a:avLst/>
          </a:prstGeom>
          <a:ln w="19050">
            <a:solidFill>
              <a:schemeClr val="tx1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p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925144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 fontScale="92500" lnSpcReduction="20000"/>
          </a:bodyPr>
          <a:lstStyle/>
          <a:p>
            <a:r>
              <a:rPr lang="cs-CZ" sz="2400" dirty="0" smtClean="0"/>
              <a:t>nejprve použijeme válec z nevodivého materiálu</a:t>
            </a:r>
          </a:p>
          <a:p>
            <a:r>
              <a:rPr lang="cs-CZ" sz="2400" dirty="0" smtClean="0"/>
              <a:t>na něj namotáme odporový drát</a:t>
            </a:r>
          </a:p>
          <a:p>
            <a:r>
              <a:rPr lang="cs-CZ" sz="2400" dirty="0" smtClean="0"/>
              <a:t>přidáme jezdec, který jezdí podél válce a vodivě se dotýká namotaného odporového drátu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S tím, jak posouváme jezdec podél válce, se dotýkáme odporového drátu různě dlouhého a proto můžeme nastavit různý odpor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Konstrukce reostatu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1" name="Vývojový diagram: paměť s přímým přístupem 20"/>
          <p:cNvSpPr/>
          <p:nvPr/>
        </p:nvSpPr>
        <p:spPr>
          <a:xfrm>
            <a:off x="4427984" y="4025481"/>
            <a:ext cx="2808312" cy="1152128"/>
          </a:xfrm>
          <a:prstGeom prst="flowChartMagneticDrum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 27"/>
          <p:cNvSpPr/>
          <p:nvPr/>
        </p:nvSpPr>
        <p:spPr>
          <a:xfrm>
            <a:off x="3321083" y="3783365"/>
            <a:ext cx="4995333" cy="1589851"/>
          </a:xfrm>
          <a:custGeom>
            <a:avLst/>
            <a:gdLst>
              <a:gd name="connsiteX0" fmla="*/ 0 w 4995333"/>
              <a:gd name="connsiteY0" fmla="*/ 810918 h 1589851"/>
              <a:gd name="connsiteX1" fmla="*/ 1128889 w 4995333"/>
              <a:gd name="connsiteY1" fmla="*/ 822207 h 1589851"/>
              <a:gd name="connsiteX2" fmla="*/ 1524000 w 4995333"/>
              <a:gd name="connsiteY2" fmla="*/ 190029 h 1589851"/>
              <a:gd name="connsiteX3" fmla="*/ 1614311 w 4995333"/>
              <a:gd name="connsiteY3" fmla="*/ 1522118 h 1589851"/>
              <a:gd name="connsiteX4" fmla="*/ 1749777 w 4995333"/>
              <a:gd name="connsiteY4" fmla="*/ 156162 h 1589851"/>
              <a:gd name="connsiteX5" fmla="*/ 1896533 w 4995333"/>
              <a:gd name="connsiteY5" fmla="*/ 1544696 h 1589851"/>
              <a:gd name="connsiteX6" fmla="*/ 1998133 w 4995333"/>
              <a:gd name="connsiteY6" fmla="*/ 167451 h 1589851"/>
              <a:gd name="connsiteX7" fmla="*/ 2133600 w 4995333"/>
              <a:gd name="connsiteY7" fmla="*/ 1567273 h 1589851"/>
              <a:gd name="connsiteX8" fmla="*/ 2201333 w 4995333"/>
              <a:gd name="connsiteY8" fmla="*/ 133584 h 1589851"/>
              <a:gd name="connsiteX9" fmla="*/ 2370666 w 4995333"/>
              <a:gd name="connsiteY9" fmla="*/ 1522118 h 1589851"/>
              <a:gd name="connsiteX10" fmla="*/ 2404533 w 4995333"/>
              <a:gd name="connsiteY10" fmla="*/ 167451 h 1589851"/>
              <a:gd name="connsiteX11" fmla="*/ 2596444 w 4995333"/>
              <a:gd name="connsiteY11" fmla="*/ 1567273 h 1589851"/>
              <a:gd name="connsiteX12" fmla="*/ 2630311 w 4995333"/>
              <a:gd name="connsiteY12" fmla="*/ 167451 h 1589851"/>
              <a:gd name="connsiteX13" fmla="*/ 2822222 w 4995333"/>
              <a:gd name="connsiteY13" fmla="*/ 1578562 h 1589851"/>
              <a:gd name="connsiteX14" fmla="*/ 2856089 w 4995333"/>
              <a:gd name="connsiteY14" fmla="*/ 99718 h 1589851"/>
              <a:gd name="connsiteX15" fmla="*/ 3172177 w 4995333"/>
              <a:gd name="connsiteY15" fmla="*/ 980251 h 1589851"/>
              <a:gd name="connsiteX16" fmla="*/ 4718755 w 4995333"/>
              <a:gd name="connsiteY16" fmla="*/ 878651 h 1589851"/>
              <a:gd name="connsiteX17" fmla="*/ 4831644 w 4995333"/>
              <a:gd name="connsiteY17" fmla="*/ 935096 h 15898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4995333" h="1589851">
                <a:moveTo>
                  <a:pt x="0" y="810918"/>
                </a:moveTo>
                <a:cubicBezTo>
                  <a:pt x="437444" y="868303"/>
                  <a:pt x="874889" y="925688"/>
                  <a:pt x="1128889" y="822207"/>
                </a:cubicBezTo>
                <a:cubicBezTo>
                  <a:pt x="1382889" y="718726"/>
                  <a:pt x="1443096" y="73377"/>
                  <a:pt x="1524000" y="190029"/>
                </a:cubicBezTo>
                <a:cubicBezTo>
                  <a:pt x="1604904" y="306681"/>
                  <a:pt x="1576681" y="1527763"/>
                  <a:pt x="1614311" y="1522118"/>
                </a:cubicBezTo>
                <a:cubicBezTo>
                  <a:pt x="1651941" y="1516473"/>
                  <a:pt x="1702740" y="152399"/>
                  <a:pt x="1749777" y="156162"/>
                </a:cubicBezTo>
                <a:cubicBezTo>
                  <a:pt x="1796814" y="159925"/>
                  <a:pt x="1855140" y="1542815"/>
                  <a:pt x="1896533" y="1544696"/>
                </a:cubicBezTo>
                <a:cubicBezTo>
                  <a:pt x="1937926" y="1546578"/>
                  <a:pt x="1958622" y="163688"/>
                  <a:pt x="1998133" y="167451"/>
                </a:cubicBezTo>
                <a:cubicBezTo>
                  <a:pt x="2037644" y="171214"/>
                  <a:pt x="2099733" y="1572917"/>
                  <a:pt x="2133600" y="1567273"/>
                </a:cubicBezTo>
                <a:cubicBezTo>
                  <a:pt x="2167467" y="1561629"/>
                  <a:pt x="2161822" y="141110"/>
                  <a:pt x="2201333" y="133584"/>
                </a:cubicBezTo>
                <a:cubicBezTo>
                  <a:pt x="2240844" y="126058"/>
                  <a:pt x="2336799" y="1516474"/>
                  <a:pt x="2370666" y="1522118"/>
                </a:cubicBezTo>
                <a:cubicBezTo>
                  <a:pt x="2404533" y="1527762"/>
                  <a:pt x="2366903" y="159925"/>
                  <a:pt x="2404533" y="167451"/>
                </a:cubicBezTo>
                <a:cubicBezTo>
                  <a:pt x="2442163" y="174977"/>
                  <a:pt x="2558814" y="1567273"/>
                  <a:pt x="2596444" y="1567273"/>
                </a:cubicBezTo>
                <a:cubicBezTo>
                  <a:pt x="2634074" y="1567273"/>
                  <a:pt x="2592681" y="165570"/>
                  <a:pt x="2630311" y="167451"/>
                </a:cubicBezTo>
                <a:cubicBezTo>
                  <a:pt x="2667941" y="169333"/>
                  <a:pt x="2784592" y="1589851"/>
                  <a:pt x="2822222" y="1578562"/>
                </a:cubicBezTo>
                <a:cubicBezTo>
                  <a:pt x="2859852" y="1567273"/>
                  <a:pt x="2797763" y="199436"/>
                  <a:pt x="2856089" y="99718"/>
                </a:cubicBezTo>
                <a:cubicBezTo>
                  <a:pt x="2914415" y="0"/>
                  <a:pt x="2861733" y="850429"/>
                  <a:pt x="3172177" y="980251"/>
                </a:cubicBezTo>
                <a:cubicBezTo>
                  <a:pt x="3482621" y="1110073"/>
                  <a:pt x="4442177" y="886177"/>
                  <a:pt x="4718755" y="878651"/>
                </a:cubicBezTo>
                <a:cubicBezTo>
                  <a:pt x="4995333" y="871125"/>
                  <a:pt x="4913488" y="903110"/>
                  <a:pt x="4831644" y="935096"/>
                </a:cubicBezTo>
              </a:path>
            </a:pathLst>
          </a:custGeom>
          <a:ln>
            <a:solidFill>
              <a:srgbClr val="C0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loučení 28"/>
          <p:cNvSpPr/>
          <p:nvPr/>
        </p:nvSpPr>
        <p:spPr>
          <a:xfrm>
            <a:off x="4572000" y="3573016"/>
            <a:ext cx="432048" cy="360040"/>
          </a:xfrm>
          <a:prstGeom prst="flowChartMerg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7" name="Pravoúhlá spojovací čára 36"/>
          <p:cNvCxnSpPr>
            <a:stCxn id="29" idx="0"/>
          </p:cNvCxnSpPr>
          <p:nvPr/>
        </p:nvCxnSpPr>
        <p:spPr>
          <a:xfrm rot="5400000" flipH="1" flipV="1">
            <a:off x="4896036" y="3248980"/>
            <a:ext cx="216024" cy="432048"/>
          </a:xfrm>
          <a:prstGeom prst="bentConnector2">
            <a:avLst/>
          </a:prstGeom>
          <a:ln w="127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22" dur="3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3.9963E-6 L 0.15747 3.9963E-6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" y="0"/>
                                    </p:animMotion>
                                  </p:childTnLst>
                                </p:cTn>
                              </p:par>
                              <p:par>
                                <p:cTn id="4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38575E-6 L 0.15747 3.38575E-6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allAtOnce"/>
      <p:bldP spid="21" grpId="0" animBg="1"/>
      <p:bldP spid="28" grpId="0" animBg="1"/>
      <p:bldP spid="29" grpId="0" animBg="1"/>
      <p:bldP spid="29" grpId="2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Reostat jako měnič proudu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Autofit/>
          </a:bodyPr>
          <a:lstStyle/>
          <a:p>
            <a:r>
              <a:rPr lang="cs-CZ" sz="2000" dirty="0" smtClean="0"/>
              <a:t>Reostat lze do elektrického obvodu zapojit jako měnič proudu nebo měnič napětí. Nejprve si probereme zapojení jako měnič proudu.</a:t>
            </a:r>
          </a:p>
          <a:p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Připojíme pouze jeden kontakt a jezdec. Druhý kontakt zůstane nepřipojený.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Nejprve posuneme jezdec do polohy co nejblíže bodu A. </a:t>
            </a:r>
          </a:p>
          <a:p>
            <a:pPr marL="857250" lvl="1" indent="-457200">
              <a:buFont typeface="Arial" pitchFamily="34" charset="0"/>
              <a:buChar char="•"/>
            </a:pPr>
            <a:r>
              <a:rPr lang="cs-CZ" sz="1600" dirty="0" smtClean="0"/>
              <a:t>v této poloze je odpor reostatu malý, neboť délka odporového drátu mezi připojeným kontaktem (bod A) </a:t>
            </a:r>
            <a:r>
              <a:rPr lang="cs-CZ" sz="1600" dirty="0" err="1" smtClean="0"/>
              <a:t>a</a:t>
            </a:r>
            <a:r>
              <a:rPr lang="cs-CZ" sz="1600" dirty="0" smtClean="0"/>
              <a:t> jezdcem je malá a tedy celkový odpor reostatu je rovněž malý.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Jezdec můžeme posunout směrem k bodu B.</a:t>
            </a:r>
          </a:p>
          <a:p>
            <a:pPr marL="857250" lvl="1" indent="-457200">
              <a:buFont typeface="Arial" pitchFamily="34" charset="0"/>
              <a:buChar char="•"/>
            </a:pPr>
            <a:r>
              <a:rPr lang="cs-CZ" sz="1600" dirty="0" smtClean="0"/>
              <a:t>Odpor je velký, neboť jsme </a:t>
            </a:r>
            <a:r>
              <a:rPr lang="cs-CZ" sz="1600" dirty="0" err="1" smtClean="0"/>
              <a:t>prodlou</a:t>
            </a:r>
            <a:r>
              <a:rPr lang="cs-CZ" sz="1600" dirty="0" smtClean="0"/>
              <a:t>-</a:t>
            </a:r>
            <a:br>
              <a:rPr lang="cs-CZ" sz="1600" dirty="0" smtClean="0"/>
            </a:br>
            <a:r>
              <a:rPr lang="cs-CZ" sz="1600" dirty="0" smtClean="0"/>
              <a:t>žili délku drátu mezi kontaktem A</a:t>
            </a:r>
            <a:br>
              <a:rPr lang="cs-CZ" sz="1600" dirty="0" smtClean="0"/>
            </a:br>
            <a:r>
              <a:rPr lang="cs-CZ" sz="1600" dirty="0" err="1" smtClean="0"/>
              <a:t>a</a:t>
            </a:r>
            <a:r>
              <a:rPr lang="cs-CZ" sz="1600" dirty="0" smtClean="0"/>
              <a:t> jezdcem.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 smtClean="0"/>
          </a:p>
          <a:p>
            <a:pPr marL="457200" indent="-457200"/>
            <a:r>
              <a:rPr lang="cs-CZ" sz="2000" dirty="0" smtClean="0"/>
              <a:t>Čím vyšší odpor reostatu nastavíme,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tím menší proud poteče obvodem.</a:t>
            </a:r>
          </a:p>
        </p:txBody>
      </p:sp>
      <p:cxnSp>
        <p:nvCxnSpPr>
          <p:cNvPr id="41" name="Straight Arrow Connector 17"/>
          <p:cNvCxnSpPr>
            <a:cxnSpLocks noChangeShapeType="1"/>
          </p:cNvCxnSpPr>
          <p:nvPr/>
        </p:nvCxnSpPr>
        <p:spPr bwMode="auto">
          <a:xfrm flipV="1">
            <a:off x="6559030" y="5949280"/>
            <a:ext cx="245218" cy="585664"/>
          </a:xfrm>
          <a:prstGeom prst="straightConnector1">
            <a:avLst/>
          </a:prstGeom>
          <a:noFill/>
          <a:ln w="19050">
            <a:solidFill>
              <a:schemeClr val="accent2"/>
            </a:solidFill>
            <a:miter lim="800000"/>
            <a:headEnd/>
            <a:tailEnd type="arrow" w="med" len="med"/>
          </a:ln>
        </p:spPr>
      </p:cxnSp>
      <p:cxnSp>
        <p:nvCxnSpPr>
          <p:cNvPr id="23" name="Straight Arrow Connector 17"/>
          <p:cNvCxnSpPr>
            <a:cxnSpLocks noChangeShapeType="1"/>
          </p:cNvCxnSpPr>
          <p:nvPr/>
        </p:nvCxnSpPr>
        <p:spPr bwMode="auto">
          <a:xfrm flipH="1" flipV="1">
            <a:off x="6300192" y="5949280"/>
            <a:ext cx="258838" cy="585664"/>
          </a:xfrm>
          <a:prstGeom prst="straightConnector1">
            <a:avLst/>
          </a:prstGeom>
          <a:noFill/>
          <a:ln w="19050">
            <a:solidFill>
              <a:schemeClr val="bg2">
                <a:lumMod val="50000"/>
              </a:schemeClr>
            </a:solidFill>
            <a:miter lim="800000"/>
            <a:headEnd/>
            <a:tailEnd type="arrow" w="med" len="med"/>
          </a:ln>
        </p:spPr>
      </p:cxnSp>
      <p:sp>
        <p:nvSpPr>
          <p:cNvPr id="50" name="Obdélník 49"/>
          <p:cNvSpPr/>
          <p:nvPr/>
        </p:nvSpPr>
        <p:spPr>
          <a:xfrm>
            <a:off x="6084168" y="5661248"/>
            <a:ext cx="216024" cy="2880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6084168" y="5661248"/>
            <a:ext cx="720080" cy="2880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7" name="Skupina 56"/>
          <p:cNvGrpSpPr/>
          <p:nvPr/>
        </p:nvGrpSpPr>
        <p:grpSpPr>
          <a:xfrm>
            <a:off x="4499992" y="4797152"/>
            <a:ext cx="4176464" cy="1731483"/>
            <a:chOff x="4499992" y="4797152"/>
            <a:chExt cx="4176464" cy="1731483"/>
          </a:xfrm>
        </p:grpSpPr>
        <p:grpSp>
          <p:nvGrpSpPr>
            <p:cNvPr id="47" name="Skupina 46"/>
            <p:cNvGrpSpPr/>
            <p:nvPr/>
          </p:nvGrpSpPr>
          <p:grpSpPr>
            <a:xfrm>
              <a:off x="4499992" y="4797152"/>
              <a:ext cx="3933678" cy="1731483"/>
              <a:chOff x="4499992" y="4797152"/>
              <a:chExt cx="3933678" cy="1731483"/>
            </a:xfrm>
          </p:grpSpPr>
          <p:sp>
            <p:nvSpPr>
              <p:cNvPr id="4" name="Straight Connector 2"/>
              <p:cNvSpPr>
                <a:spLocks noChangeShapeType="1"/>
              </p:cNvSpPr>
              <p:nvPr/>
            </p:nvSpPr>
            <p:spPr bwMode="auto">
              <a:xfrm>
                <a:off x="4499992" y="4945384"/>
                <a:ext cx="0" cy="81055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" name="Straight Connector 3"/>
              <p:cNvSpPr>
                <a:spLocks noChangeShapeType="1"/>
              </p:cNvSpPr>
              <p:nvPr/>
            </p:nvSpPr>
            <p:spPr bwMode="auto">
              <a:xfrm>
                <a:off x="4499992" y="4942231"/>
                <a:ext cx="1672419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" name="Straight Connector 4"/>
              <p:cNvSpPr>
                <a:spLocks noChangeShapeType="1"/>
              </p:cNvSpPr>
              <p:nvPr/>
            </p:nvSpPr>
            <p:spPr bwMode="auto">
              <a:xfrm>
                <a:off x="6172411" y="4797152"/>
                <a:ext cx="2930" cy="268079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" name="Straight Connector 6"/>
              <p:cNvSpPr>
                <a:spLocks noChangeShapeType="1"/>
              </p:cNvSpPr>
              <p:nvPr/>
            </p:nvSpPr>
            <p:spPr bwMode="auto">
              <a:xfrm>
                <a:off x="4499992" y="5755934"/>
                <a:ext cx="1569907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" name="Rectangle 7"/>
              <p:cNvSpPr>
                <a:spLocks noChangeArrowheads="1"/>
              </p:cNvSpPr>
              <p:nvPr/>
            </p:nvSpPr>
            <p:spPr bwMode="auto">
              <a:xfrm>
                <a:off x="6069899" y="5629778"/>
                <a:ext cx="969475" cy="331157"/>
              </a:xfrm>
              <a:prstGeom prst="rect">
                <a:avLst/>
              </a:prstGeom>
              <a:noFill/>
              <a:ln w="190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" name="Straight Connector 9"/>
              <p:cNvSpPr>
                <a:spLocks noChangeShapeType="1"/>
              </p:cNvSpPr>
              <p:nvPr/>
            </p:nvSpPr>
            <p:spPr bwMode="auto">
              <a:xfrm>
                <a:off x="7039374" y="5755934"/>
                <a:ext cx="386619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" name="Straight Connector 10"/>
              <p:cNvSpPr>
                <a:spLocks noChangeShapeType="1"/>
              </p:cNvSpPr>
              <p:nvPr/>
            </p:nvSpPr>
            <p:spPr bwMode="auto">
              <a:xfrm>
                <a:off x="6225131" y="4872845"/>
                <a:ext cx="0" cy="154539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" name="Straight Connector 11"/>
              <p:cNvSpPr>
                <a:spLocks noChangeShapeType="1"/>
              </p:cNvSpPr>
              <p:nvPr/>
            </p:nvSpPr>
            <p:spPr bwMode="auto">
              <a:xfrm>
                <a:off x="6228184" y="4941168"/>
                <a:ext cx="2205486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" name="Straight Connector 12"/>
              <p:cNvSpPr>
                <a:spLocks noChangeShapeType="1"/>
              </p:cNvSpPr>
              <p:nvPr/>
            </p:nvSpPr>
            <p:spPr bwMode="auto">
              <a:xfrm>
                <a:off x="8430617" y="4942231"/>
                <a:ext cx="0" cy="1586404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" name="Straight Connector 13"/>
              <p:cNvSpPr>
                <a:spLocks noChangeShapeType="1"/>
              </p:cNvSpPr>
              <p:nvPr/>
            </p:nvSpPr>
            <p:spPr bwMode="auto">
              <a:xfrm flipH="1">
                <a:off x="6553171" y="6528635"/>
                <a:ext cx="1877446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5796136" y="5373216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latin typeface="+mj-lt"/>
                  </a:rPr>
                  <a:t>A</a:t>
                </a:r>
                <a:endParaRPr lang="cs-CZ" b="1" dirty="0">
                  <a:latin typeface="+mj-lt"/>
                </a:endParaRPr>
              </a:p>
            </p:txBody>
          </p:sp>
          <p:sp>
            <p:nvSpPr>
              <p:cNvPr id="45" name="TextovéPole 44"/>
              <p:cNvSpPr txBox="1"/>
              <p:nvPr/>
            </p:nvSpPr>
            <p:spPr>
              <a:xfrm>
                <a:off x="7020272" y="5373216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latin typeface="+mj-lt"/>
                  </a:rPr>
                  <a:t>B</a:t>
                </a:r>
                <a:endParaRPr lang="cs-CZ" b="1" dirty="0">
                  <a:latin typeface="+mj-lt"/>
                </a:endParaRPr>
              </a:p>
            </p:txBody>
          </p:sp>
        </p:grpSp>
        <p:sp>
          <p:nvSpPr>
            <p:cNvPr id="52" name="Elipsa 51"/>
            <p:cNvSpPr/>
            <p:nvPr/>
          </p:nvSpPr>
          <p:spPr>
            <a:xfrm>
              <a:off x="8172400" y="5373216"/>
              <a:ext cx="504056" cy="504056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4" name="Přímá spojovací čára 53"/>
            <p:cNvCxnSpPr>
              <a:stCxn id="52" idx="1"/>
              <a:endCxn id="52" idx="5"/>
            </p:cNvCxnSpPr>
            <p:nvPr/>
          </p:nvCxnSpPr>
          <p:spPr>
            <a:xfrm>
              <a:off x="8246217" y="5447033"/>
              <a:ext cx="356422" cy="35642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ovací čára 55"/>
            <p:cNvCxnSpPr>
              <a:stCxn id="52" idx="7"/>
              <a:endCxn id="52" idx="3"/>
            </p:cNvCxnSpPr>
            <p:nvPr/>
          </p:nvCxnSpPr>
          <p:spPr>
            <a:xfrm flipH="1">
              <a:off x="8246217" y="5447033"/>
              <a:ext cx="356422" cy="35642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0" grpId="0" animBg="1"/>
      <p:bldP spid="5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Přímá spojovací čára 35"/>
          <p:cNvCxnSpPr/>
          <p:nvPr/>
        </p:nvCxnSpPr>
        <p:spPr>
          <a:xfrm>
            <a:off x="7020272" y="5805264"/>
            <a:ext cx="144016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7"/>
          <p:cNvSpPr>
            <a:spLocks noChangeArrowheads="1"/>
          </p:cNvSpPr>
          <p:nvPr/>
        </p:nvSpPr>
        <p:spPr bwMode="auto">
          <a:xfrm>
            <a:off x="6069899" y="5629778"/>
            <a:ext cx="969475" cy="331157"/>
          </a:xfrm>
          <a:prstGeom prst="rect">
            <a:avLst/>
          </a:prstGeom>
          <a:solidFill>
            <a:schemeClr val="bg1">
              <a:lumMod val="95000"/>
            </a:schemeClr>
          </a:solidFill>
          <a:ln w="190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Reostat jako dělič napětí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cs-CZ" sz="2000" dirty="0" smtClean="0"/>
              <a:t>Abychom pomocí reostatu mohli regulovat napětí, vyjdeme ze zapojení reostatu jako měniče proudu (viz schéma).</a:t>
            </a:r>
          </a:p>
          <a:p>
            <a:endParaRPr lang="cs-CZ" sz="2000" dirty="0" smtClean="0"/>
          </a:p>
          <a:p>
            <a:r>
              <a:rPr lang="cs-CZ" sz="2000" dirty="0" smtClean="0"/>
              <a:t>Zbylý kontakt reostatu (B) připojíme za voltmetr(viz animace).</a:t>
            </a:r>
          </a:p>
          <a:p>
            <a:endParaRPr lang="cs-CZ" sz="2000" dirty="0" smtClean="0"/>
          </a:p>
          <a:p>
            <a:r>
              <a:rPr lang="cs-CZ" sz="2000" dirty="0" smtClean="0"/>
              <a:t>V obrázku teče proud reostatu terminálem A </a:t>
            </a:r>
            <a:r>
              <a:rPr lang="cs-CZ" sz="2000" dirty="0" err="1" smtClean="0"/>
              <a:t>a</a:t>
            </a:r>
            <a:r>
              <a:rPr lang="cs-CZ" sz="2000" dirty="0" smtClean="0"/>
              <a:t> vytéká terminálem B.</a:t>
            </a:r>
            <a:br>
              <a:rPr lang="cs-CZ" sz="2000" dirty="0" smtClean="0"/>
            </a:br>
            <a:endParaRPr lang="cs-CZ" sz="2000" dirty="0" smtClean="0"/>
          </a:p>
          <a:p>
            <a:pPr lvl="1"/>
            <a:r>
              <a:rPr lang="cs-CZ" sz="1600" dirty="0" smtClean="0"/>
              <a:t>Ideálním voltmetrem neprotéká žádný proud.</a:t>
            </a:r>
          </a:p>
          <a:p>
            <a:endParaRPr lang="cs-CZ" sz="2000" dirty="0" smtClean="0"/>
          </a:p>
        </p:txBody>
      </p:sp>
      <p:cxnSp>
        <p:nvCxnSpPr>
          <p:cNvPr id="23" name="Straight Arrow Connector 17"/>
          <p:cNvCxnSpPr>
            <a:cxnSpLocks noChangeShapeType="1"/>
          </p:cNvCxnSpPr>
          <p:nvPr/>
        </p:nvCxnSpPr>
        <p:spPr bwMode="auto">
          <a:xfrm flipH="1" flipV="1">
            <a:off x="6300192" y="5949280"/>
            <a:ext cx="258838" cy="585664"/>
          </a:xfrm>
          <a:prstGeom prst="straightConnector1">
            <a:avLst/>
          </a:prstGeom>
          <a:noFill/>
          <a:ln w="19050">
            <a:solidFill>
              <a:schemeClr val="tx1"/>
            </a:solidFill>
            <a:miter lim="800000"/>
            <a:headEnd/>
            <a:tailEnd type="arrow" w="med" len="med"/>
          </a:ln>
        </p:spPr>
      </p:cxnSp>
      <p:sp>
        <p:nvSpPr>
          <p:cNvPr id="4" name="Straight Connector 2"/>
          <p:cNvSpPr>
            <a:spLocks noChangeShapeType="1"/>
          </p:cNvSpPr>
          <p:nvPr/>
        </p:nvSpPr>
        <p:spPr bwMode="auto">
          <a:xfrm>
            <a:off x="4499992" y="4945384"/>
            <a:ext cx="0" cy="810550"/>
          </a:xfrm>
          <a:prstGeom prst="line">
            <a:avLst/>
          </a:prstGeom>
          <a:noFill/>
          <a:ln w="190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Straight Connector 3"/>
          <p:cNvSpPr>
            <a:spLocks noChangeShapeType="1"/>
          </p:cNvSpPr>
          <p:nvPr/>
        </p:nvSpPr>
        <p:spPr bwMode="auto">
          <a:xfrm>
            <a:off x="4499992" y="4942231"/>
            <a:ext cx="1672419" cy="0"/>
          </a:xfrm>
          <a:prstGeom prst="line">
            <a:avLst/>
          </a:prstGeom>
          <a:noFill/>
          <a:ln w="190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Straight Connector 4"/>
          <p:cNvSpPr>
            <a:spLocks noChangeShapeType="1"/>
          </p:cNvSpPr>
          <p:nvPr/>
        </p:nvSpPr>
        <p:spPr bwMode="auto">
          <a:xfrm>
            <a:off x="6172411" y="4797152"/>
            <a:ext cx="2930" cy="268079"/>
          </a:xfrm>
          <a:prstGeom prst="line">
            <a:avLst/>
          </a:prstGeom>
          <a:noFill/>
          <a:ln w="190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Straight Connector 6"/>
          <p:cNvSpPr>
            <a:spLocks noChangeShapeType="1"/>
          </p:cNvSpPr>
          <p:nvPr/>
        </p:nvSpPr>
        <p:spPr bwMode="auto">
          <a:xfrm>
            <a:off x="4499992" y="5755934"/>
            <a:ext cx="1569907" cy="0"/>
          </a:xfrm>
          <a:prstGeom prst="line">
            <a:avLst/>
          </a:prstGeom>
          <a:noFill/>
          <a:ln w="190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Straight Connector 10"/>
          <p:cNvSpPr>
            <a:spLocks noChangeShapeType="1"/>
          </p:cNvSpPr>
          <p:nvPr/>
        </p:nvSpPr>
        <p:spPr bwMode="auto">
          <a:xfrm>
            <a:off x="6225131" y="4872845"/>
            <a:ext cx="0" cy="154539"/>
          </a:xfrm>
          <a:prstGeom prst="line">
            <a:avLst/>
          </a:prstGeom>
          <a:noFill/>
          <a:ln w="190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Straight Connector 11"/>
          <p:cNvSpPr>
            <a:spLocks noChangeShapeType="1"/>
          </p:cNvSpPr>
          <p:nvPr/>
        </p:nvSpPr>
        <p:spPr bwMode="auto">
          <a:xfrm>
            <a:off x="6228184" y="4941168"/>
            <a:ext cx="2205486" cy="0"/>
          </a:xfrm>
          <a:prstGeom prst="line">
            <a:avLst/>
          </a:prstGeom>
          <a:noFill/>
          <a:ln w="190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Straight Connector 12"/>
          <p:cNvSpPr>
            <a:spLocks noChangeShapeType="1"/>
          </p:cNvSpPr>
          <p:nvPr/>
        </p:nvSpPr>
        <p:spPr bwMode="auto">
          <a:xfrm>
            <a:off x="8430617" y="4942231"/>
            <a:ext cx="0" cy="1586404"/>
          </a:xfrm>
          <a:prstGeom prst="line">
            <a:avLst/>
          </a:prstGeom>
          <a:noFill/>
          <a:ln w="190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Straight Connector 13"/>
          <p:cNvSpPr>
            <a:spLocks noChangeShapeType="1"/>
          </p:cNvSpPr>
          <p:nvPr/>
        </p:nvSpPr>
        <p:spPr bwMode="auto">
          <a:xfrm flipH="1">
            <a:off x="6553171" y="6528635"/>
            <a:ext cx="1877446" cy="0"/>
          </a:xfrm>
          <a:prstGeom prst="line">
            <a:avLst/>
          </a:prstGeom>
          <a:noFill/>
          <a:ln w="190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5796136" y="537321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+mj-lt"/>
              </a:rPr>
              <a:t>A</a:t>
            </a:r>
            <a:endParaRPr lang="cs-CZ" b="1" dirty="0">
              <a:latin typeface="+mj-lt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020272" y="537321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+mj-lt"/>
              </a:rPr>
              <a:t>B</a:t>
            </a:r>
            <a:endParaRPr lang="cs-CZ" b="1" dirty="0">
              <a:latin typeface="+mj-lt"/>
            </a:endParaRPr>
          </a:p>
        </p:txBody>
      </p:sp>
      <p:sp>
        <p:nvSpPr>
          <p:cNvPr id="52" name="Elipsa 51"/>
          <p:cNvSpPr/>
          <p:nvPr/>
        </p:nvSpPr>
        <p:spPr>
          <a:xfrm>
            <a:off x="7308304" y="6237312"/>
            <a:ext cx="50405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+mj-lt"/>
              </a:rPr>
              <a:t>V</a:t>
            </a:r>
            <a:endParaRPr lang="cs-CZ" b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452320" y="5589240"/>
            <a:ext cx="936104" cy="36004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Přímá spojovací čára 35"/>
          <p:cNvCxnSpPr/>
          <p:nvPr/>
        </p:nvCxnSpPr>
        <p:spPr>
          <a:xfrm>
            <a:off x="7020272" y="5805264"/>
            <a:ext cx="144016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7"/>
          <p:cNvSpPr>
            <a:spLocks noChangeArrowheads="1"/>
          </p:cNvSpPr>
          <p:nvPr/>
        </p:nvSpPr>
        <p:spPr bwMode="auto">
          <a:xfrm>
            <a:off x="6069899" y="5629778"/>
            <a:ext cx="969475" cy="331157"/>
          </a:xfrm>
          <a:prstGeom prst="rect">
            <a:avLst/>
          </a:prstGeom>
          <a:solidFill>
            <a:schemeClr val="bg1">
              <a:lumMod val="95000"/>
            </a:schemeClr>
          </a:solidFill>
          <a:ln w="190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Jak funguje dělič napětí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cs-CZ" sz="2000" dirty="0" smtClean="0"/>
              <a:t>Pro napětí na rezistoru platí: </a:t>
            </a:r>
            <a:r>
              <a:rPr lang="cs-CZ" sz="2000" i="1" dirty="0" smtClean="0"/>
              <a:t>U = I </a:t>
            </a:r>
            <a:r>
              <a:rPr lang="cs-CZ" sz="2000" dirty="0" smtClean="0"/>
              <a:t>· </a:t>
            </a:r>
            <a:r>
              <a:rPr lang="cs-CZ" sz="2000" i="1" dirty="0" smtClean="0"/>
              <a:t>R</a:t>
            </a:r>
          </a:p>
          <a:p>
            <a:r>
              <a:rPr lang="cs-CZ" sz="2000" dirty="0" smtClean="0"/>
              <a:t>Odpor mezi body A </a:t>
            </a:r>
            <a:r>
              <a:rPr lang="cs-CZ" sz="2000" dirty="0" err="1" smtClean="0"/>
              <a:t>a</a:t>
            </a:r>
            <a:r>
              <a:rPr lang="cs-CZ" sz="2000" dirty="0" smtClean="0"/>
              <a:t> B je stálý. Nemění se při posouvání jezdcem. </a:t>
            </a:r>
          </a:p>
          <a:p>
            <a:r>
              <a:rPr lang="cs-CZ" sz="2000" dirty="0" smtClean="0"/>
              <a:t>S tím, jak posouváme jezdec, dělíme odpor AB na dva odpory: </a:t>
            </a:r>
            <a:r>
              <a:rPr lang="cs-CZ" sz="2000" i="1" dirty="0" smtClean="0"/>
              <a:t>R</a:t>
            </a:r>
            <a:r>
              <a:rPr lang="cs-CZ" sz="2000" i="1" baseline="-25000" dirty="0" smtClean="0"/>
              <a:t>A</a:t>
            </a:r>
            <a:r>
              <a:rPr lang="cs-CZ" sz="2000" dirty="0" smtClean="0"/>
              <a:t> a </a:t>
            </a:r>
            <a:r>
              <a:rPr lang="cs-CZ" sz="2000" i="1" dirty="0" smtClean="0"/>
              <a:t>R</a:t>
            </a:r>
            <a:r>
              <a:rPr lang="cs-CZ" sz="2000" i="1" baseline="-25000" dirty="0" smtClean="0"/>
              <a:t>B</a:t>
            </a:r>
            <a:r>
              <a:rPr lang="cs-CZ" sz="2000" dirty="0" smtClean="0"/>
              <a:t>. </a:t>
            </a:r>
          </a:p>
          <a:p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Nejprve posuneme jezdec do polohy blíže k bodu A. </a:t>
            </a:r>
          </a:p>
          <a:p>
            <a:pPr marL="857250" lvl="1" indent="-457200">
              <a:buFont typeface="Arial" pitchFamily="34" charset="0"/>
              <a:buChar char="•"/>
            </a:pPr>
            <a:r>
              <a:rPr lang="cs-CZ" sz="1600" dirty="0" smtClean="0"/>
              <a:t>V této poloze je odpor </a:t>
            </a:r>
            <a:r>
              <a:rPr lang="cs-CZ" sz="1600" i="1" dirty="0" smtClean="0"/>
              <a:t>R</a:t>
            </a:r>
            <a:r>
              <a:rPr lang="cs-CZ" sz="1600" i="1" baseline="-25000" dirty="0" smtClean="0"/>
              <a:t>A</a:t>
            </a:r>
            <a:r>
              <a:rPr lang="cs-CZ" sz="1600" dirty="0" smtClean="0"/>
              <a:t> &lt; </a:t>
            </a:r>
            <a:r>
              <a:rPr lang="cs-CZ" sz="1600" i="1" dirty="0" smtClean="0"/>
              <a:t>R</a:t>
            </a:r>
            <a:r>
              <a:rPr lang="cs-CZ" sz="1600" i="1" baseline="-25000" dirty="0" smtClean="0"/>
              <a:t>B</a:t>
            </a:r>
            <a:r>
              <a:rPr lang="cs-CZ" sz="1600" i="1" dirty="0" smtClean="0"/>
              <a:t> . </a:t>
            </a:r>
            <a:r>
              <a:rPr lang="cs-CZ" sz="1600" dirty="0" smtClean="0"/>
              <a:t>Voltmetr je připojen paralelně k odporu RB, takže napětí spočteme jako </a:t>
            </a:r>
            <a:r>
              <a:rPr lang="cs-CZ" sz="1600" i="1" dirty="0" smtClean="0"/>
              <a:t>U = I </a:t>
            </a:r>
            <a:r>
              <a:rPr lang="cs-CZ" sz="1600" dirty="0" smtClean="0"/>
              <a:t>· </a:t>
            </a:r>
            <a:r>
              <a:rPr lang="cs-CZ" sz="1600" i="1" dirty="0" smtClean="0"/>
              <a:t>R</a:t>
            </a:r>
            <a:r>
              <a:rPr lang="cs-CZ" sz="1600" i="1" baseline="-25000" dirty="0" smtClean="0"/>
              <a:t>B</a:t>
            </a:r>
            <a:endParaRPr lang="cs-CZ" sz="16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Jezdec můžeme posunout směrem k bodu B.</a:t>
            </a:r>
          </a:p>
          <a:p>
            <a:pPr marL="857250" lvl="1" indent="-457200">
              <a:buFont typeface="Arial" pitchFamily="34" charset="0"/>
              <a:buChar char="•"/>
            </a:pPr>
            <a:r>
              <a:rPr lang="cs-CZ" sz="1600" dirty="0" smtClean="0"/>
              <a:t>Proud zůstal stejný, ale odpor </a:t>
            </a:r>
            <a:r>
              <a:rPr lang="cs-CZ" sz="1600" i="1" dirty="0" smtClean="0"/>
              <a:t>R</a:t>
            </a:r>
            <a:r>
              <a:rPr lang="cs-CZ" sz="1600" i="1" baseline="-25000" dirty="0" smtClean="0"/>
              <a:t>B</a:t>
            </a:r>
            <a:r>
              <a:rPr lang="cs-CZ" sz="1600" i="1" dirty="0" smtClean="0"/>
              <a:t> </a:t>
            </a:r>
            <a:r>
              <a:rPr lang="cs-CZ" sz="1600" dirty="0" smtClean="0"/>
              <a:t>významně klesl. Tím pádem kleslo i napětí na voltmetru.</a:t>
            </a:r>
          </a:p>
          <a:p>
            <a:pPr marL="457200" indent="-457200"/>
            <a:r>
              <a:rPr lang="cs-CZ" sz="1800" i="1" dirty="0" smtClean="0">
                <a:solidFill>
                  <a:srgbClr val="C00000"/>
                </a:solidFill>
              </a:rPr>
              <a:t>O velikosti napětí tedy </a:t>
            </a:r>
            <a:r>
              <a:rPr lang="cs-CZ" sz="1800" i="1" dirty="0" err="1" smtClean="0">
                <a:solidFill>
                  <a:srgbClr val="C00000"/>
                </a:solidFill>
              </a:rPr>
              <a:t>rozho</a:t>
            </a:r>
            <a:r>
              <a:rPr lang="cs-CZ" sz="1800" i="1" dirty="0" smtClean="0">
                <a:solidFill>
                  <a:srgbClr val="C00000"/>
                </a:solidFill>
              </a:rPr>
              <a:t>-</a:t>
            </a:r>
            <a:br>
              <a:rPr lang="cs-CZ" sz="1800" i="1" dirty="0" smtClean="0">
                <a:solidFill>
                  <a:srgbClr val="C00000"/>
                </a:solidFill>
              </a:rPr>
            </a:br>
            <a:r>
              <a:rPr lang="cs-CZ" sz="1800" i="1" dirty="0" smtClean="0">
                <a:solidFill>
                  <a:srgbClr val="C00000"/>
                </a:solidFill>
              </a:rPr>
              <a:t>duje velikost odporu, který je</a:t>
            </a:r>
            <a:br>
              <a:rPr lang="cs-CZ" sz="1800" i="1" dirty="0" smtClean="0">
                <a:solidFill>
                  <a:srgbClr val="C00000"/>
                </a:solidFill>
              </a:rPr>
            </a:br>
            <a:r>
              <a:rPr lang="cs-CZ" sz="1800" i="1" dirty="0" smtClean="0">
                <a:solidFill>
                  <a:srgbClr val="C00000"/>
                </a:solidFill>
              </a:rPr>
              <a:t>paralelně připojen k jezdci</a:t>
            </a:r>
            <a:br>
              <a:rPr lang="cs-CZ" sz="1800" i="1" dirty="0" smtClean="0">
                <a:solidFill>
                  <a:srgbClr val="C00000"/>
                </a:solidFill>
              </a:rPr>
            </a:br>
            <a:r>
              <a:rPr lang="cs-CZ" sz="1800" i="1" dirty="0" smtClean="0">
                <a:solidFill>
                  <a:srgbClr val="C00000"/>
                </a:solidFill>
              </a:rPr>
              <a:t>a jednomu z kontaktů  (v našem</a:t>
            </a:r>
            <a:br>
              <a:rPr lang="cs-CZ" sz="1800" i="1" dirty="0" smtClean="0">
                <a:solidFill>
                  <a:srgbClr val="C00000"/>
                </a:solidFill>
              </a:rPr>
            </a:br>
            <a:r>
              <a:rPr lang="cs-CZ" sz="1800" i="1" dirty="0" smtClean="0">
                <a:solidFill>
                  <a:srgbClr val="C00000"/>
                </a:solidFill>
              </a:rPr>
              <a:t>případě kontaktu B).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 smtClean="0"/>
          </a:p>
        </p:txBody>
      </p:sp>
      <p:cxnSp>
        <p:nvCxnSpPr>
          <p:cNvPr id="23" name="Straight Arrow Connector 17"/>
          <p:cNvCxnSpPr>
            <a:cxnSpLocks noChangeShapeType="1"/>
          </p:cNvCxnSpPr>
          <p:nvPr/>
        </p:nvCxnSpPr>
        <p:spPr bwMode="auto">
          <a:xfrm flipH="1" flipV="1">
            <a:off x="6300192" y="5949280"/>
            <a:ext cx="258838" cy="585664"/>
          </a:xfrm>
          <a:prstGeom prst="straightConnector1">
            <a:avLst/>
          </a:prstGeom>
          <a:noFill/>
          <a:ln w="19050">
            <a:solidFill>
              <a:schemeClr val="tx1"/>
            </a:solidFill>
            <a:miter lim="800000"/>
            <a:headEnd/>
            <a:tailEnd type="arrow" w="med" len="med"/>
          </a:ln>
        </p:spPr>
      </p:cxnSp>
      <p:sp>
        <p:nvSpPr>
          <p:cNvPr id="50" name="Obdélník 49"/>
          <p:cNvSpPr/>
          <p:nvPr/>
        </p:nvSpPr>
        <p:spPr>
          <a:xfrm>
            <a:off x="6084168" y="5661248"/>
            <a:ext cx="216024" cy="2880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6300192" y="5661248"/>
            <a:ext cx="720080" cy="2880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Straight Connector 2"/>
          <p:cNvSpPr>
            <a:spLocks noChangeShapeType="1"/>
          </p:cNvSpPr>
          <p:nvPr/>
        </p:nvSpPr>
        <p:spPr bwMode="auto">
          <a:xfrm>
            <a:off x="4499992" y="4945384"/>
            <a:ext cx="0" cy="810550"/>
          </a:xfrm>
          <a:prstGeom prst="line">
            <a:avLst/>
          </a:prstGeom>
          <a:noFill/>
          <a:ln w="190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Straight Connector 3"/>
          <p:cNvSpPr>
            <a:spLocks noChangeShapeType="1"/>
          </p:cNvSpPr>
          <p:nvPr/>
        </p:nvSpPr>
        <p:spPr bwMode="auto">
          <a:xfrm>
            <a:off x="4499992" y="4942231"/>
            <a:ext cx="1672419" cy="0"/>
          </a:xfrm>
          <a:prstGeom prst="line">
            <a:avLst/>
          </a:prstGeom>
          <a:noFill/>
          <a:ln w="190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Straight Connector 4"/>
          <p:cNvSpPr>
            <a:spLocks noChangeShapeType="1"/>
          </p:cNvSpPr>
          <p:nvPr/>
        </p:nvSpPr>
        <p:spPr bwMode="auto">
          <a:xfrm>
            <a:off x="6172411" y="4797152"/>
            <a:ext cx="2930" cy="268079"/>
          </a:xfrm>
          <a:prstGeom prst="line">
            <a:avLst/>
          </a:prstGeom>
          <a:noFill/>
          <a:ln w="190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Straight Connector 6"/>
          <p:cNvSpPr>
            <a:spLocks noChangeShapeType="1"/>
          </p:cNvSpPr>
          <p:nvPr/>
        </p:nvSpPr>
        <p:spPr bwMode="auto">
          <a:xfrm>
            <a:off x="4499992" y="5755934"/>
            <a:ext cx="1569907" cy="0"/>
          </a:xfrm>
          <a:prstGeom prst="line">
            <a:avLst/>
          </a:prstGeom>
          <a:noFill/>
          <a:ln w="190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Straight Connector 10"/>
          <p:cNvSpPr>
            <a:spLocks noChangeShapeType="1"/>
          </p:cNvSpPr>
          <p:nvPr/>
        </p:nvSpPr>
        <p:spPr bwMode="auto">
          <a:xfrm>
            <a:off x="6225131" y="4872845"/>
            <a:ext cx="0" cy="154539"/>
          </a:xfrm>
          <a:prstGeom prst="line">
            <a:avLst/>
          </a:prstGeom>
          <a:noFill/>
          <a:ln w="190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Straight Connector 11"/>
          <p:cNvSpPr>
            <a:spLocks noChangeShapeType="1"/>
          </p:cNvSpPr>
          <p:nvPr/>
        </p:nvSpPr>
        <p:spPr bwMode="auto">
          <a:xfrm>
            <a:off x="6228184" y="4941168"/>
            <a:ext cx="2205486" cy="0"/>
          </a:xfrm>
          <a:prstGeom prst="line">
            <a:avLst/>
          </a:prstGeom>
          <a:noFill/>
          <a:ln w="190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Straight Connector 12"/>
          <p:cNvSpPr>
            <a:spLocks noChangeShapeType="1"/>
          </p:cNvSpPr>
          <p:nvPr/>
        </p:nvSpPr>
        <p:spPr bwMode="auto">
          <a:xfrm>
            <a:off x="8430617" y="4942231"/>
            <a:ext cx="0" cy="1586404"/>
          </a:xfrm>
          <a:prstGeom prst="line">
            <a:avLst/>
          </a:prstGeom>
          <a:noFill/>
          <a:ln w="190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Straight Connector 13"/>
          <p:cNvSpPr>
            <a:spLocks noChangeShapeType="1"/>
          </p:cNvSpPr>
          <p:nvPr/>
        </p:nvSpPr>
        <p:spPr bwMode="auto">
          <a:xfrm flipH="1">
            <a:off x="6553171" y="6528635"/>
            <a:ext cx="1877446" cy="0"/>
          </a:xfrm>
          <a:prstGeom prst="line">
            <a:avLst/>
          </a:prstGeom>
          <a:noFill/>
          <a:ln w="190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5796136" y="537321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+mj-lt"/>
              </a:rPr>
              <a:t>A</a:t>
            </a:r>
            <a:endParaRPr lang="cs-CZ" b="1" dirty="0">
              <a:latin typeface="+mj-lt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020272" y="537321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+mj-lt"/>
              </a:rPr>
              <a:t>B</a:t>
            </a:r>
            <a:endParaRPr lang="cs-CZ" b="1" dirty="0">
              <a:latin typeface="+mj-lt"/>
            </a:endParaRPr>
          </a:p>
        </p:txBody>
      </p:sp>
      <p:sp>
        <p:nvSpPr>
          <p:cNvPr id="52" name="Elipsa 51"/>
          <p:cNvSpPr/>
          <p:nvPr/>
        </p:nvSpPr>
        <p:spPr>
          <a:xfrm>
            <a:off x="7308304" y="6237312"/>
            <a:ext cx="50405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+mj-lt"/>
              </a:rPr>
              <a:t>V</a:t>
            </a:r>
            <a:endParaRPr lang="cs-CZ" b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084168" y="5661248"/>
            <a:ext cx="792088" cy="2880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ovací šipka 25"/>
          <p:cNvCxnSpPr>
            <a:stCxn id="22" idx="1"/>
          </p:cNvCxnSpPr>
          <p:nvPr/>
        </p:nvCxnSpPr>
        <p:spPr>
          <a:xfrm flipV="1">
            <a:off x="6553171" y="5949280"/>
            <a:ext cx="323085" cy="579355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0" grpId="0" uiExpand="1" animBg="1"/>
      <p:bldP spid="51" grpId="0" uiExpand="1" animBg="1"/>
      <p:bldP spid="24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429</Words>
  <Application>Microsoft Office PowerPoint</Application>
  <PresentationFormat>Předvádění na obrazovce (4:3)</PresentationFormat>
  <Paragraphs>76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Prvky elektrických obvodů</vt:lpstr>
      <vt:lpstr>Vlastnosti reostatu</vt:lpstr>
      <vt:lpstr>Konstrukce reostatu</vt:lpstr>
      <vt:lpstr>Reostat jako měnič proudu</vt:lpstr>
      <vt:lpstr>Reostat jako dělič napětí</vt:lpstr>
      <vt:lpstr>Jak funguje dělič napětí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cp:lastModifiedBy/>
  <cp:revision>1</cp:revision>
  <dcterms:created xsi:type="dcterms:W3CDTF">2013-05-05T16:12:30Z</dcterms:created>
  <dcterms:modified xsi:type="dcterms:W3CDTF">2013-05-08T16:11:32Z</dcterms:modified>
</cp:coreProperties>
</file>