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376" r:id="rId2"/>
    <p:sldId id="377" r:id="rId3"/>
    <p:sldId id="378" r:id="rId4"/>
    <p:sldId id="379" r:id="rId5"/>
    <p:sldId id="380" r:id="rId6"/>
    <p:sldId id="381" r:id="rId7"/>
    <p:sldId id="382" r:id="rId8"/>
    <p:sldId id="383" r:id="rId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4" d="100"/>
          <a:sy n="94" d="100"/>
        </p:scale>
        <p:origin x="-47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A24121-87F9-4201-88EB-11B791B6FD42}" type="datetimeFigureOut">
              <a:rPr lang="cs-CZ" smtClean="0"/>
              <a:pPr/>
              <a:t>22.2.2012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2BC7A3-713D-4E3F-BFAE-612581420321}"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89935D81-25B7-4111-8327-0B9DFD21E94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9935D81-25B7-4111-8327-0B9DFD21E94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89935D81-25B7-4111-8327-0B9DFD21E94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9935D81-25B7-4111-8327-0B9DFD21E940}" type="datetimeFigureOut">
              <a:rPr lang="cs-CZ" smtClean="0"/>
              <a:pPr/>
              <a:t>22.2.2012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89935D81-25B7-4111-8327-0B9DFD21E940}" type="datetimeFigureOut">
              <a:rPr lang="cs-CZ" smtClean="0"/>
              <a:pPr/>
              <a:t>22.2.2012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89935D81-25B7-4111-8327-0B9DFD21E940}" type="datetimeFigureOut">
              <a:rPr lang="cs-CZ" smtClean="0"/>
              <a:pPr/>
              <a:t>22.2.2012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89935D81-25B7-4111-8327-0B9DFD21E940}" type="datetimeFigureOut">
              <a:rPr lang="cs-CZ" smtClean="0"/>
              <a:pPr/>
              <a:t>22.2.2012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9935D81-25B7-4111-8327-0B9DFD21E940}" type="datetimeFigureOut">
              <a:rPr lang="cs-CZ" smtClean="0"/>
              <a:pPr/>
              <a:t>22.2.2012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9935D81-25B7-4111-8327-0B9DFD21E940}" type="datetimeFigureOut">
              <a:rPr lang="cs-CZ" smtClean="0"/>
              <a:pPr/>
              <a:t>22.2.2012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9935D81-25B7-4111-8327-0B9DFD21E94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9935D81-25B7-4111-8327-0B9DFD21E94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75B9006-E11C-4D2E-A130-2D44CAD36FA9}"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935D81-25B7-4111-8327-0B9DFD21E940}" type="datetimeFigureOut">
              <a:rPr lang="cs-CZ" smtClean="0"/>
              <a:pPr/>
              <a:t>22.2.2012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B9006-E11C-4D2E-A130-2D44CAD36FA9}"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smtClean="0"/>
              <a:t>VY_32_INOVACE_16_12_vyjmenovaná </a:t>
            </a:r>
            <a:r>
              <a:rPr lang="cs-CZ" sz="1900" dirty="0" smtClean="0"/>
              <a:t>slova</a:t>
            </a:r>
          </a:p>
          <a:p>
            <a:pPr eaLnBrk="1" fontAlgn="auto" hangingPunct="1">
              <a:spcAft>
                <a:spcPts val="0"/>
              </a:spcAft>
              <a:buFont typeface="Arial" pitchFamily="34" charset="0"/>
              <a:buNone/>
              <a:defRPr/>
            </a:pPr>
            <a:endParaRPr lang="cs-CZ" dirty="0" smtClean="0"/>
          </a:p>
        </p:txBody>
      </p:sp>
      <p:pic>
        <p:nvPicPr>
          <p:cNvPr id="123908"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Nadpis 1"/>
          <p:cNvSpPr>
            <a:spLocks noGrp="1"/>
          </p:cNvSpPr>
          <p:nvPr>
            <p:ph type="title"/>
          </p:nvPr>
        </p:nvSpPr>
        <p:spPr>
          <a:xfrm>
            <a:off x="457200" y="500063"/>
            <a:ext cx="8229600" cy="714375"/>
          </a:xfrm>
        </p:spPr>
        <p:txBody>
          <a:bodyPr/>
          <a:lstStyle/>
          <a:p>
            <a:pPr algn="l"/>
            <a:r>
              <a:rPr lang="cs-CZ" sz="1200" smtClean="0"/>
              <a:t>Doplň křížovku:</a:t>
            </a:r>
          </a:p>
        </p:txBody>
      </p:sp>
      <p:graphicFrame>
        <p:nvGraphicFramePr>
          <p:cNvPr id="4" name="Zástupný symbol pro obsah 3"/>
          <p:cNvGraphicFramePr>
            <a:graphicFrameLocks noGrp="1"/>
          </p:cNvGraphicFramePr>
          <p:nvPr>
            <p:ph idx="1"/>
          </p:nvPr>
        </p:nvGraphicFramePr>
        <p:xfrm>
          <a:off x="500063" y="1214438"/>
          <a:ext cx="7786742" cy="3000400"/>
        </p:xfrm>
        <a:graphic>
          <a:graphicData uri="http://schemas.openxmlformats.org/drawingml/2006/table">
            <a:tbl>
              <a:tblPr/>
              <a:tblGrid>
                <a:gridCol w="4603062"/>
                <a:gridCol w="397960"/>
                <a:gridCol w="397960"/>
                <a:gridCol w="397960"/>
                <a:gridCol w="397960"/>
                <a:gridCol w="397960"/>
                <a:gridCol w="397960"/>
                <a:gridCol w="397960"/>
                <a:gridCol w="397960"/>
              </a:tblGrid>
              <a:tr h="375050">
                <a:tc>
                  <a:txBody>
                    <a:bodyPr/>
                    <a:lstStyle/>
                    <a:p>
                      <a:pPr algn="l" fontAlgn="b"/>
                      <a:r>
                        <a:rPr lang="cs-CZ" sz="1800" b="0" i="0" u="none" strike="noStrike" dirty="0">
                          <a:solidFill>
                            <a:srgbClr val="000000"/>
                          </a:solidFill>
                          <a:latin typeface="Calibri"/>
                        </a:rPr>
                        <a:t>1. Člověk, který vyrábí mouku.</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75050">
                <a:tc>
                  <a:txBody>
                    <a:bodyPr/>
                    <a:lstStyle/>
                    <a:p>
                      <a:pPr algn="l" fontAlgn="b"/>
                      <a:r>
                        <a:rPr lang="cs-CZ" sz="1800" b="0" i="0" u="none" strike="noStrike">
                          <a:solidFill>
                            <a:srgbClr val="000000"/>
                          </a:solidFill>
                          <a:latin typeface="Calibri"/>
                        </a:rPr>
                        <a:t>2. Roztržený list v knize musím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r>
              <a:tr h="375050">
                <a:tc>
                  <a:txBody>
                    <a:bodyPr/>
                    <a:lstStyle/>
                    <a:p>
                      <a:pPr algn="l" fontAlgn="b"/>
                      <a:r>
                        <a:rPr lang="cs-CZ" sz="1800" b="0" i="0" u="none" strike="noStrike" dirty="0">
                          <a:solidFill>
                            <a:srgbClr val="000000"/>
                          </a:solidFill>
                          <a:latin typeface="Calibri"/>
                        </a:rPr>
                        <a:t>3. ….. </a:t>
                      </a:r>
                      <a:r>
                        <a:rPr lang="cs-CZ" sz="1800" b="0" i="0" u="none" strike="noStrike" dirty="0" smtClean="0">
                          <a:solidFill>
                            <a:srgbClr val="000000"/>
                          </a:solidFill>
                          <a:latin typeface="Calibri"/>
                        </a:rPr>
                        <a:t>proti </a:t>
                      </a:r>
                      <a:r>
                        <a:rPr lang="cs-CZ" sz="1800" b="0" i="0" u="none" strike="noStrike" dirty="0">
                          <a:solidFill>
                            <a:srgbClr val="000000"/>
                          </a:solidFill>
                          <a:latin typeface="Calibri"/>
                        </a:rPr>
                        <a:t>kašli nalil na lžíci a mlsně se olízl.</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5050">
                <a:tc gridSpan="2">
                  <a:txBody>
                    <a:bodyPr/>
                    <a:lstStyle/>
                    <a:p>
                      <a:pPr algn="l" fontAlgn="b"/>
                      <a:r>
                        <a:rPr lang="cs-CZ" sz="1800" b="0" i="0" u="none" strike="noStrike">
                          <a:solidFill>
                            <a:srgbClr val="000000"/>
                          </a:solidFill>
                          <a:latin typeface="Calibri"/>
                        </a:rPr>
                        <a:t>4. Tavený, uzený i tvrdý … je vyrobený z mléka.</a:t>
                      </a:r>
                    </a:p>
                  </a:txBody>
                  <a:tcPr marL="9525" marR="9525" marT="9525" marB="0" anchor="b">
                    <a:lnL>
                      <a:noFill/>
                    </a:lnL>
                    <a:lnR>
                      <a:noFill/>
                    </a:lnR>
                    <a:lnT>
                      <a:noFill/>
                    </a:lnT>
                    <a:lnB>
                      <a:noFill/>
                    </a:lnB>
                  </a:tcPr>
                </a:tc>
                <a:tc hMerge="1">
                  <a:txBody>
                    <a:bodyPr/>
                    <a:lstStyle/>
                    <a:p>
                      <a:endParaRPr lang="cs-CZ"/>
                    </a:p>
                  </a:txBody>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r>
              <a:tr h="375050">
                <a:tc>
                  <a:txBody>
                    <a:bodyPr/>
                    <a:lstStyle/>
                    <a:p>
                      <a:pPr algn="l" fontAlgn="b"/>
                      <a:r>
                        <a:rPr lang="cs-CZ" sz="1800" b="0" i="0" u="none" strike="noStrike">
                          <a:solidFill>
                            <a:srgbClr val="000000"/>
                          </a:solidFill>
                          <a:latin typeface="Calibri"/>
                        </a:rPr>
                        <a:t>5. Malé zvířátko, které má rádo banány.</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1" i="0" u="none" strike="noStrike">
                          <a:solidFill>
                            <a:srgbClr val="000000"/>
                          </a:solidFill>
                          <a:latin typeface="Calibri"/>
                        </a:rPr>
                        <a: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75050">
                <a:tc>
                  <a:txBody>
                    <a:bodyPr/>
                    <a:lstStyle/>
                    <a:p>
                      <a:pPr algn="l" fontAlgn="b"/>
                      <a:r>
                        <a:rPr lang="it-IT" sz="1800" b="0" i="0" u="none" strike="noStrike">
                          <a:solidFill>
                            <a:srgbClr val="000000"/>
                          </a:solidFill>
                          <a:latin typeface="Calibri"/>
                        </a:rPr>
                        <a:t>6. Na noze si poranila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375050">
                <a:tc>
                  <a:txBody>
                    <a:bodyPr/>
                    <a:lstStyle/>
                    <a:p>
                      <a:pPr algn="l" fontAlgn="b"/>
                      <a:r>
                        <a:rPr lang="cs-CZ" sz="1800" b="0" i="0" u="none" strike="noStrike">
                          <a:solidFill>
                            <a:srgbClr val="000000"/>
                          </a:solidFill>
                          <a:latin typeface="Calibri"/>
                        </a:rPr>
                        <a:t>7. Zlomený strom pomalu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dirty="0">
                          <a:solidFill>
                            <a:srgbClr val="000000"/>
                          </a:solidFill>
                          <a:latin typeface="Calibri"/>
                        </a:rPr>
                        <a:t>ch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5050">
                <a:tc>
                  <a:txBody>
                    <a:bodyPr/>
                    <a:lstStyle/>
                    <a:p>
                      <a:pPr algn="l" fontAlgn="b"/>
                      <a:r>
                        <a:rPr lang="cs-CZ" sz="1800" b="0" i="0" u="none" strike="noStrike">
                          <a:solidFill>
                            <a:srgbClr val="000000"/>
                          </a:solidFill>
                          <a:latin typeface="Calibri"/>
                        </a:rPr>
                        <a:t>8. Chlapec …. mladší sestru.</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1" i="0" u="none" strike="noStrike">
                          <a:solidFill>
                            <a:srgbClr val="000000"/>
                          </a:solidFill>
                          <a:latin typeface="Calibri"/>
                        </a:rPr>
                        <a:t>b</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dirty="0">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r>
            </a:tbl>
          </a:graphicData>
        </a:graphic>
      </p:graphicFrame>
      <p:graphicFrame>
        <p:nvGraphicFramePr>
          <p:cNvPr id="5" name="Tabulka 4"/>
          <p:cNvGraphicFramePr>
            <a:graphicFrameLocks noGrp="1"/>
          </p:cNvGraphicFramePr>
          <p:nvPr/>
        </p:nvGraphicFramePr>
        <p:xfrm>
          <a:off x="428625" y="4714875"/>
          <a:ext cx="8501120" cy="428628"/>
        </p:xfrm>
        <a:graphic>
          <a:graphicData uri="http://schemas.openxmlformats.org/drawingml/2006/table">
            <a:tbl>
              <a:tblPr/>
              <a:tblGrid>
                <a:gridCol w="4645492"/>
                <a:gridCol w="401628"/>
                <a:gridCol w="401628"/>
                <a:gridCol w="401628"/>
                <a:gridCol w="401628"/>
                <a:gridCol w="401628"/>
                <a:gridCol w="401628"/>
                <a:gridCol w="401628"/>
                <a:gridCol w="401628"/>
                <a:gridCol w="642604"/>
              </a:tblGrid>
              <a:tr h="428628">
                <a:tc>
                  <a:txBody>
                    <a:bodyPr/>
                    <a:lstStyle/>
                    <a:p>
                      <a:pPr algn="r" fontAlgn="b"/>
                      <a:r>
                        <a:rPr lang="cs-CZ" sz="1400" b="0" i="0" u="none" strike="noStrike" dirty="0">
                          <a:solidFill>
                            <a:srgbClr val="000000"/>
                          </a:solidFill>
                          <a:latin typeface="Calibri"/>
                        </a:rPr>
                        <a:t>Doplň tajenku: Kdy se říká ,,</a:t>
                      </a:r>
                    </a:p>
                  </a:txBody>
                  <a:tcPr marL="7200" marR="7200" marT="720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dirty="0">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dirty="0">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l" fontAlgn="b"/>
                      <a:r>
                        <a:rPr lang="cs-CZ" sz="1400" b="0" i="0" u="none" strike="noStrike" dirty="0">
                          <a:solidFill>
                            <a:srgbClr val="000000"/>
                          </a:solidFill>
                          <a:latin typeface="Calibri"/>
                        </a:rPr>
                        <a:t>"?</a:t>
                      </a:r>
                    </a:p>
                  </a:txBody>
                  <a:tcPr marL="7200" marR="7200" marT="7200" marB="0" anchor="b">
                    <a:lnL w="6350" cap="flat" cmpd="sng" algn="ctr">
                      <a:solidFill>
                        <a:srgbClr val="000000"/>
                      </a:solidFill>
                      <a:prstDash val="solid"/>
                      <a:round/>
                      <a:headEnd type="none" w="med" len="med"/>
                      <a:tailEnd type="none" w="med" len="med"/>
                    </a:lnL>
                    <a:lnR>
                      <a:noFill/>
                    </a:lnR>
                    <a:lnT>
                      <a:noFill/>
                    </a:lnT>
                    <a:lnB>
                      <a:noFill/>
                    </a:lnB>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Nadpis 1"/>
          <p:cNvSpPr>
            <a:spLocks noGrp="1"/>
          </p:cNvSpPr>
          <p:nvPr>
            <p:ph type="title"/>
          </p:nvPr>
        </p:nvSpPr>
        <p:spPr>
          <a:xfrm>
            <a:off x="457200" y="274638"/>
            <a:ext cx="8229600" cy="368300"/>
          </a:xfrm>
        </p:spPr>
        <p:txBody>
          <a:bodyPr/>
          <a:lstStyle/>
          <a:p>
            <a:pPr algn="l"/>
            <a:r>
              <a:rPr lang="cs-CZ" sz="1200" smtClean="0"/>
              <a:t>Cihly s vyjmenovanými slovy a slovy příbuznými nalož do správných aut</a:t>
            </a:r>
          </a:p>
        </p:txBody>
      </p:sp>
      <p:pic>
        <p:nvPicPr>
          <p:cNvPr id="125955" name="Picture 2" descr="CE1CBF67"/>
          <p:cNvPicPr>
            <a:picLocks noChangeAspect="1" noChangeArrowheads="1"/>
          </p:cNvPicPr>
          <p:nvPr/>
        </p:nvPicPr>
        <p:blipFill>
          <a:blip r:embed="rId2" cstate="print"/>
          <a:srcRect/>
          <a:stretch>
            <a:fillRect/>
          </a:stretch>
        </p:blipFill>
        <p:spPr bwMode="auto">
          <a:xfrm>
            <a:off x="428625" y="1406525"/>
            <a:ext cx="1643063" cy="884238"/>
          </a:xfrm>
          <a:prstGeom prst="rect">
            <a:avLst/>
          </a:prstGeom>
          <a:noFill/>
          <a:ln w="9525">
            <a:noFill/>
            <a:miter lim="800000"/>
            <a:headEnd/>
            <a:tailEnd/>
          </a:ln>
        </p:spPr>
      </p:pic>
      <p:pic>
        <p:nvPicPr>
          <p:cNvPr id="125956" name="Picture 3" descr="C64D6F1C"/>
          <p:cNvPicPr>
            <a:picLocks noChangeAspect="1" noChangeArrowheads="1"/>
          </p:cNvPicPr>
          <p:nvPr/>
        </p:nvPicPr>
        <p:blipFill>
          <a:blip r:embed="rId3" cstate="print"/>
          <a:srcRect/>
          <a:stretch>
            <a:fillRect/>
          </a:stretch>
        </p:blipFill>
        <p:spPr bwMode="auto">
          <a:xfrm>
            <a:off x="428625" y="3292475"/>
            <a:ext cx="1643063" cy="855663"/>
          </a:xfrm>
          <a:prstGeom prst="rect">
            <a:avLst/>
          </a:prstGeom>
          <a:noFill/>
          <a:ln w="9525">
            <a:noFill/>
            <a:miter lim="800000"/>
            <a:headEnd/>
            <a:tailEnd/>
          </a:ln>
        </p:spPr>
      </p:pic>
      <p:pic>
        <p:nvPicPr>
          <p:cNvPr id="125957" name="Picture 4" descr="97EE9EAA"/>
          <p:cNvPicPr>
            <a:picLocks noChangeAspect="1" noChangeArrowheads="1"/>
          </p:cNvPicPr>
          <p:nvPr/>
        </p:nvPicPr>
        <p:blipFill>
          <a:blip r:embed="rId4" cstate="print"/>
          <a:srcRect/>
          <a:stretch>
            <a:fillRect/>
          </a:stretch>
        </p:blipFill>
        <p:spPr bwMode="auto">
          <a:xfrm>
            <a:off x="428625" y="5286375"/>
            <a:ext cx="1714500" cy="858838"/>
          </a:xfrm>
          <a:prstGeom prst="rect">
            <a:avLst/>
          </a:prstGeom>
          <a:noFill/>
          <a:ln w="9525">
            <a:noFill/>
            <a:miter lim="800000"/>
            <a:headEnd/>
            <a:tailEnd/>
          </a:ln>
        </p:spPr>
      </p:pic>
      <p:pic>
        <p:nvPicPr>
          <p:cNvPr id="125958" name="Picture 5" descr="14FF852A"/>
          <p:cNvPicPr>
            <a:picLocks noChangeAspect="1" noChangeArrowheads="1"/>
          </p:cNvPicPr>
          <p:nvPr/>
        </p:nvPicPr>
        <p:blipFill>
          <a:blip r:embed="rId5" cstate="print"/>
          <a:srcRect/>
          <a:stretch>
            <a:fillRect/>
          </a:stretch>
        </p:blipFill>
        <p:spPr bwMode="auto">
          <a:xfrm>
            <a:off x="7143750" y="1357313"/>
            <a:ext cx="1643063" cy="893762"/>
          </a:xfrm>
          <a:prstGeom prst="rect">
            <a:avLst/>
          </a:prstGeom>
          <a:noFill/>
          <a:ln w="9525">
            <a:noFill/>
            <a:miter lim="800000"/>
            <a:headEnd/>
            <a:tailEnd/>
          </a:ln>
        </p:spPr>
      </p:pic>
      <p:pic>
        <p:nvPicPr>
          <p:cNvPr id="125959" name="Picture 6" descr="42283E3"/>
          <p:cNvPicPr>
            <a:picLocks noChangeAspect="1" noChangeArrowheads="1"/>
          </p:cNvPicPr>
          <p:nvPr/>
        </p:nvPicPr>
        <p:blipFill>
          <a:blip r:embed="rId6" cstate="print"/>
          <a:srcRect/>
          <a:stretch>
            <a:fillRect/>
          </a:stretch>
        </p:blipFill>
        <p:spPr bwMode="auto">
          <a:xfrm>
            <a:off x="7143750" y="3286125"/>
            <a:ext cx="1573213" cy="896938"/>
          </a:xfrm>
          <a:prstGeom prst="rect">
            <a:avLst/>
          </a:prstGeom>
          <a:noFill/>
          <a:ln w="9525">
            <a:noFill/>
            <a:miter lim="800000"/>
            <a:headEnd/>
            <a:tailEnd/>
          </a:ln>
        </p:spPr>
      </p:pic>
      <p:sp>
        <p:nvSpPr>
          <p:cNvPr id="15" name="Obdélník 14"/>
          <p:cNvSpPr/>
          <p:nvPr/>
        </p:nvSpPr>
        <p:spPr>
          <a:xfrm>
            <a:off x="6000750" y="4643438"/>
            <a:ext cx="7858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p-</a:t>
            </a:r>
            <a:r>
              <a:rPr lang="cs-CZ" dirty="0" err="1">
                <a:solidFill>
                  <a:schemeClr val="accent6">
                    <a:lumMod val="50000"/>
                  </a:schemeClr>
                </a:solidFill>
              </a:rPr>
              <a:t>tlák</a:t>
            </a:r>
            <a:endParaRPr lang="cs-CZ" dirty="0">
              <a:solidFill>
                <a:schemeClr val="accent6">
                  <a:lumMod val="50000"/>
                </a:schemeClr>
              </a:solidFill>
            </a:endParaRPr>
          </a:p>
        </p:txBody>
      </p:sp>
      <p:sp>
        <p:nvSpPr>
          <p:cNvPr id="16" name="Obdélník 15"/>
          <p:cNvSpPr/>
          <p:nvPr/>
        </p:nvSpPr>
        <p:spPr>
          <a:xfrm>
            <a:off x="5715000" y="3714750"/>
            <a:ext cx="7858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ob-dlí</a:t>
            </a:r>
          </a:p>
        </p:txBody>
      </p:sp>
      <p:sp>
        <p:nvSpPr>
          <p:cNvPr id="17" name="Obdélník 16"/>
          <p:cNvSpPr/>
          <p:nvPr/>
        </p:nvSpPr>
        <p:spPr>
          <a:xfrm>
            <a:off x="2571750" y="5786438"/>
            <a:ext cx="7858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b-t</a:t>
            </a:r>
          </a:p>
        </p:txBody>
      </p:sp>
      <p:sp>
        <p:nvSpPr>
          <p:cNvPr id="19" name="Obdélník 18"/>
          <p:cNvSpPr/>
          <p:nvPr/>
        </p:nvSpPr>
        <p:spPr>
          <a:xfrm>
            <a:off x="4000500" y="2071688"/>
            <a:ext cx="1000125"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ob-</a:t>
            </a:r>
            <a:r>
              <a:rPr lang="cs-CZ" dirty="0" err="1">
                <a:solidFill>
                  <a:schemeClr val="accent6">
                    <a:lumMod val="50000"/>
                  </a:schemeClr>
                </a:solidFill>
              </a:rPr>
              <a:t>čejně</a:t>
            </a:r>
            <a:endParaRPr lang="cs-CZ" dirty="0">
              <a:solidFill>
                <a:schemeClr val="accent6">
                  <a:lumMod val="50000"/>
                </a:schemeClr>
              </a:solidFill>
            </a:endParaRPr>
          </a:p>
        </p:txBody>
      </p:sp>
      <p:sp>
        <p:nvSpPr>
          <p:cNvPr id="20" name="Obdélník 19"/>
          <p:cNvSpPr/>
          <p:nvPr/>
        </p:nvSpPr>
        <p:spPr>
          <a:xfrm>
            <a:off x="2928938" y="1643063"/>
            <a:ext cx="1143000"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um-várna</a:t>
            </a:r>
          </a:p>
        </p:txBody>
      </p:sp>
      <p:sp>
        <p:nvSpPr>
          <p:cNvPr id="21" name="Obdélník 20"/>
          <p:cNvSpPr/>
          <p:nvPr/>
        </p:nvSpPr>
        <p:spPr>
          <a:xfrm>
            <a:off x="3071813" y="4000500"/>
            <a:ext cx="1071562"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zas-</a:t>
            </a:r>
            <a:r>
              <a:rPr lang="cs-CZ" dirty="0" err="1">
                <a:solidFill>
                  <a:schemeClr val="accent6">
                    <a:lumMod val="50000"/>
                  </a:schemeClr>
                </a:solidFill>
              </a:rPr>
              <a:t>cený</a:t>
            </a:r>
            <a:endParaRPr lang="cs-CZ" dirty="0">
              <a:solidFill>
                <a:schemeClr val="accent6">
                  <a:lumMod val="50000"/>
                </a:schemeClr>
              </a:solidFill>
            </a:endParaRPr>
          </a:p>
        </p:txBody>
      </p:sp>
      <p:sp>
        <p:nvSpPr>
          <p:cNvPr id="22" name="Obdélník 21"/>
          <p:cNvSpPr/>
          <p:nvPr/>
        </p:nvSpPr>
        <p:spPr>
          <a:xfrm>
            <a:off x="2643188" y="4572000"/>
            <a:ext cx="1000125"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zm</a:t>
            </a:r>
            <a:r>
              <a:rPr lang="cs-CZ" dirty="0">
                <a:solidFill>
                  <a:schemeClr val="accent6">
                    <a:lumMod val="50000"/>
                  </a:schemeClr>
                </a:solidFill>
              </a:rPr>
              <a:t>-</a:t>
            </a:r>
            <a:r>
              <a:rPr lang="cs-CZ" dirty="0" err="1">
                <a:solidFill>
                  <a:schemeClr val="accent6">
                    <a:lumMod val="50000"/>
                  </a:schemeClr>
                </a:solidFill>
              </a:rPr>
              <a:t>lená</a:t>
            </a:r>
            <a:endParaRPr lang="cs-CZ" dirty="0">
              <a:solidFill>
                <a:schemeClr val="accent6">
                  <a:lumMod val="50000"/>
                </a:schemeClr>
              </a:solidFill>
            </a:endParaRPr>
          </a:p>
        </p:txBody>
      </p:sp>
      <p:sp>
        <p:nvSpPr>
          <p:cNvPr id="23" name="Obdélník 22"/>
          <p:cNvSpPr/>
          <p:nvPr/>
        </p:nvSpPr>
        <p:spPr>
          <a:xfrm>
            <a:off x="3000375" y="5143500"/>
            <a:ext cx="107156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nesl-</a:t>
            </a:r>
            <a:r>
              <a:rPr lang="cs-CZ" dirty="0" err="1">
                <a:solidFill>
                  <a:schemeClr val="accent6">
                    <a:lumMod val="50000"/>
                  </a:schemeClr>
                </a:solidFill>
              </a:rPr>
              <a:t>šně</a:t>
            </a:r>
            <a:endParaRPr lang="cs-CZ" dirty="0">
              <a:solidFill>
                <a:schemeClr val="accent6">
                  <a:lumMod val="50000"/>
                </a:schemeClr>
              </a:solidFill>
            </a:endParaRPr>
          </a:p>
        </p:txBody>
      </p:sp>
      <p:sp>
        <p:nvSpPr>
          <p:cNvPr id="24" name="Obdélník 23"/>
          <p:cNvSpPr/>
          <p:nvPr/>
        </p:nvSpPr>
        <p:spPr>
          <a:xfrm>
            <a:off x="5357813" y="5786438"/>
            <a:ext cx="92868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vys</a:t>
            </a:r>
            <a:r>
              <a:rPr lang="cs-CZ" dirty="0">
                <a:solidFill>
                  <a:schemeClr val="accent6">
                    <a:lumMod val="50000"/>
                  </a:schemeClr>
                </a:solidFill>
              </a:rPr>
              <a:t>-pat</a:t>
            </a:r>
          </a:p>
        </p:txBody>
      </p:sp>
      <p:sp>
        <p:nvSpPr>
          <p:cNvPr id="25" name="Obdélník 24"/>
          <p:cNvSpPr/>
          <p:nvPr/>
        </p:nvSpPr>
        <p:spPr>
          <a:xfrm>
            <a:off x="5357813" y="857250"/>
            <a:ext cx="121443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p-</a:t>
            </a:r>
            <a:r>
              <a:rPr lang="cs-CZ" dirty="0" err="1">
                <a:solidFill>
                  <a:schemeClr val="accent6">
                    <a:lumMod val="50000"/>
                  </a:schemeClr>
                </a:solidFill>
              </a:rPr>
              <a:t>lová</a:t>
            </a:r>
            <a:r>
              <a:rPr lang="cs-CZ" dirty="0">
                <a:solidFill>
                  <a:schemeClr val="accent6">
                    <a:lumMod val="50000"/>
                  </a:schemeClr>
                </a:solidFill>
              </a:rPr>
              <a:t> zrna</a:t>
            </a:r>
          </a:p>
        </p:txBody>
      </p:sp>
      <p:sp>
        <p:nvSpPr>
          <p:cNvPr id="26" name="Obdélník 25"/>
          <p:cNvSpPr/>
          <p:nvPr/>
        </p:nvSpPr>
        <p:spPr>
          <a:xfrm>
            <a:off x="2571750" y="928688"/>
            <a:ext cx="13573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ml-</a:t>
            </a:r>
            <a:r>
              <a:rPr lang="cs-CZ" dirty="0" err="1">
                <a:solidFill>
                  <a:schemeClr val="accent6">
                    <a:lumMod val="50000"/>
                  </a:schemeClr>
                </a:solidFill>
              </a:rPr>
              <a:t>nské</a:t>
            </a:r>
            <a:r>
              <a:rPr lang="cs-CZ" dirty="0">
                <a:solidFill>
                  <a:schemeClr val="accent6">
                    <a:lumMod val="50000"/>
                  </a:schemeClr>
                </a:solidFill>
              </a:rPr>
              <a:t> kolo</a:t>
            </a:r>
          </a:p>
        </p:txBody>
      </p:sp>
      <p:sp>
        <p:nvSpPr>
          <p:cNvPr id="27" name="Obdélník 26"/>
          <p:cNvSpPr/>
          <p:nvPr/>
        </p:nvSpPr>
        <p:spPr>
          <a:xfrm>
            <a:off x="4214813" y="3286125"/>
            <a:ext cx="1071562"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pl</a:t>
            </a:r>
            <a:r>
              <a:rPr lang="cs-CZ" dirty="0">
                <a:solidFill>
                  <a:schemeClr val="accent6">
                    <a:lumMod val="50000"/>
                  </a:schemeClr>
                </a:solidFill>
              </a:rPr>
              <a:t>-</a:t>
            </a:r>
            <a:r>
              <a:rPr lang="cs-CZ" dirty="0" err="1">
                <a:solidFill>
                  <a:schemeClr val="accent6">
                    <a:lumMod val="50000"/>
                  </a:schemeClr>
                </a:solidFill>
              </a:rPr>
              <a:t>novod</a:t>
            </a:r>
            <a:endParaRPr lang="cs-CZ" dirty="0">
              <a:solidFill>
                <a:schemeClr val="accent6">
                  <a:lumMod val="50000"/>
                </a:schemeClr>
              </a:solidFill>
            </a:endParaRPr>
          </a:p>
        </p:txBody>
      </p:sp>
      <p:sp>
        <p:nvSpPr>
          <p:cNvPr id="28" name="Obdélník 27"/>
          <p:cNvSpPr/>
          <p:nvPr/>
        </p:nvSpPr>
        <p:spPr>
          <a:xfrm>
            <a:off x="4643438" y="4000500"/>
            <a:ext cx="92868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Přem</a:t>
            </a:r>
            <a:r>
              <a:rPr lang="cs-CZ" dirty="0">
                <a:solidFill>
                  <a:schemeClr val="accent6">
                    <a:lumMod val="50000"/>
                  </a:schemeClr>
                </a:solidFill>
              </a:rPr>
              <a:t>-</a:t>
            </a:r>
            <a:r>
              <a:rPr lang="cs-CZ" dirty="0" err="1">
                <a:solidFill>
                  <a:schemeClr val="accent6">
                    <a:lumMod val="50000"/>
                  </a:schemeClr>
                </a:solidFill>
              </a:rPr>
              <a:t>sl</a:t>
            </a:r>
            <a:endParaRPr lang="cs-CZ" dirty="0">
              <a:solidFill>
                <a:schemeClr val="accent6">
                  <a:lumMod val="50000"/>
                </a:schemeClr>
              </a:solidFill>
            </a:endParaRPr>
          </a:p>
        </p:txBody>
      </p:sp>
      <p:sp>
        <p:nvSpPr>
          <p:cNvPr id="29" name="Obdélník 28"/>
          <p:cNvSpPr/>
          <p:nvPr/>
        </p:nvSpPr>
        <p:spPr>
          <a:xfrm>
            <a:off x="2857500" y="3286125"/>
            <a:ext cx="857250"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třp</a:t>
            </a:r>
            <a:r>
              <a:rPr lang="cs-CZ" dirty="0">
                <a:solidFill>
                  <a:schemeClr val="accent6">
                    <a:lumMod val="50000"/>
                  </a:schemeClr>
                </a:solidFill>
              </a:rPr>
              <a:t>-</a:t>
            </a:r>
            <a:r>
              <a:rPr lang="cs-CZ" dirty="0" err="1">
                <a:solidFill>
                  <a:schemeClr val="accent6">
                    <a:lumMod val="50000"/>
                  </a:schemeClr>
                </a:solidFill>
              </a:rPr>
              <a:t>tka</a:t>
            </a:r>
            <a:endParaRPr lang="cs-CZ" dirty="0">
              <a:solidFill>
                <a:schemeClr val="accent6">
                  <a:lumMod val="50000"/>
                </a:schemeClr>
              </a:solidFill>
            </a:endParaRPr>
          </a:p>
        </p:txBody>
      </p:sp>
      <p:sp>
        <p:nvSpPr>
          <p:cNvPr id="30" name="Obdélník 29"/>
          <p:cNvSpPr/>
          <p:nvPr/>
        </p:nvSpPr>
        <p:spPr>
          <a:xfrm>
            <a:off x="4357688" y="1357313"/>
            <a:ext cx="150018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s-</a:t>
            </a:r>
            <a:r>
              <a:rPr lang="cs-CZ" dirty="0" err="1">
                <a:solidFill>
                  <a:schemeClr val="accent6">
                    <a:lumMod val="50000"/>
                  </a:schemeClr>
                </a:solidFill>
              </a:rPr>
              <a:t>pek</a:t>
            </a:r>
            <a:r>
              <a:rPr lang="cs-CZ" dirty="0">
                <a:solidFill>
                  <a:schemeClr val="accent6">
                    <a:lumMod val="50000"/>
                  </a:schemeClr>
                </a:solidFill>
              </a:rPr>
              <a:t> v peřině</a:t>
            </a:r>
          </a:p>
        </p:txBody>
      </p:sp>
      <p:sp>
        <p:nvSpPr>
          <p:cNvPr id="31" name="Plechovka 30"/>
          <p:cNvSpPr/>
          <p:nvPr/>
        </p:nvSpPr>
        <p:spPr>
          <a:xfrm>
            <a:off x="7143750" y="5643563"/>
            <a:ext cx="1500188" cy="500062"/>
          </a:xfrm>
          <a:prstGeom prst="can">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I - Í</a:t>
            </a:r>
          </a:p>
        </p:txBody>
      </p:sp>
      <p:sp>
        <p:nvSpPr>
          <p:cNvPr id="32" name="Obdélník 31"/>
          <p:cNvSpPr/>
          <p:nvPr/>
        </p:nvSpPr>
        <p:spPr>
          <a:xfrm>
            <a:off x="4500563" y="5357813"/>
            <a:ext cx="785812"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s-</a:t>
            </a:r>
            <a:r>
              <a:rPr lang="cs-CZ" dirty="0" err="1">
                <a:solidFill>
                  <a:schemeClr val="accent6">
                    <a:lumMod val="50000"/>
                  </a:schemeClr>
                </a:solidFill>
              </a:rPr>
              <a:t>rka</a:t>
            </a:r>
            <a:endParaRPr lang="cs-CZ" dirty="0">
              <a:solidFill>
                <a:schemeClr val="accent6">
                  <a:lumMod val="50000"/>
                </a:schemeClr>
              </a:solidFill>
            </a:endParaRPr>
          </a:p>
        </p:txBody>
      </p:sp>
      <p:sp>
        <p:nvSpPr>
          <p:cNvPr id="33" name="Obdélník 32"/>
          <p:cNvSpPr/>
          <p:nvPr/>
        </p:nvSpPr>
        <p:spPr>
          <a:xfrm>
            <a:off x="5643563" y="2000250"/>
            <a:ext cx="121443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s-</a:t>
            </a:r>
            <a:r>
              <a:rPr lang="cs-CZ" dirty="0" err="1">
                <a:solidFill>
                  <a:schemeClr val="accent6">
                    <a:lumMod val="50000"/>
                  </a:schemeClr>
                </a:solidFill>
              </a:rPr>
              <a:t>kl</a:t>
            </a:r>
            <a:r>
              <a:rPr lang="cs-CZ" dirty="0">
                <a:solidFill>
                  <a:schemeClr val="accent6">
                    <a:lumMod val="50000"/>
                  </a:schemeClr>
                </a:solidFill>
              </a:rPr>
              <a:t> bolestí</a:t>
            </a:r>
          </a:p>
        </p:txBody>
      </p:sp>
      <p:sp>
        <p:nvSpPr>
          <p:cNvPr id="34" name="Obdélník 33"/>
          <p:cNvSpPr/>
          <p:nvPr/>
        </p:nvSpPr>
        <p:spPr>
          <a:xfrm>
            <a:off x="5429250" y="2643188"/>
            <a:ext cx="928688"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p-škoty</a:t>
            </a:r>
          </a:p>
        </p:txBody>
      </p:sp>
      <p:sp>
        <p:nvSpPr>
          <p:cNvPr id="35" name="Obdélník 34"/>
          <p:cNvSpPr/>
          <p:nvPr/>
        </p:nvSpPr>
        <p:spPr>
          <a:xfrm>
            <a:off x="2643188" y="2643188"/>
            <a:ext cx="150018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bl</a:t>
            </a:r>
            <a:r>
              <a:rPr lang="cs-CZ" dirty="0">
                <a:solidFill>
                  <a:schemeClr val="accent6">
                    <a:lumMod val="50000"/>
                  </a:schemeClr>
                </a:solidFill>
              </a:rPr>
              <a:t>-</a:t>
            </a:r>
            <a:r>
              <a:rPr lang="cs-CZ" dirty="0" err="1">
                <a:solidFill>
                  <a:schemeClr val="accent6">
                    <a:lumMod val="50000"/>
                  </a:schemeClr>
                </a:solidFill>
              </a:rPr>
              <a:t>zko</a:t>
            </a:r>
            <a:r>
              <a:rPr lang="cs-CZ" dirty="0">
                <a:solidFill>
                  <a:schemeClr val="accent6">
                    <a:lumMod val="50000"/>
                  </a:schemeClr>
                </a:solidFill>
              </a:rPr>
              <a:t> nádraží</a:t>
            </a:r>
          </a:p>
        </p:txBody>
      </p:sp>
      <p:sp>
        <p:nvSpPr>
          <p:cNvPr id="36" name="Obdélník 35"/>
          <p:cNvSpPr/>
          <p:nvPr/>
        </p:nvSpPr>
        <p:spPr>
          <a:xfrm>
            <a:off x="5000625" y="4786313"/>
            <a:ext cx="7858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zm</a:t>
            </a:r>
            <a:r>
              <a:rPr lang="cs-CZ" dirty="0">
                <a:solidFill>
                  <a:schemeClr val="accent6">
                    <a:lumMod val="50000"/>
                  </a:schemeClr>
                </a:solidFill>
              </a:rPr>
              <a:t>-je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Nadpis 1"/>
          <p:cNvSpPr>
            <a:spLocks noGrp="1"/>
          </p:cNvSpPr>
          <p:nvPr>
            <p:ph type="title"/>
          </p:nvPr>
        </p:nvSpPr>
        <p:spPr>
          <a:xfrm>
            <a:off x="457200" y="500063"/>
            <a:ext cx="8229600" cy="571500"/>
          </a:xfrm>
        </p:spPr>
        <p:txBody>
          <a:bodyPr/>
          <a:lstStyle/>
          <a:p>
            <a:pPr algn="l"/>
            <a:r>
              <a:rPr lang="cs-CZ" sz="1200" b="1" smtClean="0"/>
              <a:t>OSMISMĚRKA</a:t>
            </a:r>
            <a:r>
              <a:rPr lang="cs-CZ" sz="1200" smtClean="0"/>
              <a:t/>
            </a:r>
            <a:br>
              <a:rPr lang="cs-CZ" sz="1200" smtClean="0"/>
            </a:br>
            <a:r>
              <a:rPr lang="cs-CZ" sz="1200" smtClean="0"/>
              <a:t>Doplň chybějící písmena a slova vyškrtej v osmisměrce. Zbývající políčka s písmeny vybarvi, přečti po řádcích a tajenku napiš. </a:t>
            </a:r>
          </a:p>
        </p:txBody>
      </p:sp>
      <p:sp>
        <p:nvSpPr>
          <p:cNvPr id="126979" name="Zástupný symbol pro obsah 2"/>
          <p:cNvSpPr>
            <a:spLocks noGrp="1"/>
          </p:cNvSpPr>
          <p:nvPr>
            <p:ph idx="1"/>
          </p:nvPr>
        </p:nvSpPr>
        <p:spPr>
          <a:xfrm>
            <a:off x="457200" y="1143000"/>
            <a:ext cx="2900363" cy="4357688"/>
          </a:xfrm>
        </p:spPr>
        <p:txBody>
          <a:bodyPr/>
          <a:lstStyle/>
          <a:p>
            <a:pPr>
              <a:buFont typeface="Arial" charset="0"/>
              <a:buNone/>
            </a:pPr>
            <a:r>
              <a:rPr lang="cs-CZ" sz="1800" smtClean="0"/>
              <a:t>nas    cenný             zp    toval</a:t>
            </a:r>
          </a:p>
          <a:p>
            <a:pPr>
              <a:buFont typeface="Arial" charset="0"/>
              <a:buNone/>
            </a:pPr>
            <a:endParaRPr lang="cs-CZ" sz="1800" smtClean="0"/>
          </a:p>
          <a:p>
            <a:pPr>
              <a:buFont typeface="Arial" charset="0"/>
              <a:buNone/>
            </a:pPr>
            <a:r>
              <a:rPr lang="cs-CZ" sz="1800" smtClean="0"/>
              <a:t>s     lnice                   s     čí</a:t>
            </a:r>
          </a:p>
          <a:p>
            <a:pPr>
              <a:buFont typeface="Arial" charset="0"/>
              <a:buNone/>
            </a:pPr>
            <a:endParaRPr lang="cs-CZ" sz="1800" smtClean="0"/>
          </a:p>
          <a:p>
            <a:pPr>
              <a:buFont typeface="Arial" charset="0"/>
              <a:buNone/>
            </a:pPr>
            <a:r>
              <a:rPr lang="cs-CZ" sz="1800" smtClean="0"/>
              <a:t>s     kora                    les    ček</a:t>
            </a:r>
          </a:p>
          <a:p>
            <a:pPr>
              <a:buFont typeface="Arial" charset="0"/>
              <a:buNone/>
            </a:pPr>
            <a:endParaRPr lang="cs-CZ" sz="1800" smtClean="0"/>
          </a:p>
          <a:p>
            <a:pPr>
              <a:buFont typeface="Arial" charset="0"/>
              <a:buNone/>
            </a:pPr>
            <a:r>
              <a:rPr lang="cs-CZ" sz="1800" smtClean="0"/>
              <a:t>s     rový                    s    novo</a:t>
            </a:r>
          </a:p>
          <a:p>
            <a:pPr>
              <a:buFont typeface="Arial" charset="0"/>
              <a:buNone/>
            </a:pPr>
            <a:endParaRPr lang="cs-CZ" sz="1800" smtClean="0"/>
          </a:p>
          <a:p>
            <a:pPr>
              <a:buFont typeface="Arial" charset="0"/>
              <a:buNone/>
            </a:pPr>
            <a:r>
              <a:rPr lang="cs-CZ" sz="1800" smtClean="0"/>
              <a:t>zás     p                      p     la</a:t>
            </a:r>
          </a:p>
          <a:p>
            <a:pPr>
              <a:buFont typeface="Arial" charset="0"/>
              <a:buNone/>
            </a:pPr>
            <a:endParaRPr lang="cs-CZ" sz="1800" smtClean="0"/>
          </a:p>
          <a:p>
            <a:pPr>
              <a:buFont typeface="Arial" charset="0"/>
              <a:buNone/>
            </a:pPr>
            <a:r>
              <a:rPr lang="cs-CZ" sz="1800" smtClean="0"/>
              <a:t>s     tko                        l     d</a:t>
            </a:r>
          </a:p>
          <a:p>
            <a:pPr>
              <a:buFont typeface="Arial" charset="0"/>
              <a:buNone/>
            </a:pPr>
            <a:endParaRPr lang="cs-CZ" sz="1800" smtClean="0"/>
          </a:p>
          <a:p>
            <a:pPr>
              <a:buFont typeface="Arial" charset="0"/>
              <a:buNone/>
            </a:pPr>
            <a:r>
              <a:rPr lang="cs-CZ" sz="1800" smtClean="0"/>
              <a:t>s     ček</a:t>
            </a:r>
          </a:p>
        </p:txBody>
      </p:sp>
      <p:sp>
        <p:nvSpPr>
          <p:cNvPr id="4" name="TextovéPole 3"/>
          <p:cNvSpPr txBox="1"/>
          <p:nvPr/>
        </p:nvSpPr>
        <p:spPr>
          <a:xfrm>
            <a:off x="857250" y="1143000"/>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5" name="TextovéPole 4"/>
          <p:cNvSpPr txBox="1"/>
          <p:nvPr/>
        </p:nvSpPr>
        <p:spPr>
          <a:xfrm>
            <a:off x="642938" y="1785938"/>
            <a:ext cx="214312"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6" name="TextovéPole 5"/>
          <p:cNvSpPr txBox="1"/>
          <p:nvPr/>
        </p:nvSpPr>
        <p:spPr>
          <a:xfrm>
            <a:off x="642938" y="2428875"/>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7" name="TextovéPole 6"/>
          <p:cNvSpPr txBox="1"/>
          <p:nvPr/>
        </p:nvSpPr>
        <p:spPr>
          <a:xfrm>
            <a:off x="642938" y="3143250"/>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8" name="TextovéPole 7"/>
          <p:cNvSpPr txBox="1"/>
          <p:nvPr/>
        </p:nvSpPr>
        <p:spPr>
          <a:xfrm>
            <a:off x="857250" y="3786188"/>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9" name="TextovéPole 8"/>
          <p:cNvSpPr txBox="1"/>
          <p:nvPr/>
        </p:nvSpPr>
        <p:spPr>
          <a:xfrm>
            <a:off x="642938" y="4429125"/>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0" name="TextovéPole 9"/>
          <p:cNvSpPr txBox="1"/>
          <p:nvPr/>
        </p:nvSpPr>
        <p:spPr>
          <a:xfrm>
            <a:off x="642938" y="5072063"/>
            <a:ext cx="214312"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1" name="TextovéPole 10"/>
          <p:cNvSpPr txBox="1"/>
          <p:nvPr/>
        </p:nvSpPr>
        <p:spPr>
          <a:xfrm>
            <a:off x="2500313" y="1143000"/>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2" name="TextovéPole 11"/>
          <p:cNvSpPr txBox="1"/>
          <p:nvPr/>
        </p:nvSpPr>
        <p:spPr>
          <a:xfrm>
            <a:off x="2428875" y="1785938"/>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3" name="TextovéPole 12"/>
          <p:cNvSpPr txBox="1"/>
          <p:nvPr/>
        </p:nvSpPr>
        <p:spPr>
          <a:xfrm>
            <a:off x="2571750" y="2428875"/>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4" name="TextovéPole 13"/>
          <p:cNvSpPr txBox="1"/>
          <p:nvPr/>
        </p:nvSpPr>
        <p:spPr>
          <a:xfrm>
            <a:off x="2428875" y="3143250"/>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5" name="TextovéPole 14"/>
          <p:cNvSpPr txBox="1"/>
          <p:nvPr/>
        </p:nvSpPr>
        <p:spPr>
          <a:xfrm>
            <a:off x="2500313" y="3786188"/>
            <a:ext cx="214312"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6" name="TextovéPole 15"/>
          <p:cNvSpPr txBox="1"/>
          <p:nvPr/>
        </p:nvSpPr>
        <p:spPr>
          <a:xfrm>
            <a:off x="2500313" y="4429125"/>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graphicFrame>
        <p:nvGraphicFramePr>
          <p:cNvPr id="17" name="Tabulka 16"/>
          <p:cNvGraphicFramePr>
            <a:graphicFrameLocks noGrp="1"/>
          </p:cNvGraphicFramePr>
          <p:nvPr/>
        </p:nvGraphicFramePr>
        <p:xfrm>
          <a:off x="4357688" y="1214438"/>
          <a:ext cx="3786216" cy="3429026"/>
        </p:xfrm>
        <a:graphic>
          <a:graphicData uri="http://schemas.openxmlformats.org/drawingml/2006/table">
            <a:tbl>
              <a:tblPr/>
              <a:tblGrid>
                <a:gridCol w="473277"/>
                <a:gridCol w="473277"/>
                <a:gridCol w="473277"/>
                <a:gridCol w="473277"/>
                <a:gridCol w="473277"/>
                <a:gridCol w="473277"/>
                <a:gridCol w="473277"/>
                <a:gridCol w="473277"/>
              </a:tblGrid>
              <a:tr h="430210">
                <a:tc>
                  <a:txBody>
                    <a:bodyPr/>
                    <a:lstStyle/>
                    <a:p>
                      <a:pPr algn="ctr" fontAlgn="ctr"/>
                      <a:r>
                        <a:rPr lang="cs-CZ" sz="1800" b="0" i="0" u="none" strike="noStrike" dirty="0">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dirty="0">
                          <a:solidFill>
                            <a:srgbClr val="000000"/>
                          </a:solidFill>
                          <a:latin typeface="Calibri"/>
                        </a:rPr>
                        <a:t>Í</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Á</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17556">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dirty="0">
                          <a:solidFill>
                            <a:srgbClr val="000000"/>
                          </a:solidFill>
                          <a:latin typeface="Calibri"/>
                        </a:rPr>
                        <a:t>Ý</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bl>
          </a:graphicData>
        </a:graphic>
      </p:graphicFrame>
      <p:graphicFrame>
        <p:nvGraphicFramePr>
          <p:cNvPr id="18" name="Tabulka 17"/>
          <p:cNvGraphicFramePr>
            <a:graphicFrameLocks noGrp="1"/>
          </p:cNvGraphicFramePr>
          <p:nvPr/>
        </p:nvGraphicFramePr>
        <p:xfrm>
          <a:off x="3357563" y="4857750"/>
          <a:ext cx="901700" cy="323850"/>
        </p:xfrm>
        <a:graphic>
          <a:graphicData uri="http://schemas.openxmlformats.org/drawingml/2006/table">
            <a:tbl>
              <a:tblPr/>
              <a:tblGrid>
                <a:gridCol w="901700"/>
              </a:tblGrid>
              <a:tr h="323850">
                <a:tc>
                  <a:txBody>
                    <a:bodyPr/>
                    <a:lstStyle/>
                    <a:p>
                      <a:pPr algn="l" fontAlgn="b"/>
                      <a:r>
                        <a:rPr lang="cs-CZ" sz="1800" b="0" i="0" u="none" strike="noStrike" dirty="0">
                          <a:solidFill>
                            <a:srgbClr val="000000"/>
                          </a:solidFill>
                          <a:latin typeface="Calibri"/>
                        </a:rPr>
                        <a:t>Tajenka:</a:t>
                      </a:r>
                    </a:p>
                  </a:txBody>
                  <a:tcPr marL="9525" marR="9525" marT="9525" marB="0" anchor="b">
                    <a:lnL>
                      <a:noFill/>
                    </a:lnL>
                    <a:lnR>
                      <a:noFill/>
                    </a:lnR>
                    <a:lnT>
                      <a:noFill/>
                    </a:lnT>
                    <a:lnB>
                      <a:noFill/>
                    </a:lnB>
                  </a:tcPr>
                </a:tc>
              </a:tr>
            </a:tbl>
          </a:graphicData>
        </a:graphic>
      </p:graphicFrame>
      <p:graphicFrame>
        <p:nvGraphicFramePr>
          <p:cNvPr id="19" name="Tabulka 18"/>
          <p:cNvGraphicFramePr>
            <a:graphicFrameLocks noGrp="1"/>
          </p:cNvGraphicFramePr>
          <p:nvPr/>
        </p:nvGraphicFramePr>
        <p:xfrm>
          <a:off x="4286250" y="4857750"/>
          <a:ext cx="1857388" cy="323850"/>
        </p:xfrm>
        <a:graphic>
          <a:graphicData uri="http://schemas.openxmlformats.org/drawingml/2006/table">
            <a:tbl>
              <a:tblPr/>
              <a:tblGrid>
                <a:gridCol w="1857388"/>
              </a:tblGrid>
              <a:tr h="323850">
                <a:tc>
                  <a:txBody>
                    <a:bodyPr/>
                    <a:lstStyle/>
                    <a:p>
                      <a:pPr algn="l" fontAlgn="b"/>
                      <a:r>
                        <a:rPr lang="cs-CZ" sz="1800" b="0" i="0" u="none" strike="noStrike" dirty="0">
                          <a:solidFill>
                            <a:srgbClr val="000000"/>
                          </a:solidFill>
                          <a:latin typeface="Calibri"/>
                        </a:rPr>
                        <a:t>Pepíček napsal:</a:t>
                      </a:r>
                    </a:p>
                  </a:txBody>
                  <a:tcPr marL="9525" marR="9525" marT="9525" marB="0" anchor="b">
                    <a:lnL>
                      <a:noFill/>
                    </a:lnL>
                    <a:lnR>
                      <a:noFill/>
                    </a:lnR>
                    <a:lnT>
                      <a:noFill/>
                    </a:lnT>
                    <a:lnB>
                      <a:noFill/>
                    </a:lnB>
                  </a:tcPr>
                </a:tc>
              </a:tr>
            </a:tbl>
          </a:graphicData>
        </a:graphic>
      </p:graphicFrame>
      <p:graphicFrame>
        <p:nvGraphicFramePr>
          <p:cNvPr id="20" name="Tabulka 19"/>
          <p:cNvGraphicFramePr>
            <a:graphicFrameLocks noGrp="1"/>
          </p:cNvGraphicFramePr>
          <p:nvPr/>
        </p:nvGraphicFramePr>
        <p:xfrm>
          <a:off x="4286250" y="5214938"/>
          <a:ext cx="3835400" cy="323850"/>
        </p:xfrm>
        <a:graphic>
          <a:graphicData uri="http://schemas.openxmlformats.org/drawingml/2006/table">
            <a:tbl>
              <a:tblPr/>
              <a:tblGrid>
                <a:gridCol w="3835400"/>
              </a:tblGrid>
              <a:tr h="323850">
                <a:tc>
                  <a:txBody>
                    <a:bodyPr/>
                    <a:lstStyle/>
                    <a:p>
                      <a:pPr algn="l" fontAlgn="b"/>
                      <a:r>
                        <a:rPr lang="cs-CZ" sz="1800" b="0" i="0" u="none" strike="noStrike" dirty="0">
                          <a:solidFill>
                            <a:srgbClr val="000000"/>
                          </a:solidFill>
                          <a:latin typeface="Calibri"/>
                        </a:rPr>
                        <a:t>,, Bolelo mě v krku, nemohl jsem mluvit, </a:t>
                      </a:r>
                    </a:p>
                  </a:txBody>
                  <a:tcPr marL="9525" marR="9525" marT="9525" marB="0" anchor="b">
                    <a:lnL>
                      <a:noFill/>
                    </a:lnL>
                    <a:lnR>
                      <a:noFill/>
                    </a:lnR>
                    <a:lnT>
                      <a:noFill/>
                    </a:lnT>
                    <a:lnB>
                      <a:noFill/>
                    </a:lnB>
                  </a:tcPr>
                </a:tc>
              </a:tr>
            </a:tbl>
          </a:graphicData>
        </a:graphic>
      </p:graphicFrame>
      <p:graphicFrame>
        <p:nvGraphicFramePr>
          <p:cNvPr id="21" name="Tabulka 20"/>
          <p:cNvGraphicFramePr>
            <a:graphicFrameLocks noGrp="1"/>
          </p:cNvGraphicFramePr>
          <p:nvPr/>
        </p:nvGraphicFramePr>
        <p:xfrm>
          <a:off x="4286250" y="5572125"/>
          <a:ext cx="1219200" cy="323850"/>
        </p:xfrm>
        <a:graphic>
          <a:graphicData uri="http://schemas.openxmlformats.org/drawingml/2006/table">
            <a:tbl>
              <a:tblPr/>
              <a:tblGrid>
                <a:gridCol w="1219200"/>
              </a:tblGrid>
              <a:tr h="323850">
                <a:tc>
                  <a:txBody>
                    <a:bodyPr/>
                    <a:lstStyle/>
                    <a:p>
                      <a:pPr algn="l" fontAlgn="b"/>
                      <a:r>
                        <a:rPr lang="cs-CZ" sz="1800" b="0" i="0" u="none" strike="noStrike" dirty="0">
                          <a:solidFill>
                            <a:srgbClr val="000000"/>
                          </a:solidFill>
                          <a:latin typeface="Calibri"/>
                        </a:rPr>
                        <a:t>pouze jsem</a:t>
                      </a:r>
                    </a:p>
                  </a:txBody>
                  <a:tcPr marL="9525" marR="9525" marT="9525" marB="0" anchor="b">
                    <a:lnL>
                      <a:noFill/>
                    </a:lnL>
                    <a:lnR>
                      <a:noFill/>
                    </a:lnR>
                    <a:lnT>
                      <a:noFill/>
                    </a:lnT>
                    <a:lnB>
                      <a:noFill/>
                    </a:lnB>
                  </a:tcPr>
                </a:tc>
              </a:tr>
            </a:tbl>
          </a:graphicData>
        </a:graphic>
      </p:graphicFrame>
      <p:graphicFrame>
        <p:nvGraphicFramePr>
          <p:cNvPr id="22" name="Tabulka 21"/>
          <p:cNvGraphicFramePr>
            <a:graphicFrameLocks noGrp="1"/>
          </p:cNvGraphicFramePr>
          <p:nvPr/>
        </p:nvGraphicFramePr>
        <p:xfrm>
          <a:off x="5429250" y="5572125"/>
          <a:ext cx="2286000" cy="323850"/>
        </p:xfrm>
        <a:graphic>
          <a:graphicData uri="http://schemas.openxmlformats.org/drawingml/2006/table">
            <a:tbl>
              <a:tblPr/>
              <a:tblGrid>
                <a:gridCol w="381000"/>
                <a:gridCol w="381000"/>
                <a:gridCol w="381000"/>
                <a:gridCol w="381000"/>
                <a:gridCol w="381000"/>
                <a:gridCol w="381000"/>
              </a:tblGrid>
              <a:tr h="323850">
                <a:tc>
                  <a:txBody>
                    <a:bodyPr/>
                    <a:lstStyle/>
                    <a:p>
                      <a:pPr algn="ctr" fontAlgn="ctr"/>
                      <a:r>
                        <a:rPr lang="cs-CZ" sz="1800" b="0" i="0" u="none" strike="noStrike" dirty="0">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l" fontAlgn="ctr"/>
                      <a:r>
                        <a:rPr lang="cs-CZ" sz="1800" b="0" i="0" u="none" strike="noStrike" dirty="0">
                          <a:solidFill>
                            <a:srgbClr val="000000"/>
                          </a:solidFill>
                          <a:latin typeface="Calibri"/>
                        </a:rPr>
                        <a:t>."</a:t>
                      </a:r>
                    </a:p>
                  </a:txBody>
                  <a:tcPr marL="9525" marR="9525" marT="9525" marB="0" anchor="ctr">
                    <a:lnL w="12700" cap="flat" cmpd="sng" algn="ctr">
                      <a:solidFill>
                        <a:srgbClr val="60497B"/>
                      </a:solidFill>
                      <a:prstDash val="solid"/>
                      <a:round/>
                      <a:headEnd type="none" w="med" len="med"/>
                      <a:tailEnd type="none" w="med" len="med"/>
                    </a:lnL>
                    <a:lnR>
                      <a:noFill/>
                    </a:lnR>
                    <a:lnT>
                      <a:noFill/>
                    </a:lnT>
                    <a:lnB>
                      <a:noFill/>
                    </a:lnB>
                  </a:tcPr>
                </a:tc>
              </a:tr>
            </a:tbl>
          </a:graphicData>
        </a:graphic>
      </p:graphicFrame>
      <p:sp>
        <p:nvSpPr>
          <p:cNvPr id="23" name="Obdélník 22"/>
          <p:cNvSpPr/>
          <p:nvPr/>
        </p:nvSpPr>
        <p:spPr>
          <a:xfrm>
            <a:off x="3286125" y="6000750"/>
            <a:ext cx="3786188" cy="369888"/>
          </a:xfrm>
          <a:prstGeom prst="rect">
            <a:avLst/>
          </a:prstGeom>
        </p:spPr>
        <p:txBody>
          <a:bodyPr>
            <a:spAutoFit/>
          </a:bodyPr>
          <a:lstStyle/>
          <a:p>
            <a:pPr>
              <a:defRPr/>
            </a:pPr>
            <a:r>
              <a:rPr lang="pl-PL" dirty="0">
                <a:latin typeface="+mj-lt"/>
              </a:rPr>
              <a:t>Oprav chybu, kterou Pepíček napsal.</a:t>
            </a:r>
            <a:endParaRPr lang="cs-CZ" dirty="0">
              <a:latin typeface="+mj-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Zaoblený obdélník 16"/>
          <p:cNvSpPr/>
          <p:nvPr/>
        </p:nvSpPr>
        <p:spPr>
          <a:xfrm>
            <a:off x="6715125" y="5357813"/>
            <a:ext cx="1928813"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6" name="Zaoblený obdélník 15"/>
          <p:cNvSpPr/>
          <p:nvPr/>
        </p:nvSpPr>
        <p:spPr>
          <a:xfrm>
            <a:off x="3643313" y="5357813"/>
            <a:ext cx="1928812"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5" name="Zaoblený obdélník 14"/>
          <p:cNvSpPr/>
          <p:nvPr/>
        </p:nvSpPr>
        <p:spPr>
          <a:xfrm>
            <a:off x="571500" y="5357813"/>
            <a:ext cx="1928813"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4" name="Zaoblený obdélník 13"/>
          <p:cNvSpPr/>
          <p:nvPr/>
        </p:nvSpPr>
        <p:spPr>
          <a:xfrm>
            <a:off x="6715125" y="4429125"/>
            <a:ext cx="1928813" cy="700088"/>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3" name="Zaoblený obdélník 12"/>
          <p:cNvSpPr/>
          <p:nvPr/>
        </p:nvSpPr>
        <p:spPr>
          <a:xfrm>
            <a:off x="3643313" y="4429125"/>
            <a:ext cx="1928812" cy="700088"/>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2" name="Zaoblený obdélník 11"/>
          <p:cNvSpPr/>
          <p:nvPr/>
        </p:nvSpPr>
        <p:spPr>
          <a:xfrm>
            <a:off x="571500" y="4429125"/>
            <a:ext cx="1928813" cy="700088"/>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1" name="Zaoblený obdélník 10"/>
          <p:cNvSpPr/>
          <p:nvPr/>
        </p:nvSpPr>
        <p:spPr>
          <a:xfrm>
            <a:off x="6715125" y="3500438"/>
            <a:ext cx="1928813"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0" name="Zaoblený obdélník 9"/>
          <p:cNvSpPr/>
          <p:nvPr/>
        </p:nvSpPr>
        <p:spPr>
          <a:xfrm>
            <a:off x="3643313" y="3500438"/>
            <a:ext cx="1928812"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9" name="Zaoblený obdélník 8"/>
          <p:cNvSpPr/>
          <p:nvPr/>
        </p:nvSpPr>
        <p:spPr>
          <a:xfrm>
            <a:off x="571500" y="3500438"/>
            <a:ext cx="1928813"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28011" name="Nadpis 1"/>
          <p:cNvSpPr>
            <a:spLocks noGrp="1"/>
          </p:cNvSpPr>
          <p:nvPr>
            <p:ph type="title"/>
          </p:nvPr>
        </p:nvSpPr>
        <p:spPr>
          <a:xfrm>
            <a:off x="457200" y="274638"/>
            <a:ext cx="8229600" cy="582612"/>
          </a:xfrm>
        </p:spPr>
        <p:txBody>
          <a:bodyPr/>
          <a:lstStyle/>
          <a:p>
            <a:pPr algn="l"/>
            <a:r>
              <a:rPr lang="cs-CZ" sz="1200" smtClean="0"/>
              <a:t>Seřaď tato vyjmenovaná slova podle abecedy:</a:t>
            </a:r>
          </a:p>
        </p:txBody>
      </p:sp>
      <p:cxnSp>
        <p:nvCxnSpPr>
          <p:cNvPr id="5" name="Přímá spojovací čára 4"/>
          <p:cNvCxnSpPr/>
          <p:nvPr/>
        </p:nvCxnSpPr>
        <p:spPr>
          <a:xfrm>
            <a:off x="500063" y="3286125"/>
            <a:ext cx="8215312" cy="1588"/>
          </a:xfrm>
          <a:prstGeom prst="line">
            <a:avLst/>
          </a:prstGeom>
          <a:ln>
            <a:solidFill>
              <a:schemeClr val="accent5">
                <a:lumMod val="75000"/>
              </a:schemeClr>
            </a:solidFill>
          </a:ln>
        </p:spPr>
        <p:style>
          <a:lnRef idx="3">
            <a:schemeClr val="accent6"/>
          </a:lnRef>
          <a:fillRef idx="0">
            <a:schemeClr val="accent6"/>
          </a:fillRef>
          <a:effectRef idx="2">
            <a:schemeClr val="accent6"/>
          </a:effectRef>
          <a:fontRef idx="minor">
            <a:schemeClr val="tx1"/>
          </a:fontRef>
        </p:style>
      </p:cxnSp>
      <p:cxnSp>
        <p:nvCxnSpPr>
          <p:cNvPr id="6" name="Přímá spojovací čára 5"/>
          <p:cNvCxnSpPr/>
          <p:nvPr/>
        </p:nvCxnSpPr>
        <p:spPr>
          <a:xfrm>
            <a:off x="571500" y="4286250"/>
            <a:ext cx="8143875" cy="1588"/>
          </a:xfrm>
          <a:prstGeom prst="line">
            <a:avLst/>
          </a:prstGeom>
          <a:ln>
            <a:solidFill>
              <a:schemeClr val="accent5">
                <a:lumMod val="75000"/>
              </a:schemeClr>
            </a:solidFill>
          </a:ln>
        </p:spPr>
        <p:style>
          <a:lnRef idx="2">
            <a:schemeClr val="accent6"/>
          </a:lnRef>
          <a:fillRef idx="0">
            <a:schemeClr val="accent6"/>
          </a:fillRef>
          <a:effectRef idx="1">
            <a:schemeClr val="accent6"/>
          </a:effectRef>
          <a:fontRef idx="minor">
            <a:schemeClr val="tx1"/>
          </a:fontRef>
        </p:style>
      </p:cxnSp>
      <p:cxnSp>
        <p:nvCxnSpPr>
          <p:cNvPr id="7" name="Přímá spojovací čára 6"/>
          <p:cNvCxnSpPr/>
          <p:nvPr/>
        </p:nvCxnSpPr>
        <p:spPr>
          <a:xfrm>
            <a:off x="571500" y="5214938"/>
            <a:ext cx="8143875" cy="1587"/>
          </a:xfrm>
          <a:prstGeom prst="line">
            <a:avLst/>
          </a:prstGeom>
          <a:ln>
            <a:solidFill>
              <a:schemeClr val="accent5">
                <a:lumMod val="75000"/>
              </a:schemeClr>
            </a:solidFill>
          </a:ln>
        </p:spPr>
        <p:style>
          <a:lnRef idx="2">
            <a:schemeClr val="accent6"/>
          </a:lnRef>
          <a:fillRef idx="0">
            <a:schemeClr val="accent6"/>
          </a:fillRef>
          <a:effectRef idx="1">
            <a:schemeClr val="accent6"/>
          </a:effectRef>
          <a:fontRef idx="minor">
            <a:schemeClr val="tx1"/>
          </a:fontRef>
        </p:style>
      </p:cxnSp>
      <p:cxnSp>
        <p:nvCxnSpPr>
          <p:cNvPr id="8" name="Přímá spojovací čára 7"/>
          <p:cNvCxnSpPr/>
          <p:nvPr/>
        </p:nvCxnSpPr>
        <p:spPr>
          <a:xfrm>
            <a:off x="571500" y="6143625"/>
            <a:ext cx="8143875" cy="1588"/>
          </a:xfrm>
          <a:prstGeom prst="line">
            <a:avLst/>
          </a:prstGeom>
          <a:ln>
            <a:solidFill>
              <a:schemeClr val="accent5">
                <a:lumMod val="75000"/>
              </a:schemeClr>
            </a:solidFill>
          </a:ln>
        </p:spPr>
        <p:style>
          <a:lnRef idx="2">
            <a:schemeClr val="accent6"/>
          </a:lnRef>
          <a:fillRef idx="0">
            <a:schemeClr val="accent6"/>
          </a:fillRef>
          <a:effectRef idx="1">
            <a:schemeClr val="accent6"/>
          </a:effectRef>
          <a:fontRef idx="minor">
            <a:schemeClr val="tx1"/>
          </a:fontRef>
        </p:style>
      </p:cxnSp>
      <p:sp>
        <p:nvSpPr>
          <p:cNvPr id="4" name="Zaoblený obdélník 3"/>
          <p:cNvSpPr/>
          <p:nvPr/>
        </p:nvSpPr>
        <p:spPr>
          <a:xfrm>
            <a:off x="571500" y="1000125"/>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sysel</a:t>
            </a:r>
          </a:p>
        </p:txBody>
      </p:sp>
      <p:sp>
        <p:nvSpPr>
          <p:cNvPr id="18" name="Zaoblený obdélník 17"/>
          <p:cNvSpPr/>
          <p:nvPr/>
        </p:nvSpPr>
        <p:spPr>
          <a:xfrm>
            <a:off x="3071813" y="928688"/>
            <a:ext cx="1714500" cy="557212"/>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syn</a:t>
            </a:r>
          </a:p>
        </p:txBody>
      </p:sp>
      <p:sp>
        <p:nvSpPr>
          <p:cNvPr id="23" name="Zaoblený obdélník 22"/>
          <p:cNvSpPr/>
          <p:nvPr/>
        </p:nvSpPr>
        <p:spPr>
          <a:xfrm>
            <a:off x="5929313" y="928688"/>
            <a:ext cx="1714500" cy="557212"/>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sýr</a:t>
            </a:r>
          </a:p>
        </p:txBody>
      </p:sp>
      <p:sp>
        <p:nvSpPr>
          <p:cNvPr id="24" name="Zaoblený obdélník 23"/>
          <p:cNvSpPr/>
          <p:nvPr/>
        </p:nvSpPr>
        <p:spPr>
          <a:xfrm>
            <a:off x="7000875" y="1571625"/>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sypat</a:t>
            </a:r>
          </a:p>
        </p:txBody>
      </p:sp>
      <p:sp>
        <p:nvSpPr>
          <p:cNvPr id="22" name="Zaoblený obdélník 21"/>
          <p:cNvSpPr/>
          <p:nvPr/>
        </p:nvSpPr>
        <p:spPr>
          <a:xfrm>
            <a:off x="4786313" y="1785938"/>
            <a:ext cx="1714500" cy="557212"/>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sýček</a:t>
            </a:r>
          </a:p>
        </p:txBody>
      </p:sp>
      <p:sp>
        <p:nvSpPr>
          <p:cNvPr id="19" name="Zaoblený obdélník 18"/>
          <p:cNvSpPr/>
          <p:nvPr/>
        </p:nvSpPr>
        <p:spPr>
          <a:xfrm>
            <a:off x="2000250" y="1643063"/>
            <a:ext cx="1714500" cy="557212"/>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sýkora</a:t>
            </a:r>
          </a:p>
        </p:txBody>
      </p:sp>
      <p:sp>
        <p:nvSpPr>
          <p:cNvPr id="20" name="Zaoblený obdélník 19"/>
          <p:cNvSpPr/>
          <p:nvPr/>
        </p:nvSpPr>
        <p:spPr>
          <a:xfrm>
            <a:off x="714375" y="2428875"/>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usychat</a:t>
            </a:r>
          </a:p>
        </p:txBody>
      </p:sp>
      <p:sp>
        <p:nvSpPr>
          <p:cNvPr id="21" name="Zaoblený obdélník 20"/>
          <p:cNvSpPr/>
          <p:nvPr/>
        </p:nvSpPr>
        <p:spPr>
          <a:xfrm>
            <a:off x="3571875" y="2428875"/>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sychravý</a:t>
            </a:r>
          </a:p>
        </p:txBody>
      </p:sp>
      <p:sp>
        <p:nvSpPr>
          <p:cNvPr id="25" name="Zaoblený obdélník 24"/>
          <p:cNvSpPr/>
          <p:nvPr/>
        </p:nvSpPr>
        <p:spPr>
          <a:xfrm>
            <a:off x="5786438" y="2571750"/>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sytý</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Nadpis 1"/>
          <p:cNvSpPr>
            <a:spLocks noGrp="1"/>
          </p:cNvSpPr>
          <p:nvPr>
            <p:ph type="title"/>
          </p:nvPr>
        </p:nvSpPr>
        <p:spPr>
          <a:xfrm>
            <a:off x="457200" y="274638"/>
            <a:ext cx="8229600" cy="868362"/>
          </a:xfrm>
        </p:spPr>
        <p:txBody>
          <a:bodyPr/>
          <a:lstStyle/>
          <a:p>
            <a:pPr algn="l"/>
            <a:r>
              <a:rPr lang="cs-CZ" sz="1200" smtClean="0"/>
              <a:t>Dopiš chybějící vyjmenovaná slova po ,,S“</a:t>
            </a:r>
          </a:p>
        </p:txBody>
      </p:sp>
      <p:sp>
        <p:nvSpPr>
          <p:cNvPr id="129027" name="Zástupný symbol pro obsah 2"/>
          <p:cNvSpPr>
            <a:spLocks noGrp="1"/>
          </p:cNvSpPr>
          <p:nvPr>
            <p:ph idx="1"/>
          </p:nvPr>
        </p:nvSpPr>
        <p:spPr>
          <a:xfrm>
            <a:off x="457200" y="1214438"/>
            <a:ext cx="8229600" cy="4911725"/>
          </a:xfrm>
        </p:spPr>
        <p:txBody>
          <a:bodyPr/>
          <a:lstStyle/>
          <a:p>
            <a:pPr>
              <a:buFont typeface="Arial" charset="0"/>
              <a:buNone/>
            </a:pPr>
            <a:r>
              <a:rPr lang="cs-CZ" smtClean="0"/>
              <a:t>syn,                     , sýr,</a:t>
            </a:r>
          </a:p>
          <a:p>
            <a:pPr>
              <a:buFont typeface="Arial" charset="0"/>
              <a:buNone/>
            </a:pPr>
            <a:endParaRPr lang="cs-CZ" smtClean="0"/>
          </a:p>
          <a:p>
            <a:pPr>
              <a:buFont typeface="Arial" charset="0"/>
              <a:buNone/>
            </a:pPr>
            <a:r>
              <a:rPr lang="cs-CZ" smtClean="0"/>
              <a:t>                     , sychravý,                     ,</a:t>
            </a:r>
          </a:p>
          <a:p>
            <a:pPr>
              <a:buFont typeface="Arial" charset="0"/>
              <a:buNone/>
            </a:pPr>
            <a:endParaRPr lang="cs-CZ" smtClean="0"/>
          </a:p>
          <a:p>
            <a:pPr>
              <a:buFont typeface="Arial" charset="0"/>
              <a:buNone/>
            </a:pPr>
            <a:r>
              <a:rPr lang="cs-CZ" smtClean="0"/>
              <a:t>sýkora,                     ,                    ,</a:t>
            </a:r>
          </a:p>
          <a:p>
            <a:pPr>
              <a:buFont typeface="Arial" charset="0"/>
              <a:buNone/>
            </a:pPr>
            <a:endParaRPr lang="cs-CZ" smtClean="0"/>
          </a:p>
          <a:p>
            <a:pPr>
              <a:buFont typeface="Arial" charset="0"/>
              <a:buNone/>
            </a:pPr>
            <a:r>
              <a:rPr lang="cs-CZ" smtClean="0"/>
              <a:t>syčet, </a:t>
            </a:r>
          </a:p>
        </p:txBody>
      </p:sp>
      <p:sp>
        <p:nvSpPr>
          <p:cNvPr id="4" name="Zaoblený obdélník 3"/>
          <p:cNvSpPr/>
          <p:nvPr/>
        </p:nvSpPr>
        <p:spPr>
          <a:xfrm>
            <a:off x="1571625" y="4643438"/>
            <a:ext cx="1785938"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6" name="Zaoblený obdélník 5"/>
          <p:cNvSpPr/>
          <p:nvPr/>
        </p:nvSpPr>
        <p:spPr>
          <a:xfrm>
            <a:off x="1285875" y="1143000"/>
            <a:ext cx="1785938"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7" name="Zaoblený obdélník 6"/>
          <p:cNvSpPr/>
          <p:nvPr/>
        </p:nvSpPr>
        <p:spPr>
          <a:xfrm>
            <a:off x="642938" y="2286000"/>
            <a:ext cx="1785937"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8" name="Zaoblený obdélník 7"/>
          <p:cNvSpPr/>
          <p:nvPr/>
        </p:nvSpPr>
        <p:spPr>
          <a:xfrm>
            <a:off x="4286250" y="2357438"/>
            <a:ext cx="1785938"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9" name="Zaoblený obdélník 8"/>
          <p:cNvSpPr/>
          <p:nvPr/>
        </p:nvSpPr>
        <p:spPr>
          <a:xfrm>
            <a:off x="1785938" y="3500438"/>
            <a:ext cx="1785937"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10" name="Zaoblený obdélník 9"/>
          <p:cNvSpPr/>
          <p:nvPr/>
        </p:nvSpPr>
        <p:spPr>
          <a:xfrm>
            <a:off x="3786188" y="3500438"/>
            <a:ext cx="1785937"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Nadpis 1"/>
          <p:cNvSpPr>
            <a:spLocks noGrp="1"/>
          </p:cNvSpPr>
          <p:nvPr>
            <p:ph type="title"/>
          </p:nvPr>
        </p:nvSpPr>
        <p:spPr/>
        <p:txBody>
          <a:bodyPr/>
          <a:lstStyle/>
          <a:p>
            <a:r>
              <a:rPr lang="cs-CZ" smtClean="0"/>
              <a:t>Popis</a:t>
            </a:r>
          </a:p>
        </p:txBody>
      </p:sp>
      <p:sp>
        <p:nvSpPr>
          <p:cNvPr id="130051" name="Zástupný symbol pro obsah 2"/>
          <p:cNvSpPr>
            <a:spLocks noGrp="1"/>
          </p:cNvSpPr>
          <p:nvPr>
            <p:ph idx="1"/>
          </p:nvPr>
        </p:nvSpPr>
        <p:spPr>
          <a:xfrm>
            <a:off x="457200" y="1643063"/>
            <a:ext cx="8229600" cy="4483100"/>
          </a:xfrm>
        </p:spPr>
        <p:txBody>
          <a:bodyPr/>
          <a:lstStyle/>
          <a:p>
            <a:pPr>
              <a:buFont typeface="Arial" charset="0"/>
              <a:buNone/>
            </a:pPr>
            <a:r>
              <a:rPr lang="cs-CZ" sz="1600" smtClean="0"/>
              <a:t>Prezentace je určená k procvičení vyjmenovaných slov po ,,S“.</a:t>
            </a:r>
          </a:p>
          <a:p>
            <a:pPr>
              <a:buFont typeface="Wingdings" pitchFamily="2" charset="2"/>
              <a:buChar char="v"/>
            </a:pPr>
            <a:r>
              <a:rPr lang="cs-CZ" sz="1600" smtClean="0"/>
              <a:t>První cvičení – křížovka a páté cvičení – doplňování chybějících vyjmenovaných slov. Doplňování chybějících písmen či slov se provádí kliknutím levým tlačítkem myši na rámeček a doplněním chybějícího písmene pomocí klávesnice.</a:t>
            </a:r>
          </a:p>
          <a:p>
            <a:pPr>
              <a:buFont typeface="Wingdings" pitchFamily="2" charset="2"/>
              <a:buChar char="v"/>
            </a:pPr>
            <a:r>
              <a:rPr lang="cs-CZ" sz="1600" smtClean="0"/>
              <a:t>Druhé a čtvrté cvičení – přemisťování cedulek. Přesun ,,cedulek“ se provádí kliknutím levým tlačítkem myši do rohu kartičky a následně posunem myši se současným držením levého tlačítka.</a:t>
            </a:r>
          </a:p>
          <a:p>
            <a:pPr>
              <a:buFont typeface="Wingdings" pitchFamily="2" charset="2"/>
              <a:buChar char="v"/>
            </a:pPr>
            <a:r>
              <a:rPr lang="cs-CZ" sz="1600" smtClean="0"/>
              <a:t>Třetí cvičení- osmisměrka. Nejprve dopsat i – y, í – ý do rámečků ve slovech kliknutím levým tlačítkem myši na rámeček a doplněním chybějícího písmene pomocí klávesnice. Vyhledávat slova uvedená vpravo v sloupcích v tabulce s písmeny, slova jsou v tabulce napsaná vodorov- ně, svisle či šikmo v obou směrech. Slova se v tabulce škrtají tak, že se na liště kreslení klikne levý tlačítkem myši na úsečku, následně na první písmeno vyhledaného slova a úsečka s drže- ním levého tlačítka se natáhne ve směru čtení přes celé slovo. Po vyškrtání všech slov se L (levým) tlačítkem myši klikne na nepřeškrtnuté písmeno a v nástroji kreslení se klikne na výplň tvarů, kde se zvolí světlejší barva. Takto se vyznačí všechna nepřeškrtnutá písmena, při jejichž přečtení zleva ve směru čtení získáme tajenku, kterou přepíšeme do rámečku. (klik L tlačítkem, písmeno klávesnicí)</a:t>
            </a:r>
          </a:p>
          <a:p>
            <a:endParaRPr lang="cs-CZ"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r>
              <a:rPr lang="cs-CZ" sz="1200" dirty="0" smtClean="0"/>
              <a:t>   Snímek 3 </a:t>
            </a:r>
            <a:r>
              <a:rPr lang="cs-CZ" sz="1200" smtClean="0"/>
              <a:t>- obrázek </a:t>
            </a:r>
            <a:r>
              <a:rPr lang="cs-CZ" sz="1200" dirty="0" smtClean="0"/>
              <a:t>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31076"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568</Words>
  <Application>Microsoft Office PowerPoint</Application>
  <PresentationFormat>Předvádění na obrazovce (4:3)</PresentationFormat>
  <Paragraphs>212</Paragraphs>
  <Slides>8</Slides>
  <Notes>0</Notes>
  <HiddenSlides>0</HiddenSlides>
  <MMClips>0</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Motiv sady Office</vt:lpstr>
      <vt:lpstr>VYJMENOVANÁ  SLOVA</vt:lpstr>
      <vt:lpstr>Doplň křížovku:</vt:lpstr>
      <vt:lpstr>Cihly s vyjmenovanými slovy a slovy příbuznými nalož do správných aut</vt:lpstr>
      <vt:lpstr>OSMISMĚRKA Doplň chybějící písmena a slova vyškrtej v osmisměrce. Zbývající políčka s písmeny vybarvi, přečti po řádcích a tajenku napiš. </vt:lpstr>
      <vt:lpstr>Seřaď tato vyjmenovaná slova podle abecedy:</vt:lpstr>
      <vt:lpstr>Dopiš chybějící vyjmenovaná slova po ,,S“</vt:lpstr>
      <vt:lpstr>Popis</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pajkrtova</dc:creator>
  <cp:lastModifiedBy>pajkrtova</cp:lastModifiedBy>
  <cp:revision>5</cp:revision>
  <dcterms:created xsi:type="dcterms:W3CDTF">2012-01-11T10:22:17Z</dcterms:created>
  <dcterms:modified xsi:type="dcterms:W3CDTF">2012-02-22T09:40:24Z</dcterms:modified>
</cp:coreProperties>
</file>