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74" r:id="rId2"/>
    <p:sldId id="275" r:id="rId3"/>
    <p:sldId id="256" r:id="rId4"/>
    <p:sldId id="258" r:id="rId5"/>
    <p:sldId id="270" r:id="rId6"/>
    <p:sldId id="273" r:id="rId7"/>
    <p:sldId id="272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1739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420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tp.nyu.edu/~sn964/SueITPblog/category/design-frontier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owstuffworks.com/electromagnet.htm" TargetMode="External"/><Relationship Id="rId4" Type="http://schemas.openxmlformats.org/officeDocument/2006/relationships/hyperlink" Target="http://upload.wikimedia.org/wikipedia/commons/9/92/Homemade_Electromagn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3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</a:t>
            </a:r>
            <a:r>
              <a:rPr lang="cs-CZ" sz="1800" b="1" dirty="0" smtClean="0"/>
              <a:t>4.12.2012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9.r.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Člověk a příroda – Fyzika – Elektřina a magnetismus -  </a:t>
            </a:r>
            <a:br>
              <a:rPr lang="cs-CZ" sz="1800" b="1" dirty="0" smtClean="0"/>
            </a:br>
            <a:r>
              <a:rPr lang="cs-CZ" sz="1800" b="1" dirty="0" smtClean="0"/>
              <a:t>                                Elektromagnet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Prvky elektrických obvodů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645024"/>
            <a:ext cx="6400800" cy="199377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 anchorCtr="1">
            <a:normAutofit/>
          </a:bodyPr>
          <a:lstStyle/>
          <a:p>
            <a:pPr marL="720000" indent="-742950">
              <a:spcBef>
                <a:spcPts val="2400"/>
              </a:spcBef>
            </a:pPr>
            <a:r>
              <a:rPr lang="cs-CZ" sz="4400" b="1" dirty="0" smtClean="0">
                <a:solidFill>
                  <a:schemeClr val="bg1"/>
                </a:solidFill>
                <a:latin typeface="+mj-lt"/>
              </a:rPr>
              <a:t>Elektromagnet</a:t>
            </a:r>
            <a:endParaRPr lang="cs-CZ" b="1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/>
            <a:r>
              <a:rPr lang="cs-CZ" dirty="0" smtClean="0">
                <a:solidFill>
                  <a:schemeClr val="bg1"/>
                </a:solidFill>
                <a:latin typeface="+mj-lt"/>
              </a:rPr>
              <a:t>Objev magnetických vlastností 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 </a:t>
            </a:r>
            <a:r>
              <a:rPr lang="cs-CZ" sz="2000" dirty="0" smtClean="0"/>
              <a:t>Roku </a:t>
            </a:r>
            <a:r>
              <a:rPr lang="en-GB" sz="2000" dirty="0" smtClean="0"/>
              <a:t>1819 </a:t>
            </a:r>
            <a:r>
              <a:rPr lang="cs-CZ" sz="2000" dirty="0" smtClean="0"/>
              <a:t>si dánský fyzik </a:t>
            </a:r>
            <a:r>
              <a:rPr lang="en-GB" sz="2000" dirty="0" smtClean="0"/>
              <a:t>Hans Christian </a:t>
            </a:r>
            <a:r>
              <a:rPr lang="en-GB" sz="2000" dirty="0" err="1" smtClean="0"/>
              <a:t>Ørsted</a:t>
            </a:r>
            <a:r>
              <a:rPr lang="cs-CZ" sz="2000" dirty="0" smtClean="0"/>
              <a:t> všiml, že se střelka kompasu v blízkosti vodiče protékaného proudem vychyluje od svého směru.</a:t>
            </a:r>
          </a:p>
          <a:p>
            <a:r>
              <a:rPr lang="cs-CZ" sz="2000" dirty="0" smtClean="0"/>
              <a:t>Byly tak totiž objeveny magnetické účinky vodičů, protékaných proudem. </a:t>
            </a:r>
          </a:p>
          <a:p>
            <a:r>
              <a:rPr lang="cs-CZ" sz="2000" dirty="0" smtClean="0"/>
              <a:t>Jelikož je magnetické pole způsobeno přenosem náboje (elektřinou), mluvíme o </a:t>
            </a:r>
            <a:r>
              <a:rPr lang="cs-CZ" sz="2000" b="1" dirty="0" smtClean="0"/>
              <a:t>elektromagnetizmu</a:t>
            </a:r>
            <a:r>
              <a:rPr lang="cs-CZ" sz="2000" dirty="0" smtClean="0"/>
              <a:t>, který způsobil ohromnou revoluci v technologii.</a:t>
            </a:r>
          </a:p>
          <a:p>
            <a:r>
              <a:rPr lang="cs-CZ" sz="2000" dirty="0" smtClean="0"/>
              <a:t>Umožnil například vznik:</a:t>
            </a:r>
          </a:p>
          <a:p>
            <a:pPr marL="857250" lvl="1" indent="-457200"/>
            <a:r>
              <a:rPr lang="cs-CZ" sz="1600" dirty="0" smtClean="0"/>
              <a:t>elektromotorů (vrtačky, sekačky, elektromobily, …)</a:t>
            </a:r>
          </a:p>
          <a:p>
            <a:pPr marL="857250" lvl="1" indent="-457200"/>
            <a:r>
              <a:rPr lang="cs-CZ" sz="1600" dirty="0" smtClean="0"/>
              <a:t>šíření signálu vzduchem (rádia, mobily… ,)</a:t>
            </a:r>
          </a:p>
          <a:p>
            <a:pPr marL="857250" lvl="1" indent="-457200"/>
            <a:r>
              <a:rPr lang="cs-CZ" sz="1600" dirty="0" smtClean="0"/>
              <a:t>A celou řadu dalších aplikacích.</a:t>
            </a:r>
          </a:p>
          <a:p>
            <a:pPr marL="857250" lvl="1" indent="-457200"/>
            <a:endParaRPr lang="cs-CZ" sz="1600" dirty="0" smtClean="0"/>
          </a:p>
          <a:p>
            <a:pPr marL="457200" indent="-457200"/>
            <a:r>
              <a:rPr lang="cs-CZ" sz="2000" dirty="0" smtClean="0"/>
              <a:t>Základem elektromotorů a celé řady dalších je takzvaný elektromagnet, o kterém si povíme více dále: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/>
            <a:r>
              <a:rPr lang="cs-CZ" dirty="0" smtClean="0">
                <a:solidFill>
                  <a:schemeClr val="bg1"/>
                </a:solidFill>
                <a:latin typeface="+mj-lt"/>
              </a:rPr>
              <a:t>Elektromagnetická kuchařka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cs-CZ" sz="2000" b="1" dirty="0" smtClean="0"/>
              <a:t>Recept: elektromagnet</a:t>
            </a:r>
          </a:p>
          <a:p>
            <a:r>
              <a:rPr lang="cs-CZ" sz="2000" b="1" dirty="0" smtClean="0"/>
              <a:t>Ingredience: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citron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prádelní šňůra s ocelovým lankem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klacek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měděný hřebík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ocelový hřebík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krokodýlky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 smtClean="0"/>
          </a:p>
          <a:p>
            <a:pPr marL="457200" indent="-457200"/>
            <a:r>
              <a:rPr lang="cs-CZ" sz="2000" b="1" dirty="0" smtClean="0"/>
              <a:t>postup: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vytvoříme cívku: na klacek namotáme prádelní šňůru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každý konec připojíme na krokodýlek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 citronu vyrobíme baterii tak, že do něj zapíchneme jeden měděný a druhý ocelový hřebík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pomocí krokodýlků připojíme cívku na baterii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Hurá, máme primitivní elektromagnet.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 smtClean="0"/>
          </a:p>
          <a:p>
            <a:pPr marL="457200" indent="-457200" algn="ctr">
              <a:buNone/>
            </a:pPr>
            <a:r>
              <a:rPr lang="cs-CZ" sz="2300" b="1" dirty="0" smtClean="0"/>
              <a:t>Náš elektromagnet by pravděpodobně fungoval, ale chvíli, a byl by neuvěřitelně slabý.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pPr lvl="1">
              <a:buNone/>
            </a:pPr>
            <a:endParaRPr lang="cs-CZ" sz="18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43461" t="2963"/>
          <a:stretch>
            <a:fillRect/>
          </a:stretch>
        </p:blipFill>
        <p:spPr bwMode="auto">
          <a:xfrm>
            <a:off x="6516216" y="1556792"/>
            <a:ext cx="2060848" cy="2358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564904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/>
            <a:r>
              <a:rPr lang="en-US" dirty="0" err="1" smtClean="0">
                <a:solidFill>
                  <a:schemeClr val="bg1"/>
                </a:solidFill>
                <a:latin typeface="+mj-lt"/>
              </a:rPr>
              <a:t>Elektromagnet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sz="1800" b="1" dirty="0" smtClean="0"/>
              <a:t>Účinky elektromagnetu lze zesílit tím, že do cívky vložíme jádro z magneticky měkké oceli.</a:t>
            </a:r>
          </a:p>
          <a:p>
            <a:r>
              <a:rPr lang="cs-CZ" sz="1800" dirty="0" smtClean="0"/>
              <a:t>Náš magnet pak může vypadat třeba nějak takto:</a:t>
            </a:r>
          </a:p>
          <a:p>
            <a:pPr lvl="1">
              <a:buNone/>
            </a:pPr>
            <a:endParaRPr lang="cs-CZ" sz="1800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Jak lze zvětšit účinky elektromagnetu:</a:t>
            </a:r>
          </a:p>
          <a:p>
            <a:pPr lvl="1"/>
            <a:r>
              <a:rPr lang="cs-CZ" sz="1800" dirty="0" smtClean="0"/>
              <a:t>vložením jádra z magneticky měkké oceli</a:t>
            </a:r>
          </a:p>
          <a:p>
            <a:pPr lvl="1"/>
            <a:r>
              <a:rPr lang="cs-CZ" sz="1800" dirty="0" smtClean="0"/>
              <a:t>zvýšením počtu závitů</a:t>
            </a:r>
          </a:p>
          <a:p>
            <a:pPr lvl="1"/>
            <a:r>
              <a:rPr lang="cs-CZ" sz="1800" dirty="0" smtClean="0"/>
              <a:t>zvětšením elektrického proudu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Homemade_Electromagne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3" y="2559547"/>
            <a:ext cx="4104456" cy="2546046"/>
          </a:xfrm>
          <a:prstGeom prst="rect">
            <a:avLst/>
          </a:prstGeom>
        </p:spPr>
      </p:pic>
      <p:sp>
        <p:nvSpPr>
          <p:cNvPr id="7" name="Čárový popisek 1 6"/>
          <p:cNvSpPr/>
          <p:nvPr/>
        </p:nvSpPr>
        <p:spPr>
          <a:xfrm>
            <a:off x="4427984" y="4437112"/>
            <a:ext cx="1368152" cy="576064"/>
          </a:xfrm>
          <a:prstGeom prst="borderCallout1">
            <a:avLst>
              <a:gd name="adj1" fmla="val 47630"/>
              <a:gd name="adj2" fmla="val -1195"/>
              <a:gd name="adj3" fmla="val -38002"/>
              <a:gd name="adj4" fmla="val -28602"/>
            </a:avLst>
          </a:prstGeom>
          <a:ln>
            <a:headEnd type="none" w="med" len="med"/>
            <a:tailEnd type="arrow" w="med" len="me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+mj-lt"/>
              </a:rPr>
              <a:t>cívka</a:t>
            </a:r>
            <a:endParaRPr lang="cs-CZ" b="1" dirty="0">
              <a:latin typeface="+mj-lt"/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6372200" y="2636912"/>
            <a:ext cx="1944216" cy="864096"/>
          </a:xfrm>
          <a:prstGeom prst="borderCallout1">
            <a:avLst>
              <a:gd name="adj1" fmla="val 47630"/>
              <a:gd name="adj2" fmla="val -1195"/>
              <a:gd name="adj3" fmla="val 154241"/>
              <a:gd name="adj4" fmla="val -51004"/>
            </a:avLst>
          </a:prstGeom>
          <a:ln>
            <a:headEnd type="none" w="med" len="med"/>
            <a:tailEnd type="arrow" w="med" len="me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+mj-lt"/>
              </a:rPr>
              <a:t>jádro z magneticky měkké oceli</a:t>
            </a:r>
            <a:endParaRPr lang="cs-CZ" sz="1600" b="1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/>
            <a:r>
              <a:rPr lang="cs-CZ" dirty="0" smtClean="0">
                <a:solidFill>
                  <a:schemeClr val="bg1"/>
                </a:solidFill>
                <a:latin typeface="+mj-lt"/>
              </a:rPr>
              <a:t>Elektromagnet vs. magnet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„klasický“ magnet</a:t>
            </a:r>
          </a:p>
          <a:p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tvořen z magnetického kovu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jeho pole se je stálé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je slabý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nelze vypnout (pouze zničit)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je drahý (potřebujeme spoustu materiálu)</a:t>
            </a:r>
          </a:p>
          <a:p>
            <a:pPr marL="457200" indent="-457200">
              <a:buNone/>
            </a:pPr>
            <a:endParaRPr lang="cs-CZ" sz="2000" b="1" dirty="0" smtClean="0"/>
          </a:p>
          <a:p>
            <a:endParaRPr lang="cs-CZ" sz="2000" b="1" dirty="0" smtClean="0"/>
          </a:p>
          <a:p>
            <a:pPr lvl="1">
              <a:buNone/>
            </a:pPr>
            <a:endParaRPr lang="cs-CZ" sz="18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lvl="0"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elektromagnet</a:t>
            </a:r>
          </a:p>
          <a:p>
            <a:pPr lvl="0"/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je tvořen jakýmkoliv vodičem, kterým protéká proud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pro zesílení účinků se vyrábí ve formě cívky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lze jej zapnout i vypnout (rozpojením obvodu)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je levný: stačí pouze drát a zdroj elektrického proudu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může vytvářet neuvěřitelně silné pole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lze jej přepólovat (obrátit pole změnou směru proudu)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</a:rPr>
              <a:t>Velikost magnetického pole lze zvýšit/snížit zvýšením (snížením) proudu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/>
            <a:r>
              <a:rPr lang="cs-CZ" dirty="0" smtClean="0">
                <a:solidFill>
                  <a:schemeClr val="bg1"/>
                </a:solidFill>
                <a:latin typeface="+mj-lt"/>
              </a:rPr>
              <a:t>Užití elektromagnetu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cs-CZ" sz="1900" dirty="0" smtClean="0"/>
              <a:t>nakládání železného šrotu</a:t>
            </a:r>
          </a:p>
          <a:p>
            <a:pPr lvl="1"/>
            <a:r>
              <a:rPr lang="cs-CZ" sz="1900" dirty="0" smtClean="0"/>
              <a:t>elektrický zvonek</a:t>
            </a:r>
          </a:p>
          <a:p>
            <a:pPr lvl="1"/>
            <a:r>
              <a:rPr lang="cs-CZ" sz="1900" dirty="0" smtClean="0"/>
              <a:t>jistič</a:t>
            </a:r>
          </a:p>
          <a:p>
            <a:pPr lvl="1"/>
            <a:r>
              <a:rPr lang="cs-CZ" sz="1900" dirty="0" smtClean="0"/>
              <a:t>elektromagnetické relé</a:t>
            </a:r>
          </a:p>
          <a:p>
            <a:pPr lvl="1"/>
            <a:r>
              <a:rPr lang="cs-CZ" sz="1900" dirty="0" smtClean="0"/>
              <a:t>a celá řada dalších</a:t>
            </a:r>
            <a:br>
              <a:rPr lang="cs-CZ" sz="1900" dirty="0" smtClean="0"/>
            </a:br>
            <a:r>
              <a:rPr lang="cs-CZ" sz="1900" dirty="0" smtClean="0"/>
              <a:t>(například bezdrátové nabíjení</a:t>
            </a:r>
            <a:br>
              <a:rPr lang="cs-CZ" sz="1900" dirty="0" smtClean="0"/>
            </a:br>
            <a:r>
              <a:rPr lang="cs-CZ" sz="1900" dirty="0" err="1" smtClean="0"/>
              <a:t>smartphonů</a:t>
            </a:r>
            <a:r>
              <a:rPr lang="cs-CZ" sz="1900" dirty="0" smtClean="0"/>
              <a:t>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060848"/>
            <a:ext cx="3429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Citron: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itp.nyu.edu</a:t>
            </a:r>
            <a:r>
              <a:rPr lang="cs-CZ" sz="1800" dirty="0" smtClean="0">
                <a:hlinkClick r:id="rId3"/>
              </a:rPr>
              <a:t>/~sn964/</a:t>
            </a:r>
            <a:r>
              <a:rPr lang="cs-CZ" sz="1800" dirty="0" err="1" smtClean="0">
                <a:hlinkClick r:id="rId3"/>
              </a:rPr>
              <a:t>SueITPblog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category</a:t>
            </a:r>
            <a:r>
              <a:rPr lang="cs-CZ" sz="1800" dirty="0" smtClean="0">
                <a:hlinkClick r:id="rId3"/>
              </a:rPr>
              <a:t>/design-</a:t>
            </a:r>
            <a:r>
              <a:rPr lang="cs-CZ" sz="1800" dirty="0" err="1" smtClean="0">
                <a:hlinkClick r:id="rId3"/>
              </a:rPr>
              <a:t>frontiers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elektromagnet z hřebíku: </a:t>
            </a:r>
            <a:r>
              <a:rPr lang="cs-CZ" sz="1800" dirty="0" smtClean="0">
                <a:hlinkClick r:id="rId4"/>
              </a:rPr>
              <a:t>http://upload.wikimedia.org/wikipedia/commons/9/92/Homemade_Electromagnet.jpg</a:t>
            </a:r>
            <a:endParaRPr lang="cs-CZ" sz="1800" dirty="0" smtClean="0"/>
          </a:p>
          <a:p>
            <a:r>
              <a:rPr lang="cs-CZ" sz="1800" dirty="0" smtClean="0"/>
              <a:t>nakládání šrotu: </a:t>
            </a:r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howstuffworks.com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electromagnet.htm</a:t>
            </a:r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452</Words>
  <Application>Microsoft Office PowerPoint</Application>
  <PresentationFormat>Předvádění na obrazovce (4:3)</PresentationFormat>
  <Paragraphs>101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Prvky elektrických obvodů</vt:lpstr>
      <vt:lpstr>Objev magnetických vlastností </vt:lpstr>
      <vt:lpstr>Elektromagnetická kuchařka</vt:lpstr>
      <vt:lpstr>Elektromagnet</vt:lpstr>
      <vt:lpstr>Elektromagnet vs. magnet</vt:lpstr>
      <vt:lpstr>Užití elektromagnetu</vt:lpstr>
      <vt:lpstr>Použité obrázky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2013-05-05T16:15:08Z</dcterms:created>
  <dcterms:modified xsi:type="dcterms:W3CDTF">2013-05-08T16:19:05Z</dcterms:modified>
</cp:coreProperties>
</file>