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</p:sldMasterIdLst>
  <p:notesMasterIdLst>
    <p:notesMasterId r:id="rId9"/>
  </p:notesMasterIdLst>
  <p:sldIdLst>
    <p:sldId id="271" r:id="rId2"/>
    <p:sldId id="272" r:id="rId3"/>
    <p:sldId id="256" r:id="rId4"/>
    <p:sldId id="265" r:id="rId5"/>
    <p:sldId id="270" r:id="rId6"/>
    <p:sldId id="267" r:id="rId7"/>
    <p:sldId id="269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AEAEA"/>
    <a:srgbClr val="C0504D"/>
    <a:srgbClr val="A5002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94" autoAdjust="0"/>
    <p:restoredTop sz="91739" autoAdjust="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4388FDF-3396-47D2-BF60-0DFEE25F19FA}" type="datetimeFigureOut">
              <a:rPr lang="cs-CZ" smtClean="0"/>
              <a:pPr/>
              <a:t>8.5.2013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E488834-6152-4394-82AF-4021350722C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4036598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488834-6152-4394-82AF-4021350722C7}" type="slidenum">
              <a:rPr lang="cs-CZ" smtClean="0"/>
              <a:pPr/>
              <a:t>3</a:t>
            </a:fld>
            <a:endParaRPr lang="cs-CZ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488834-6152-4394-82AF-4021350722C7}" type="slidenum">
              <a:rPr lang="cs-CZ" smtClean="0"/>
              <a:pPr/>
              <a:t>6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967E34-B62E-4256-AEE5-6E2D86A77138}" type="datetimeFigureOut">
              <a:rPr lang="cs-CZ" smtClean="0"/>
              <a:pPr/>
              <a:t>8.5.2013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7A688F-EA15-47DF-89DD-F4BD6BE240A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967E34-B62E-4256-AEE5-6E2D86A77138}" type="datetimeFigureOut">
              <a:rPr lang="cs-CZ" smtClean="0"/>
              <a:pPr/>
              <a:t>8.5.2013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7A688F-EA15-47DF-89DD-F4BD6BE240A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967E34-B62E-4256-AEE5-6E2D86A77138}" type="datetimeFigureOut">
              <a:rPr lang="cs-CZ" smtClean="0"/>
              <a:pPr/>
              <a:t>8.5.2013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7A688F-EA15-47DF-89DD-F4BD6BE240A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967E34-B62E-4256-AEE5-6E2D86A77138}" type="datetimeFigureOut">
              <a:rPr lang="cs-CZ" smtClean="0"/>
              <a:pPr/>
              <a:t>8.5.2013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7A688F-EA15-47DF-89DD-F4BD6BE240A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967E34-B62E-4256-AEE5-6E2D86A77138}" type="datetimeFigureOut">
              <a:rPr lang="cs-CZ" smtClean="0"/>
              <a:pPr/>
              <a:t>8.5.2013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7A688F-EA15-47DF-89DD-F4BD6BE240A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967E34-B62E-4256-AEE5-6E2D86A77138}" type="datetimeFigureOut">
              <a:rPr lang="cs-CZ" smtClean="0"/>
              <a:pPr/>
              <a:t>8.5.2013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7A688F-EA15-47DF-89DD-F4BD6BE240A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967E34-B62E-4256-AEE5-6E2D86A77138}" type="datetimeFigureOut">
              <a:rPr lang="cs-CZ" smtClean="0"/>
              <a:pPr/>
              <a:t>8.5.2013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7A688F-EA15-47DF-89DD-F4BD6BE240A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967E34-B62E-4256-AEE5-6E2D86A77138}" type="datetimeFigureOut">
              <a:rPr lang="cs-CZ" smtClean="0"/>
              <a:pPr/>
              <a:t>8.5.2013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7A688F-EA15-47DF-89DD-F4BD6BE240A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967E34-B62E-4256-AEE5-6E2D86A77138}" type="datetimeFigureOut">
              <a:rPr lang="cs-CZ" smtClean="0"/>
              <a:pPr/>
              <a:t>8.5.2013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7A688F-EA15-47DF-89DD-F4BD6BE240A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967E34-B62E-4256-AEE5-6E2D86A77138}" type="datetimeFigureOut">
              <a:rPr lang="cs-CZ" smtClean="0"/>
              <a:pPr/>
              <a:t>8.5.2013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7A688F-EA15-47DF-89DD-F4BD6BE240A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967E34-B62E-4256-AEE5-6E2D86A77138}" type="datetimeFigureOut">
              <a:rPr lang="cs-CZ" smtClean="0"/>
              <a:pPr/>
              <a:t>8.5.2013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7A688F-EA15-47DF-89DD-F4BD6BE240A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F967E34-B62E-4256-AEE5-6E2D86A77138}" type="datetimeFigureOut">
              <a:rPr lang="cs-CZ" smtClean="0"/>
              <a:pPr/>
              <a:t>8.5.2013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77A688F-EA15-47DF-89DD-F4BD6BE240A0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hyperlink" Target="http://en.wikipedia.org/wiki/File:Electric_Bell_animation.gif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3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684213" y="4221163"/>
            <a:ext cx="7951787" cy="1800225"/>
          </a:xfrm>
        </p:spPr>
        <p:txBody>
          <a:bodyPr/>
          <a:lstStyle/>
          <a:p>
            <a:r>
              <a:rPr lang="cs-CZ" sz="1800" smtClean="0">
                <a:solidFill>
                  <a:schemeClr val="tx1"/>
                </a:solidFill>
              </a:rPr>
              <a:t>VÝUKOVÝ MATERIÁL ZPRACOVANÝ V RÁMCI PROJEKTU </a:t>
            </a:r>
          </a:p>
          <a:p>
            <a:r>
              <a:rPr lang="cs-CZ" sz="1800" smtClean="0">
                <a:solidFill>
                  <a:schemeClr val="tx1"/>
                </a:solidFill>
              </a:rPr>
              <a:t>MODERNÍ ŠKOLA</a:t>
            </a:r>
          </a:p>
          <a:p>
            <a:r>
              <a:rPr lang="cs-CZ" sz="1800" smtClean="0">
                <a:solidFill>
                  <a:schemeClr val="tx1"/>
                </a:solidFill>
              </a:rPr>
              <a:t>Registrační číslo projektu: CZ.1.07/1.400/21.3095</a:t>
            </a:r>
          </a:p>
        </p:txBody>
      </p:sp>
      <p:pic>
        <p:nvPicPr>
          <p:cNvPr id="13314" name="Picture 4" descr="škola"/>
          <p:cNvPicPr>
            <a:picLocks noChangeAspect="1" noChangeArrowheads="1"/>
          </p:cNvPicPr>
          <p:nvPr/>
        </p:nvPicPr>
        <p:blipFill>
          <a:blip r:embed="rId2" cstate="print"/>
          <a:srcRect b="16722"/>
          <a:stretch>
            <a:fillRect/>
          </a:stretch>
        </p:blipFill>
        <p:spPr bwMode="auto">
          <a:xfrm>
            <a:off x="5076825" y="2349500"/>
            <a:ext cx="2447925" cy="1296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5" name="Picture 6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92275" y="2276475"/>
            <a:ext cx="2087563" cy="1296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16" name="Rectangle 9"/>
          <p:cNvSpPr>
            <a:spLocks noChangeArrowheads="1"/>
          </p:cNvSpPr>
          <p:nvPr/>
        </p:nvSpPr>
        <p:spPr bwMode="auto">
          <a:xfrm>
            <a:off x="179388" y="2908300"/>
            <a:ext cx="184150" cy="320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bIns="0" anchor="ctr">
            <a:spAutoFit/>
          </a:bodyPr>
          <a:lstStyle/>
          <a:p>
            <a:endParaRPr lang="cs-CZ"/>
          </a:p>
        </p:txBody>
      </p:sp>
      <p:sp>
        <p:nvSpPr>
          <p:cNvPr id="13317" name="Rectangle 10"/>
          <p:cNvSpPr>
            <a:spLocks noChangeArrowheads="1"/>
          </p:cNvSpPr>
          <p:nvPr/>
        </p:nvSpPr>
        <p:spPr bwMode="auto">
          <a:xfrm>
            <a:off x="1692275" y="1552575"/>
            <a:ext cx="6192838" cy="777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bIns="0" anchor="ctr">
            <a:spAutoFit/>
          </a:bodyPr>
          <a:lstStyle/>
          <a:p>
            <a:pPr algn="ctr"/>
            <a:r>
              <a:rPr lang="cs-CZ" b="1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1600" b="1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ZÁKLADNÍ ŠKOLA ÚSTÍ NAD LABEM, HLAVNÍ 193, 403 31</a:t>
            </a:r>
            <a:endParaRPr lang="cs-CZ" sz="1400" b="1">
              <a:solidFill>
                <a:srgbClr val="000000"/>
              </a:solidFill>
              <a:latin typeface="Arial" pitchFamily="34" charset="0"/>
              <a:cs typeface="Arial" pitchFamily="34" charset="0"/>
            </a:endParaRPr>
          </a:p>
          <a:p>
            <a:pPr algn="ctr" eaLnBrk="0" hangingPunct="0"/>
            <a:r>
              <a:rPr lang="cs-CZ" sz="1200" b="1">
                <a:solidFill>
                  <a:srgbClr val="999999"/>
                </a:solidFill>
                <a:latin typeface="Arial" pitchFamily="34" charset="0"/>
                <a:cs typeface="Arial" pitchFamily="34" charset="0"/>
              </a:rPr>
              <a:t>Tel.:472731819, 472731253 Tel.řed./fax:472731480, e-mail:skola@zsmojzir.cz</a:t>
            </a:r>
            <a:endParaRPr lang="cs-CZ" sz="1400">
              <a:solidFill>
                <a:srgbClr val="999999"/>
              </a:solidFill>
              <a:latin typeface="Arial" pitchFamily="34" charset="0"/>
              <a:cs typeface="Arial" pitchFamily="34" charset="0"/>
            </a:endParaRPr>
          </a:p>
          <a:p>
            <a:pPr eaLnBrk="0" hangingPunct="0"/>
            <a:endParaRPr lang="cs-CZ">
              <a:latin typeface="Arial" pitchFamily="34" charset="0"/>
            </a:endParaRPr>
          </a:p>
        </p:txBody>
      </p:sp>
      <p:pic>
        <p:nvPicPr>
          <p:cNvPr id="13318" name="Picture 10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333500" y="0"/>
            <a:ext cx="6477000" cy="158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9" name="Obrázek 10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357313" y="1643063"/>
            <a:ext cx="676275" cy="409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algn="ctr">
              <a:buFontTx/>
              <a:buNone/>
            </a:pPr>
            <a:r>
              <a:rPr lang="cs-CZ" sz="2000" dirty="0" smtClean="0"/>
              <a:t>Číslo klíčové aktivity: III/2</a:t>
            </a:r>
          </a:p>
          <a:p>
            <a:pPr algn="ctr">
              <a:buFontTx/>
              <a:buNone/>
            </a:pPr>
            <a:r>
              <a:rPr lang="cs-CZ" sz="2000" dirty="0" smtClean="0"/>
              <a:t>Název klíčové aktivity: </a:t>
            </a:r>
          </a:p>
          <a:p>
            <a:pPr algn="ctr">
              <a:buFontTx/>
              <a:buNone/>
            </a:pPr>
            <a:r>
              <a:rPr lang="cs-CZ" sz="2000" dirty="0" smtClean="0"/>
              <a:t>Inovace a zkvalitnění výuky prostřednictvím ICT</a:t>
            </a:r>
          </a:p>
          <a:p>
            <a:pPr algn="ctr">
              <a:buFontTx/>
              <a:buNone/>
            </a:pPr>
            <a:r>
              <a:rPr lang="cs-CZ" sz="1800" dirty="0" smtClean="0"/>
              <a:t> </a:t>
            </a:r>
          </a:p>
          <a:p>
            <a:pPr>
              <a:buFont typeface="Arial" pitchFamily="34" charset="0"/>
              <a:buNone/>
            </a:pPr>
            <a:r>
              <a:rPr lang="cs-CZ" sz="1800" b="1" dirty="0" smtClean="0"/>
              <a:t>Autor</a:t>
            </a:r>
            <a:r>
              <a:rPr lang="cs-CZ" sz="1800" b="1" dirty="0" smtClean="0">
                <a:latin typeface="Arial" pitchFamily="34" charset="0"/>
              </a:rPr>
              <a:t>:   Mgr. Marie Zimmermannová</a:t>
            </a:r>
            <a:endParaRPr lang="cs-CZ" sz="1800" dirty="0" smtClean="0">
              <a:latin typeface="Arial" pitchFamily="34" charset="0"/>
            </a:endParaRPr>
          </a:p>
          <a:p>
            <a:pPr>
              <a:buFont typeface="Arial" pitchFamily="34" charset="0"/>
              <a:buNone/>
            </a:pPr>
            <a:r>
              <a:rPr lang="cs-CZ" sz="1800" b="1" dirty="0" smtClean="0"/>
              <a:t>Vytvořeno:   </a:t>
            </a:r>
            <a:r>
              <a:rPr lang="cs-CZ" sz="1800" b="1" dirty="0" smtClean="0"/>
              <a:t>8.12.2</a:t>
            </a:r>
            <a:r>
              <a:rPr lang="cs-CZ" sz="1800" b="1" dirty="0" smtClean="0"/>
              <a:t>012</a:t>
            </a:r>
            <a:endParaRPr lang="cs-CZ" sz="1800" b="1" dirty="0" smtClean="0">
              <a:latin typeface="Arial" pitchFamily="34" charset="0"/>
            </a:endParaRPr>
          </a:p>
          <a:p>
            <a:pPr>
              <a:buFont typeface="Arial" pitchFamily="34" charset="0"/>
              <a:buNone/>
            </a:pPr>
            <a:r>
              <a:rPr lang="cs-CZ" sz="1800" b="1" dirty="0" smtClean="0"/>
              <a:t>Ročník:  </a:t>
            </a:r>
            <a:r>
              <a:rPr lang="cs-CZ" sz="1800" b="1" dirty="0" smtClean="0"/>
              <a:t> </a:t>
            </a:r>
            <a:r>
              <a:rPr lang="cs-CZ" sz="1800" b="1" dirty="0" smtClean="0"/>
              <a:t>9.</a:t>
            </a:r>
          </a:p>
          <a:p>
            <a:pPr>
              <a:buFont typeface="Arial" pitchFamily="34" charset="0"/>
              <a:buNone/>
            </a:pPr>
            <a:r>
              <a:rPr lang="cs-CZ" sz="1800" b="1" dirty="0" smtClean="0"/>
              <a:t>Vzdělávací oblast: </a:t>
            </a:r>
            <a:r>
              <a:rPr lang="cs-CZ" sz="1800" b="1" dirty="0" smtClean="0"/>
              <a:t>Člověk a příroda – Fyzika – Elektřina a magnetismus – </a:t>
            </a:r>
            <a:br>
              <a:rPr lang="cs-CZ" sz="1800" b="1" dirty="0" smtClean="0"/>
            </a:br>
            <a:r>
              <a:rPr lang="cs-CZ" sz="1800" b="1" dirty="0" smtClean="0"/>
              <a:t>                                Elektrický zvonek</a:t>
            </a:r>
            <a:endParaRPr lang="cs-CZ" sz="1800" dirty="0" smtClean="0"/>
          </a:p>
          <a:p>
            <a:pPr>
              <a:buFont typeface="Arial" pitchFamily="34" charset="0"/>
              <a:buNone/>
            </a:pPr>
            <a:r>
              <a:rPr lang="cs-CZ" sz="1800" b="1" dirty="0" smtClean="0"/>
              <a:t>Anotace: Výukový materiál je určen pro </a:t>
            </a:r>
            <a:r>
              <a:rPr lang="cs-CZ" sz="1800" b="1" smtClean="0"/>
              <a:t>žáky  </a:t>
            </a:r>
            <a:r>
              <a:rPr lang="cs-CZ" sz="1800" b="1" smtClean="0"/>
              <a:t>6.  </a:t>
            </a:r>
            <a:r>
              <a:rPr lang="cs-CZ" sz="1800" b="1" dirty="0" smtClean="0"/>
              <a:t>i  </a:t>
            </a:r>
            <a:r>
              <a:rPr lang="cs-CZ" sz="1800" b="1" dirty="0" smtClean="0"/>
              <a:t>9. </a:t>
            </a:r>
            <a:r>
              <a:rPr lang="cs-CZ" sz="1800" b="1" dirty="0" smtClean="0"/>
              <a:t>ročníku,  pro výklad  i        </a:t>
            </a:r>
            <a:br>
              <a:rPr lang="cs-CZ" sz="1800" b="1" dirty="0" smtClean="0"/>
            </a:br>
            <a:r>
              <a:rPr lang="cs-CZ" sz="1800" b="1" dirty="0" smtClean="0"/>
              <a:t>             pro  samostudium</a:t>
            </a:r>
            <a:endParaRPr lang="cs-CZ" sz="1800" dirty="0" smtClean="0"/>
          </a:p>
        </p:txBody>
      </p:sp>
      <p:pic>
        <p:nvPicPr>
          <p:cNvPr id="14338" name="Picture 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33500" y="0"/>
            <a:ext cx="6477000" cy="158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b="1" dirty="0" smtClean="0"/>
              <a:t>Prvky elektrických obvodů</a:t>
            </a:r>
            <a:endParaRPr lang="cs-CZ" b="1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645024"/>
            <a:ext cx="6400800" cy="1993776"/>
          </a:xfr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anchor="ctr" anchorCtr="1">
            <a:normAutofit/>
          </a:bodyPr>
          <a:lstStyle/>
          <a:p>
            <a:pPr marL="742950" indent="-742950"/>
            <a:r>
              <a:rPr lang="cs-CZ" b="1" dirty="0" smtClean="0">
                <a:solidFill>
                  <a:schemeClr val="bg1"/>
                </a:solidFill>
                <a:latin typeface="+mj-lt"/>
              </a:rPr>
              <a:t>Elektrický zvonek</a:t>
            </a:r>
            <a:endParaRPr lang="en-US" b="1" dirty="0" smtClean="0">
              <a:solidFill>
                <a:schemeClr val="bg1"/>
              </a:solidFill>
              <a:latin typeface="+mj-lt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cs-CZ" dirty="0" smtClean="0">
                <a:solidFill>
                  <a:schemeClr val="bg1"/>
                </a:solidFill>
                <a:latin typeface="+mj-lt"/>
              </a:rPr>
              <a:t>Elektrický zvonek</a:t>
            </a:r>
            <a:endParaRPr lang="cs-CZ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13" name="Zástupný symbol pro obsah 1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cs-CZ" sz="2000" dirty="0" smtClean="0">
                <a:latin typeface="+mj-lt"/>
              </a:rPr>
              <a:t>Celá řada dnes používaných elektrických zvonků funguje na zcela jiném principu, než o kterém zde budeme mluvit. </a:t>
            </a:r>
          </a:p>
          <a:p>
            <a:pPr>
              <a:lnSpc>
                <a:spcPct val="150000"/>
              </a:lnSpc>
            </a:pPr>
            <a:r>
              <a:rPr lang="cs-CZ" sz="2000" dirty="0" smtClean="0">
                <a:latin typeface="+mj-lt"/>
              </a:rPr>
              <a:t>Dnešní zvonky mohou být bezdrátové</a:t>
            </a:r>
          </a:p>
          <a:p>
            <a:pPr>
              <a:lnSpc>
                <a:spcPct val="150000"/>
              </a:lnSpc>
            </a:pPr>
            <a:r>
              <a:rPr lang="cs-CZ" sz="2000" dirty="0" smtClean="0">
                <a:latin typeface="+mj-lt"/>
              </a:rPr>
              <a:t>Používají reproduktor, ze kterého se line příjemná melodie.</a:t>
            </a:r>
          </a:p>
          <a:p>
            <a:pPr>
              <a:lnSpc>
                <a:spcPct val="150000"/>
              </a:lnSpc>
            </a:pPr>
            <a:r>
              <a:rPr lang="cs-CZ" sz="2000" dirty="0" smtClean="0">
                <a:latin typeface="+mj-lt"/>
              </a:rPr>
              <a:t>Jedná se však o zařízení poměrně složitá, využívající řadu polovodičových prvků.</a:t>
            </a:r>
          </a:p>
          <a:p>
            <a:pPr>
              <a:lnSpc>
                <a:spcPct val="150000"/>
              </a:lnSpc>
            </a:pPr>
            <a:r>
              <a:rPr lang="cs-CZ" sz="2000" dirty="0" smtClean="0">
                <a:latin typeface="+mj-lt"/>
              </a:rPr>
              <a:t>My se však vrátíme trochu v době zpátky, a pokusíme se sestrojit naprosto obyčejný, takový ten kovově chrčící zvonek :)</a:t>
            </a:r>
          </a:p>
          <a:p>
            <a:pPr>
              <a:lnSpc>
                <a:spcPct val="150000"/>
              </a:lnSpc>
            </a:pPr>
            <a:r>
              <a:rPr lang="cs-CZ" sz="2000" dirty="0" smtClean="0">
                <a:latin typeface="+mj-lt"/>
              </a:rPr>
              <a:t>Schéma zvonku si ukážeme a popíšeme na následujícím slajdu. </a:t>
            </a:r>
            <a:endParaRPr lang="en-GB" sz="2000" dirty="0">
              <a:latin typeface="+mj-lt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cs-CZ" dirty="0" smtClean="0">
                <a:solidFill>
                  <a:schemeClr val="bg1"/>
                </a:solidFill>
                <a:latin typeface="+mj-lt"/>
              </a:rPr>
              <a:t>Schéma elektrického zvonku</a:t>
            </a:r>
            <a:endParaRPr lang="cs-CZ" dirty="0">
              <a:solidFill>
                <a:schemeClr val="bg1"/>
              </a:solidFill>
              <a:latin typeface="+mj-lt"/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5576" y="1937505"/>
            <a:ext cx="7632848" cy="42998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Čárový popisek 1 4"/>
          <p:cNvSpPr/>
          <p:nvPr/>
        </p:nvSpPr>
        <p:spPr>
          <a:xfrm>
            <a:off x="3491880" y="1556792"/>
            <a:ext cx="1656184" cy="576064"/>
          </a:xfrm>
          <a:prstGeom prst="borderCallout1">
            <a:avLst>
              <a:gd name="adj1" fmla="val 95315"/>
              <a:gd name="adj2" fmla="val 97110"/>
              <a:gd name="adj3" fmla="val 225442"/>
              <a:gd name="adj4" fmla="val 147142"/>
            </a:avLst>
          </a:prstGeom>
          <a:ln w="57150">
            <a:headEnd type="none" w="med" len="med"/>
            <a:tailEnd type="triangle" w="med" len="med"/>
          </a:ln>
          <a:effectLst>
            <a:glow rad="63500">
              <a:schemeClr val="accent3">
                <a:satMod val="175000"/>
                <a:alpha val="40000"/>
              </a:schemeClr>
            </a:glow>
          </a:effectLst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1600" b="1" dirty="0" smtClean="0">
                <a:latin typeface="+mj-lt"/>
              </a:rPr>
              <a:t>elektromagnet</a:t>
            </a:r>
            <a:endParaRPr lang="cs-CZ" sz="1600" b="1" dirty="0">
              <a:latin typeface="+mj-lt"/>
            </a:endParaRPr>
          </a:p>
        </p:txBody>
      </p:sp>
      <p:sp>
        <p:nvSpPr>
          <p:cNvPr id="8" name="Čárový popisek 1 7"/>
          <p:cNvSpPr/>
          <p:nvPr/>
        </p:nvSpPr>
        <p:spPr>
          <a:xfrm>
            <a:off x="2195736" y="6093296"/>
            <a:ext cx="1656184" cy="576064"/>
          </a:xfrm>
          <a:prstGeom prst="borderCallout1">
            <a:avLst>
              <a:gd name="adj1" fmla="val -708"/>
              <a:gd name="adj2" fmla="val 49396"/>
              <a:gd name="adj3" fmla="val -150813"/>
              <a:gd name="adj4" fmla="val -10312"/>
            </a:avLst>
          </a:prstGeom>
          <a:ln w="57150">
            <a:headEnd type="none" w="med" len="med"/>
            <a:tailEnd type="triangle" w="med" len="med"/>
          </a:ln>
          <a:effectLst>
            <a:glow rad="63500">
              <a:schemeClr val="accent3">
                <a:satMod val="175000"/>
                <a:alpha val="40000"/>
              </a:schemeClr>
            </a:glow>
          </a:effectLst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1600" b="1" dirty="0" smtClean="0">
                <a:latin typeface="+mj-lt"/>
              </a:rPr>
              <a:t>palička</a:t>
            </a:r>
            <a:endParaRPr lang="cs-CZ" sz="1600" b="1" dirty="0">
              <a:latin typeface="+mj-lt"/>
            </a:endParaRPr>
          </a:p>
        </p:txBody>
      </p:sp>
      <p:sp>
        <p:nvSpPr>
          <p:cNvPr id="9" name="Čárový popisek 1 8"/>
          <p:cNvSpPr/>
          <p:nvPr/>
        </p:nvSpPr>
        <p:spPr>
          <a:xfrm>
            <a:off x="7487816" y="4725144"/>
            <a:ext cx="1656184" cy="576064"/>
          </a:xfrm>
          <a:prstGeom prst="borderCallout1">
            <a:avLst>
              <a:gd name="adj1" fmla="val 42405"/>
              <a:gd name="adj2" fmla="val 2364"/>
              <a:gd name="adj3" fmla="val 115702"/>
              <a:gd name="adj4" fmla="val -51210"/>
            </a:avLst>
          </a:prstGeom>
          <a:ln w="57150">
            <a:headEnd type="none" w="med" len="med"/>
            <a:tailEnd type="triangle" w="med" len="med"/>
          </a:ln>
          <a:effectLst>
            <a:glow rad="63500">
              <a:schemeClr val="accent3">
                <a:satMod val="175000"/>
                <a:alpha val="40000"/>
              </a:schemeClr>
            </a:glow>
          </a:effectLst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1600" b="1" dirty="0" smtClean="0">
                <a:latin typeface="+mj-lt"/>
              </a:rPr>
              <a:t>dotyková pružinka</a:t>
            </a:r>
            <a:endParaRPr lang="cs-CZ" sz="1600" b="1" dirty="0">
              <a:latin typeface="+mj-lt"/>
            </a:endParaRPr>
          </a:p>
        </p:txBody>
      </p:sp>
      <p:sp>
        <p:nvSpPr>
          <p:cNvPr id="10" name="Čárový popisek 1 9"/>
          <p:cNvSpPr/>
          <p:nvPr/>
        </p:nvSpPr>
        <p:spPr>
          <a:xfrm>
            <a:off x="4499992" y="6281936"/>
            <a:ext cx="1656184" cy="576064"/>
          </a:xfrm>
          <a:prstGeom prst="borderCallout1">
            <a:avLst>
              <a:gd name="adj1" fmla="val -708"/>
              <a:gd name="adj2" fmla="val 49396"/>
              <a:gd name="adj3" fmla="val -190006"/>
              <a:gd name="adj4" fmla="val 65347"/>
            </a:avLst>
          </a:prstGeom>
          <a:ln w="57150">
            <a:headEnd type="none" w="med" len="med"/>
            <a:tailEnd type="triangle" w="med" len="med"/>
          </a:ln>
          <a:effectLst>
            <a:glow rad="63500">
              <a:schemeClr val="accent3">
                <a:satMod val="175000"/>
                <a:alpha val="40000"/>
              </a:schemeClr>
            </a:glow>
          </a:effectLst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1600" b="1" dirty="0" smtClean="0">
                <a:latin typeface="+mj-lt"/>
              </a:rPr>
              <a:t>kotva</a:t>
            </a:r>
            <a:endParaRPr lang="cs-CZ" sz="1600" b="1" dirty="0">
              <a:latin typeface="+mj-lt"/>
            </a:endParaRPr>
          </a:p>
        </p:txBody>
      </p:sp>
      <p:sp>
        <p:nvSpPr>
          <p:cNvPr id="11" name="Čárový popisek 1 10"/>
          <p:cNvSpPr/>
          <p:nvPr/>
        </p:nvSpPr>
        <p:spPr>
          <a:xfrm>
            <a:off x="251520" y="2132856"/>
            <a:ext cx="1656184" cy="576064"/>
          </a:xfrm>
          <a:prstGeom prst="borderCallout1">
            <a:avLst>
              <a:gd name="adj1" fmla="val 103154"/>
              <a:gd name="adj2" fmla="val 51441"/>
              <a:gd name="adj3" fmla="val 178410"/>
              <a:gd name="adj4" fmla="val 78298"/>
            </a:avLst>
          </a:prstGeom>
          <a:ln w="57150">
            <a:headEnd type="none" w="med" len="med"/>
            <a:tailEnd type="triangle" w="med" len="med"/>
          </a:ln>
          <a:effectLst>
            <a:glow rad="63500">
              <a:schemeClr val="accent3">
                <a:satMod val="175000"/>
                <a:alpha val="40000"/>
              </a:schemeClr>
            </a:glow>
          </a:effectLst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1600" b="1" dirty="0" smtClean="0">
                <a:latin typeface="+mj-lt"/>
              </a:rPr>
              <a:t>zvonek</a:t>
            </a:r>
            <a:endParaRPr lang="cs-CZ" sz="1600" b="1" dirty="0">
              <a:latin typeface="+mj-lt"/>
            </a:endParaRPr>
          </a:p>
        </p:txBody>
      </p:sp>
      <p:sp>
        <p:nvSpPr>
          <p:cNvPr id="12" name="Čárový popisek 1 11"/>
          <p:cNvSpPr/>
          <p:nvPr/>
        </p:nvSpPr>
        <p:spPr>
          <a:xfrm>
            <a:off x="7164288" y="6281936"/>
            <a:ext cx="1656184" cy="576064"/>
          </a:xfrm>
          <a:prstGeom prst="borderCallout1">
            <a:avLst>
              <a:gd name="adj1" fmla="val 52203"/>
              <a:gd name="adj2" fmla="val 319"/>
              <a:gd name="adj3" fmla="val -31274"/>
              <a:gd name="adj4" fmla="val -55981"/>
            </a:avLst>
          </a:prstGeom>
          <a:ln w="57150">
            <a:headEnd type="none" w="med" len="med"/>
            <a:tailEnd type="triangle" w="med" len="med"/>
          </a:ln>
          <a:effectLst>
            <a:glow rad="63500">
              <a:schemeClr val="accent3">
                <a:satMod val="175000"/>
                <a:alpha val="40000"/>
              </a:schemeClr>
            </a:glow>
          </a:effectLst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1600" b="1" dirty="0" smtClean="0">
                <a:latin typeface="+mj-lt"/>
              </a:rPr>
              <a:t>šroubek</a:t>
            </a:r>
            <a:endParaRPr lang="cs-CZ" sz="1600" b="1" dirty="0">
              <a:latin typeface="+mj-lt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8" grpId="0" animBg="1"/>
      <p:bldP spid="9" grpId="0" animBg="1"/>
      <p:bldP spid="10" grpId="0" animBg="1"/>
      <p:bldP spid="11" grpId="0" animBg="1"/>
      <p:bldP spid="12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cs-CZ" dirty="0" smtClean="0">
                <a:solidFill>
                  <a:schemeClr val="bg1"/>
                </a:solidFill>
                <a:latin typeface="+mj-lt"/>
              </a:rPr>
              <a:t>Co se děje po sepnutí obvodu</a:t>
            </a:r>
            <a:endParaRPr lang="cs-CZ" dirty="0">
              <a:solidFill>
                <a:schemeClr val="bg1"/>
              </a:solidFill>
              <a:latin typeface="+mj-lt"/>
            </a:endParaRPr>
          </a:p>
        </p:txBody>
      </p:sp>
      <p:pic>
        <p:nvPicPr>
          <p:cNvPr id="3074" name="Picture 2" descr="C:\Users\Lemur\SkyDrive\Documents\DUM\fyzika\Dum 2\Electric_Bell_animation.gif"/>
          <p:cNvPicPr>
            <a:picLocks noGrp="1" noChangeAspect="1" noChangeArrowheads="1" noCrop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23888" y="1638300"/>
            <a:ext cx="7896225" cy="4448175"/>
          </a:xfrm>
          <a:prstGeom prst="rect">
            <a:avLst/>
          </a:prstGeom>
          <a:noFill/>
        </p:spPr>
      </p:pic>
      <p:sp>
        <p:nvSpPr>
          <p:cNvPr id="6" name="Čárový popisek 1 5"/>
          <p:cNvSpPr/>
          <p:nvPr/>
        </p:nvSpPr>
        <p:spPr>
          <a:xfrm>
            <a:off x="3203848" y="1412776"/>
            <a:ext cx="3024336" cy="576064"/>
          </a:xfrm>
          <a:prstGeom prst="borderCallout1">
            <a:avLst>
              <a:gd name="adj1" fmla="val 103154"/>
              <a:gd name="adj2" fmla="val 51441"/>
              <a:gd name="adj3" fmla="val 198007"/>
              <a:gd name="adj4" fmla="val 66353"/>
            </a:avLst>
          </a:prstGeom>
          <a:ln>
            <a:headEnd type="none" w="med" len="med"/>
            <a:tailEnd type="triangle" w="med" len="med"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1600" b="1" dirty="0" smtClean="0">
                <a:latin typeface="+mj-lt"/>
              </a:rPr>
              <a:t>Po zapnutí vzniká v elektromagnetu magnetické pole.</a:t>
            </a:r>
            <a:endParaRPr lang="cs-CZ" sz="1600" b="1" dirty="0">
              <a:latin typeface="+mj-lt"/>
            </a:endParaRPr>
          </a:p>
        </p:txBody>
      </p:sp>
      <p:sp>
        <p:nvSpPr>
          <p:cNvPr id="7" name="Čárový popisek 1 6"/>
          <p:cNvSpPr/>
          <p:nvPr/>
        </p:nvSpPr>
        <p:spPr>
          <a:xfrm>
            <a:off x="1403648" y="5517232"/>
            <a:ext cx="3312368" cy="864096"/>
          </a:xfrm>
          <a:prstGeom prst="borderCallout1">
            <a:avLst>
              <a:gd name="adj1" fmla="val 2558"/>
              <a:gd name="adj2" fmla="val 51279"/>
              <a:gd name="adj3" fmla="val -102474"/>
              <a:gd name="adj4" fmla="val 85974"/>
            </a:avLst>
          </a:prstGeom>
          <a:ln>
            <a:headEnd type="none" w="med" len="med"/>
            <a:tailEnd type="triangle" w="med" len="med"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1600" b="1" dirty="0" smtClean="0">
                <a:latin typeface="+mj-lt"/>
              </a:rPr>
              <a:t>Elektromagnet přitáhne kotvu s paličkou a palička udeří do zvonku.</a:t>
            </a:r>
            <a:endParaRPr lang="cs-CZ" sz="1600" b="1" dirty="0">
              <a:latin typeface="+mj-lt"/>
            </a:endParaRPr>
          </a:p>
        </p:txBody>
      </p:sp>
      <p:sp>
        <p:nvSpPr>
          <p:cNvPr id="8" name="Čárový popisek 1 7"/>
          <p:cNvSpPr/>
          <p:nvPr/>
        </p:nvSpPr>
        <p:spPr>
          <a:xfrm>
            <a:off x="5652120" y="5993904"/>
            <a:ext cx="3312368" cy="864096"/>
          </a:xfrm>
          <a:prstGeom prst="borderCallout1">
            <a:avLst>
              <a:gd name="adj1" fmla="val 2558"/>
              <a:gd name="adj2" fmla="val 51279"/>
              <a:gd name="adj3" fmla="val -56749"/>
              <a:gd name="adj4" fmla="val 28377"/>
            </a:avLst>
          </a:prstGeom>
          <a:ln>
            <a:headEnd type="none" w="med" len="med"/>
            <a:tailEnd type="triangle" w="med" len="med"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1400" b="1" dirty="0" smtClean="0">
                <a:latin typeface="+mj-lt"/>
              </a:rPr>
              <a:t>rozpojí se pružinka se šroubkem, takže se přeruší obvod a zanikne magnetické pole a kotva se vrátí zpátky čímž se zase spojí obvod a děj se opakuje.</a:t>
            </a:r>
            <a:endParaRPr lang="cs-CZ" sz="1400" b="1" dirty="0">
              <a:latin typeface="+mj-lt"/>
            </a:endParaRPr>
          </a:p>
        </p:txBody>
      </p:sp>
      <p:sp>
        <p:nvSpPr>
          <p:cNvPr id="9" name="Čárový popisek 1 8"/>
          <p:cNvSpPr/>
          <p:nvPr/>
        </p:nvSpPr>
        <p:spPr>
          <a:xfrm>
            <a:off x="3275856" y="2996952"/>
            <a:ext cx="3312368" cy="864096"/>
          </a:xfrm>
          <a:prstGeom prst="borderCallout1">
            <a:avLst>
              <a:gd name="adj1" fmla="val 49590"/>
              <a:gd name="adj2" fmla="val -183"/>
              <a:gd name="adj3" fmla="val 161427"/>
              <a:gd name="adj4" fmla="val -34332"/>
            </a:avLst>
          </a:prstGeom>
          <a:ln>
            <a:headEnd type="none" w="med" len="med"/>
            <a:tailEnd type="triangle" w="med" len="med"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1400" b="1" dirty="0" smtClean="0">
                <a:latin typeface="+mj-lt"/>
              </a:rPr>
              <a:t>Palička periodicky udeřuje do zvonku, čímž vzniká charakteristický přerušovaný kovový zvuk .</a:t>
            </a:r>
            <a:endParaRPr lang="cs-CZ" sz="1400" b="1" dirty="0">
              <a:latin typeface="+mj-lt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obrázky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1800" dirty="0" smtClean="0"/>
              <a:t>zvonek: </a:t>
            </a:r>
            <a:r>
              <a:rPr lang="cs-CZ" sz="1800" dirty="0" smtClean="0">
                <a:hlinkClick r:id="rId2"/>
              </a:rPr>
              <a:t>http://en.wikipedia.org/wiki/File:Electric_Bell_animation.gif</a:t>
            </a:r>
            <a:endParaRPr lang="cs-CZ" sz="1800" dirty="0" smtClean="0"/>
          </a:p>
          <a:p>
            <a:endParaRPr lang="cs-CZ" sz="1800" dirty="0" smtClean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Metro">
      <a:dk1>
        <a:sysClr val="windowText" lastClr="000000"/>
      </a:dk1>
      <a:lt1>
        <a:sysClr val="window" lastClr="FFFFFF"/>
      </a:lt1>
      <a:dk2>
        <a:srgbClr val="4E5B6F"/>
      </a:dk2>
      <a:lt2>
        <a:srgbClr val="D6ECFF"/>
      </a:lt2>
      <a:accent1>
        <a:srgbClr val="7FD13B"/>
      </a:accent1>
      <a:accent2>
        <a:srgbClr val="EA157A"/>
      </a:accent2>
      <a:accent3>
        <a:srgbClr val="FEB80A"/>
      </a:accent3>
      <a:accent4>
        <a:srgbClr val="00ADDC"/>
      </a:accent4>
      <a:accent5>
        <a:srgbClr val="738AC8"/>
      </a:accent5>
      <a:accent6>
        <a:srgbClr val="1AB39F"/>
      </a:accent6>
      <a:hlink>
        <a:srgbClr val="EB8803"/>
      </a:hlink>
      <a:folHlink>
        <a:srgbClr val="5F7791"/>
      </a:folHlink>
    </a:clrScheme>
    <a:fontScheme name="Office 2">
      <a:majorFont>
        <a:latin typeface="Calibri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ambria"/>
        <a:ea typeface=""/>
        <a:cs typeface=""/>
        <a:font script="Jpan" typeface="HG明朝B"/>
        <a:font script="Hang" typeface="맑은 고딕"/>
        <a:font script="Hans" typeface="黑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249</Words>
  <Application>Microsoft Office PowerPoint</Application>
  <PresentationFormat>Předvádění na obrazovce (4:3)</PresentationFormat>
  <Paragraphs>39</Paragraphs>
  <Slides>7</Slides>
  <Notes>2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Motiv sady Office</vt:lpstr>
      <vt:lpstr>Prezentace aplikace PowerPoint</vt:lpstr>
      <vt:lpstr>Prezentace aplikace PowerPoint</vt:lpstr>
      <vt:lpstr>Prvky elektrických obvodů</vt:lpstr>
      <vt:lpstr>Elektrický zvonek</vt:lpstr>
      <vt:lpstr>Schéma elektrického zvonku</vt:lpstr>
      <vt:lpstr>Co se děje po sepnutí obvodu</vt:lpstr>
      <vt:lpstr>Použité obrázky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keywords/>
  <cp:lastModifiedBy/>
  <cp:revision>1</cp:revision>
  <dcterms:created xsi:type="dcterms:W3CDTF">2013-05-05T16:07:46Z</dcterms:created>
  <dcterms:modified xsi:type="dcterms:W3CDTF">2013-05-08T16:28:27Z</dcterms:modified>
</cp:coreProperties>
</file>