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11"/>
  </p:notesMasterIdLst>
  <p:sldIdLst>
    <p:sldId id="274" r:id="rId2"/>
    <p:sldId id="275" r:id="rId3"/>
    <p:sldId id="256" r:id="rId4"/>
    <p:sldId id="270" r:id="rId5"/>
    <p:sldId id="263" r:id="rId6"/>
    <p:sldId id="264" r:id="rId7"/>
    <p:sldId id="273" r:id="rId8"/>
    <p:sldId id="272" r:id="rId9"/>
    <p:sldId id="26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AEAEA"/>
    <a:srgbClr val="C0504D"/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4" autoAdjust="0"/>
    <p:restoredTop sz="91739" autoAdjust="0"/>
  </p:normalViewPr>
  <p:slideViewPr>
    <p:cSldViewPr>
      <p:cViewPr varScale="1">
        <p:scale>
          <a:sx n="41" d="100"/>
          <a:sy n="41" d="100"/>
        </p:scale>
        <p:origin x="-132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388FDF-3396-47D2-BF60-0DFEE25F19FA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488834-6152-4394-82AF-4021350722C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77648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488834-6152-4394-82AF-4021350722C7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7E34-B62E-4256-AEE5-6E2D86A77138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A688F-EA15-47DF-89DD-F4BD6BE240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7E34-B62E-4256-AEE5-6E2D86A77138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A688F-EA15-47DF-89DD-F4BD6BE240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7E34-B62E-4256-AEE5-6E2D86A77138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A688F-EA15-47DF-89DD-F4BD6BE240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7E34-B62E-4256-AEE5-6E2D86A77138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A688F-EA15-47DF-89DD-F4BD6BE240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7E34-B62E-4256-AEE5-6E2D86A77138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A688F-EA15-47DF-89DD-F4BD6BE240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7E34-B62E-4256-AEE5-6E2D86A77138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A688F-EA15-47DF-89DD-F4BD6BE240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7E34-B62E-4256-AEE5-6E2D86A77138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A688F-EA15-47DF-89DD-F4BD6BE240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7E34-B62E-4256-AEE5-6E2D86A77138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A688F-EA15-47DF-89DD-F4BD6BE240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7E34-B62E-4256-AEE5-6E2D86A77138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A688F-EA15-47DF-89DD-F4BD6BE240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7E34-B62E-4256-AEE5-6E2D86A77138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A688F-EA15-47DF-89DD-F4BD6BE240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7E34-B62E-4256-AEE5-6E2D86A77138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A688F-EA15-47DF-89DD-F4BD6BE240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967E34-B62E-4256-AEE5-6E2D86A77138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7A688F-EA15-47DF-89DD-F4BD6BE240A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uhou.net/index.php/exercises-mainmenu-13/classroom-experiments-and-activities-mainmenu-186/195-it-really-spins-around-simple-models-of-electric-motor" TargetMode="External"/><Relationship Id="rId2" Type="http://schemas.openxmlformats.org/officeDocument/2006/relationships/hyperlink" Target="http://www.gc.shuttle.de/gc/limbach-o/fvu/gruppe10/Seite5.ht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4213" y="4221163"/>
            <a:ext cx="7951787" cy="1800225"/>
          </a:xfrm>
        </p:spPr>
        <p:txBody>
          <a:bodyPr/>
          <a:lstStyle/>
          <a:p>
            <a:r>
              <a:rPr lang="cs-CZ" sz="1800" smtClean="0">
                <a:solidFill>
                  <a:schemeClr val="tx1"/>
                </a:solidFill>
              </a:rPr>
              <a:t>VÝUKOVÝ MATERIÁL ZPRACOVANÝ V RÁMCI PROJEKTU </a:t>
            </a:r>
          </a:p>
          <a:p>
            <a:r>
              <a:rPr lang="cs-CZ" sz="1800" smtClean="0">
                <a:solidFill>
                  <a:schemeClr val="tx1"/>
                </a:solidFill>
              </a:rPr>
              <a:t>MODERNÍ ŠKOLA</a:t>
            </a:r>
          </a:p>
          <a:p>
            <a:r>
              <a:rPr lang="cs-CZ" sz="1800" smtClean="0">
                <a:solidFill>
                  <a:schemeClr val="tx1"/>
                </a:solidFill>
              </a:rPr>
              <a:t>Registrační číslo projektu: CZ.1.07/1.400/21.3095</a:t>
            </a:r>
          </a:p>
        </p:txBody>
      </p:sp>
      <p:pic>
        <p:nvPicPr>
          <p:cNvPr id="13314" name="Picture 4" descr="škola"/>
          <p:cNvPicPr>
            <a:picLocks noChangeAspect="1" noChangeArrowheads="1"/>
          </p:cNvPicPr>
          <p:nvPr/>
        </p:nvPicPr>
        <p:blipFill>
          <a:blip r:embed="rId2" cstate="print"/>
          <a:srcRect b="16722"/>
          <a:stretch>
            <a:fillRect/>
          </a:stretch>
        </p:blipFill>
        <p:spPr bwMode="auto">
          <a:xfrm>
            <a:off x="5076825" y="2349500"/>
            <a:ext cx="2447925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2275" y="2276475"/>
            <a:ext cx="2087563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Rectangle 9"/>
          <p:cNvSpPr>
            <a:spLocks noChangeArrowheads="1"/>
          </p:cNvSpPr>
          <p:nvPr/>
        </p:nvSpPr>
        <p:spPr bwMode="auto">
          <a:xfrm>
            <a:off x="179388" y="2908300"/>
            <a:ext cx="18415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bIns="0" anchor="ctr">
            <a:spAutoFit/>
          </a:bodyPr>
          <a:lstStyle/>
          <a:p>
            <a:endParaRPr lang="cs-CZ"/>
          </a:p>
        </p:txBody>
      </p:sp>
      <p:sp>
        <p:nvSpPr>
          <p:cNvPr id="13317" name="Rectangle 10"/>
          <p:cNvSpPr>
            <a:spLocks noChangeArrowheads="1"/>
          </p:cNvSpPr>
          <p:nvPr/>
        </p:nvSpPr>
        <p:spPr bwMode="auto">
          <a:xfrm>
            <a:off x="1692275" y="1552575"/>
            <a:ext cx="6192838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bIns="0" anchor="ctr">
            <a:spAutoFit/>
          </a:bodyPr>
          <a:lstStyle/>
          <a:p>
            <a:pPr algn="ctr"/>
            <a:r>
              <a:rPr lang="cs-CZ" b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1600" b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ZÁKLADNÍ ŠKOLA ÚSTÍ NAD LABEM, HLAVNÍ 193, 403 31</a:t>
            </a:r>
            <a:endParaRPr lang="cs-CZ" sz="1400" b="1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algn="ctr" eaLnBrk="0" hangingPunct="0"/>
            <a:r>
              <a:rPr lang="cs-CZ" sz="1200" b="1">
                <a:solidFill>
                  <a:srgbClr val="999999"/>
                </a:solidFill>
                <a:latin typeface="Arial" pitchFamily="34" charset="0"/>
                <a:cs typeface="Arial" pitchFamily="34" charset="0"/>
              </a:rPr>
              <a:t>Tel.:472731819, 472731253 Tel.řed./fax:472731480, e-mail:skola@zsmojzir.cz</a:t>
            </a:r>
            <a:endParaRPr lang="cs-CZ" sz="1400">
              <a:solidFill>
                <a:srgbClr val="999999"/>
              </a:solidFill>
              <a:latin typeface="Arial" pitchFamily="34" charset="0"/>
              <a:cs typeface="Arial" pitchFamily="34" charset="0"/>
            </a:endParaRPr>
          </a:p>
          <a:p>
            <a:pPr eaLnBrk="0" hangingPunct="0"/>
            <a:endParaRPr lang="cs-CZ">
              <a:latin typeface="Arial" pitchFamily="34" charset="0"/>
            </a:endParaRPr>
          </a:p>
        </p:txBody>
      </p:sp>
      <p:pic>
        <p:nvPicPr>
          <p:cNvPr id="13318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3500" y="0"/>
            <a:ext cx="6477000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Obrázek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57313" y="1643063"/>
            <a:ext cx="676275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ctr">
              <a:buFontTx/>
              <a:buNone/>
            </a:pPr>
            <a:r>
              <a:rPr lang="cs-CZ" sz="2000" dirty="0" smtClean="0"/>
              <a:t>Číslo klíčové aktivity: III/2</a:t>
            </a:r>
          </a:p>
          <a:p>
            <a:pPr algn="ctr">
              <a:buFontTx/>
              <a:buNone/>
            </a:pPr>
            <a:r>
              <a:rPr lang="cs-CZ" sz="2000" dirty="0" smtClean="0"/>
              <a:t>Název klíčové aktivity: </a:t>
            </a:r>
          </a:p>
          <a:p>
            <a:pPr algn="ctr">
              <a:buFontTx/>
              <a:buNone/>
            </a:pPr>
            <a:r>
              <a:rPr lang="cs-CZ" sz="2000" dirty="0" smtClean="0"/>
              <a:t>Inovace a zkvalitnění výuky prostřednictvím ICT</a:t>
            </a:r>
          </a:p>
          <a:p>
            <a:pPr algn="ctr">
              <a:buFontTx/>
              <a:buNone/>
            </a:pPr>
            <a:r>
              <a:rPr lang="cs-CZ" sz="1800" dirty="0" smtClean="0"/>
              <a:t> </a:t>
            </a:r>
          </a:p>
          <a:p>
            <a:pPr>
              <a:buFont typeface="Arial" pitchFamily="34" charset="0"/>
              <a:buNone/>
            </a:pPr>
            <a:r>
              <a:rPr lang="cs-CZ" sz="1800" b="1" dirty="0" smtClean="0"/>
              <a:t>Autor</a:t>
            </a:r>
            <a:r>
              <a:rPr lang="cs-CZ" sz="1800" b="1" dirty="0" smtClean="0">
                <a:latin typeface="Arial" pitchFamily="34" charset="0"/>
              </a:rPr>
              <a:t>:   Mgr. Marie Zimmermannová</a:t>
            </a:r>
            <a:endParaRPr lang="cs-CZ" sz="1800" dirty="0" smtClean="0">
              <a:latin typeface="Arial" pitchFamily="34" charset="0"/>
            </a:endParaRPr>
          </a:p>
          <a:p>
            <a:pPr>
              <a:buFont typeface="Arial" pitchFamily="34" charset="0"/>
              <a:buNone/>
            </a:pPr>
            <a:r>
              <a:rPr lang="cs-CZ" sz="1800" b="1" dirty="0" smtClean="0"/>
              <a:t>Vytvořeno:   </a:t>
            </a:r>
            <a:r>
              <a:rPr lang="cs-CZ" sz="1800" b="1" dirty="0" smtClean="0"/>
              <a:t>2</a:t>
            </a:r>
            <a:r>
              <a:rPr lang="cs-CZ" sz="1800" b="1" dirty="0" smtClean="0"/>
              <a:t>.1.2013</a:t>
            </a:r>
            <a:endParaRPr lang="cs-CZ" sz="1800" b="1" dirty="0" smtClean="0">
              <a:latin typeface="Arial" pitchFamily="34" charset="0"/>
            </a:endParaRPr>
          </a:p>
          <a:p>
            <a:pPr>
              <a:buFont typeface="Arial" pitchFamily="34" charset="0"/>
              <a:buNone/>
            </a:pPr>
            <a:r>
              <a:rPr lang="cs-CZ" sz="1800" b="1" dirty="0" smtClean="0"/>
              <a:t>Ročník:  </a:t>
            </a:r>
            <a:r>
              <a:rPr lang="cs-CZ" sz="1800" b="1" dirty="0"/>
              <a:t>9</a:t>
            </a:r>
            <a:r>
              <a:rPr lang="cs-CZ" sz="1800" b="1" dirty="0" smtClean="0"/>
              <a:t>.</a:t>
            </a:r>
            <a:endParaRPr lang="cs-CZ" sz="1800" b="1" dirty="0" smtClean="0"/>
          </a:p>
          <a:p>
            <a:pPr>
              <a:buFont typeface="Arial" pitchFamily="34" charset="0"/>
              <a:buNone/>
            </a:pPr>
            <a:r>
              <a:rPr lang="cs-CZ" sz="1800" b="1" dirty="0" smtClean="0"/>
              <a:t>Vzdělávací oblast: Člověk a příroda – Fyzika - Elektromotor</a:t>
            </a:r>
            <a:endParaRPr lang="cs-CZ" sz="1800" dirty="0" smtClean="0"/>
          </a:p>
          <a:p>
            <a:pPr>
              <a:buFont typeface="Arial" pitchFamily="34" charset="0"/>
              <a:buNone/>
            </a:pPr>
            <a:r>
              <a:rPr lang="cs-CZ" sz="1800" b="1" dirty="0" smtClean="0"/>
              <a:t>Anotace: Výukový materiál je určen pro žáky    9. ročníku,  pro výklad  i        </a:t>
            </a:r>
            <a:br>
              <a:rPr lang="cs-CZ" sz="1800" b="1" dirty="0" smtClean="0"/>
            </a:br>
            <a:r>
              <a:rPr lang="cs-CZ" sz="1800" b="1" dirty="0" smtClean="0"/>
              <a:t>             pro  samostudium</a:t>
            </a:r>
            <a:endParaRPr lang="cs-CZ" sz="1800" dirty="0" smtClean="0"/>
          </a:p>
        </p:txBody>
      </p:sp>
      <p:pic>
        <p:nvPicPr>
          <p:cNvPr id="14338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3500" y="0"/>
            <a:ext cx="6477000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Prvky elektrických obvodů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645024"/>
            <a:ext cx="6400800" cy="1993776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720000" indent="-742950">
              <a:spcBef>
                <a:spcPts val="2400"/>
              </a:spcBef>
              <a:buFont typeface="+mj-lt"/>
              <a:buAutoNum type="arabicPeriod"/>
            </a:pPr>
            <a:endParaRPr lang="cs-CZ" b="1" dirty="0" smtClean="0">
              <a:solidFill>
                <a:schemeClr val="bg1"/>
              </a:solidFill>
              <a:latin typeface="+mj-lt"/>
            </a:endParaRPr>
          </a:p>
          <a:p>
            <a:pPr marL="742950" indent="-742950"/>
            <a:r>
              <a:rPr lang="cs-CZ" b="1" dirty="0" smtClean="0">
                <a:solidFill>
                  <a:schemeClr val="bg1"/>
                </a:solidFill>
                <a:latin typeface="+mj-lt"/>
              </a:rPr>
              <a:t>Elektromotor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dirty="0" smtClean="0">
                <a:solidFill>
                  <a:schemeClr val="bg1"/>
                </a:solidFill>
                <a:latin typeface="+mj-lt"/>
              </a:rPr>
              <a:t>Elektromotory jsou všude</a:t>
            </a:r>
            <a:endParaRPr lang="cs-CZ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7" name="Zástupný symbol pro obsah 16"/>
          <p:cNvSpPr>
            <a:spLocks noGrp="1"/>
          </p:cNvSpPr>
          <p:nvPr>
            <p:ph idx="1"/>
          </p:nvPr>
        </p:nvSpPr>
        <p:spPr>
          <a:noFill/>
        </p:spPr>
        <p:txBody>
          <a:bodyPr>
            <a:normAutofit fontScale="92500" lnSpcReduction="20000"/>
          </a:bodyPr>
          <a:lstStyle/>
          <a:p>
            <a:r>
              <a:rPr lang="cs-CZ" sz="2200" b="1" dirty="0" smtClean="0">
                <a:latin typeface="+mj-lt"/>
              </a:rPr>
              <a:t>Elektromotor je zařízení, které umožňuje přeměňovat elektrickou energii na mechanickou energii.</a:t>
            </a:r>
          </a:p>
          <a:p>
            <a:endParaRPr lang="cs-CZ" sz="2200" b="1" dirty="0" smtClean="0">
              <a:latin typeface="+mj-lt"/>
            </a:endParaRPr>
          </a:p>
          <a:p>
            <a:r>
              <a:rPr lang="cs-CZ" sz="2200" b="1" dirty="0" smtClean="0">
                <a:latin typeface="+mj-lt"/>
              </a:rPr>
              <a:t>Laicky řečeno, </a:t>
            </a:r>
            <a:r>
              <a:rPr lang="cs-CZ" sz="2200" dirty="0" smtClean="0">
                <a:latin typeface="+mj-lt"/>
              </a:rPr>
              <a:t>cokoliv se otáčí a je zapojeno do elektrické zásuvky, obsahuje elektromotor.</a:t>
            </a:r>
            <a:r>
              <a:rPr lang="cs-CZ" sz="2200" b="1" dirty="0" smtClean="0">
                <a:latin typeface="+mj-lt"/>
              </a:rPr>
              <a:t> </a:t>
            </a:r>
            <a:r>
              <a:rPr lang="cs-CZ" sz="2200" dirty="0" smtClean="0">
                <a:latin typeface="+mj-lt"/>
              </a:rPr>
              <a:t>Takže elektromotor máte doma například v:</a:t>
            </a:r>
          </a:p>
          <a:p>
            <a:endParaRPr lang="cs-CZ" sz="2200" dirty="0" smtClean="0">
              <a:latin typeface="+mj-lt"/>
            </a:endParaRPr>
          </a:p>
          <a:p>
            <a:pPr lvl="1"/>
            <a:r>
              <a:rPr lang="cs-CZ" sz="1800" dirty="0" smtClean="0">
                <a:solidFill>
                  <a:srgbClr val="002060"/>
                </a:solidFill>
                <a:latin typeface="+mj-lt"/>
              </a:rPr>
              <a:t>mikrovlnce</a:t>
            </a:r>
          </a:p>
          <a:p>
            <a:pPr lvl="1"/>
            <a:r>
              <a:rPr lang="cs-CZ" sz="1800" dirty="0" smtClean="0">
                <a:solidFill>
                  <a:srgbClr val="002060"/>
                </a:solidFill>
                <a:latin typeface="+mj-lt"/>
              </a:rPr>
              <a:t>pračce</a:t>
            </a:r>
          </a:p>
          <a:p>
            <a:pPr lvl="1"/>
            <a:r>
              <a:rPr lang="cs-CZ" sz="1800" dirty="0" smtClean="0">
                <a:solidFill>
                  <a:srgbClr val="002060"/>
                </a:solidFill>
                <a:latin typeface="+mj-lt"/>
              </a:rPr>
              <a:t>mixéru</a:t>
            </a:r>
          </a:p>
          <a:p>
            <a:pPr lvl="1"/>
            <a:r>
              <a:rPr lang="cs-CZ" sz="1800" dirty="0" smtClean="0">
                <a:solidFill>
                  <a:srgbClr val="002060"/>
                </a:solidFill>
                <a:latin typeface="+mj-lt"/>
              </a:rPr>
              <a:t>sušičce</a:t>
            </a:r>
          </a:p>
          <a:p>
            <a:pPr lvl="1"/>
            <a:r>
              <a:rPr lang="cs-CZ" sz="1800" dirty="0" smtClean="0">
                <a:solidFill>
                  <a:srgbClr val="002060"/>
                </a:solidFill>
                <a:latin typeface="+mj-lt"/>
              </a:rPr>
              <a:t>počítači (větráček)</a:t>
            </a:r>
          </a:p>
          <a:p>
            <a:pPr lvl="1"/>
            <a:r>
              <a:rPr lang="cs-CZ" sz="1800" dirty="0" smtClean="0">
                <a:solidFill>
                  <a:srgbClr val="002060"/>
                </a:solidFill>
                <a:latin typeface="+mj-lt"/>
              </a:rPr>
              <a:t>sekačce</a:t>
            </a:r>
          </a:p>
          <a:p>
            <a:pPr lvl="1"/>
            <a:r>
              <a:rPr lang="cs-CZ" sz="1800" dirty="0" smtClean="0">
                <a:solidFill>
                  <a:srgbClr val="002060"/>
                </a:solidFill>
                <a:latin typeface="+mj-lt"/>
              </a:rPr>
              <a:t>pile</a:t>
            </a:r>
          </a:p>
          <a:p>
            <a:pPr lvl="1"/>
            <a:r>
              <a:rPr lang="cs-CZ" sz="1800" dirty="0" smtClean="0">
                <a:solidFill>
                  <a:srgbClr val="002060"/>
                </a:solidFill>
                <a:latin typeface="+mj-lt"/>
              </a:rPr>
              <a:t>vrtulníku na dálkové ovládání</a:t>
            </a:r>
          </a:p>
          <a:p>
            <a:pPr lvl="1"/>
            <a:r>
              <a:rPr lang="cs-CZ" sz="1800" dirty="0" smtClean="0">
                <a:solidFill>
                  <a:srgbClr val="002060"/>
                </a:solidFill>
                <a:latin typeface="+mj-lt"/>
              </a:rPr>
              <a:t>pouťových kolotočích</a:t>
            </a:r>
          </a:p>
          <a:p>
            <a:pPr lvl="1"/>
            <a:r>
              <a:rPr lang="cs-CZ" sz="1800" dirty="0" smtClean="0">
                <a:solidFill>
                  <a:srgbClr val="002060"/>
                </a:solidFill>
                <a:latin typeface="+mj-lt"/>
              </a:rPr>
              <a:t>a spousty </a:t>
            </a:r>
            <a:r>
              <a:rPr lang="cs-CZ" sz="1800" dirty="0" err="1" smtClean="0">
                <a:solidFill>
                  <a:srgbClr val="002060"/>
                </a:solidFill>
                <a:latin typeface="+mj-lt"/>
              </a:rPr>
              <a:t>spousty</a:t>
            </a:r>
            <a:r>
              <a:rPr lang="cs-CZ" sz="1800" dirty="0" smtClean="0">
                <a:solidFill>
                  <a:srgbClr val="002060"/>
                </a:solidFill>
                <a:latin typeface="+mj-lt"/>
              </a:rPr>
              <a:t> dalších…</a:t>
            </a:r>
          </a:p>
          <a:p>
            <a:pPr lvl="1"/>
            <a:endParaRPr lang="cs-CZ" sz="1800" dirty="0" smtClean="0">
              <a:latin typeface="+mj-lt"/>
            </a:endParaRPr>
          </a:p>
          <a:p>
            <a:pPr lvl="1"/>
            <a:endParaRPr lang="cs-CZ" sz="1800" dirty="0" smtClean="0">
              <a:latin typeface="+mj-lt"/>
            </a:endParaRPr>
          </a:p>
          <a:p>
            <a:endParaRPr lang="cs-CZ" sz="2200" dirty="0" smtClean="0">
              <a:latin typeface="+mj-lt"/>
            </a:endParaRPr>
          </a:p>
          <a:p>
            <a:endParaRPr lang="cs-CZ" sz="2200" dirty="0" smtClean="0">
              <a:latin typeface="+mj-lt"/>
            </a:endParaRPr>
          </a:p>
          <a:p>
            <a:endParaRPr lang="cs-CZ" sz="2200" dirty="0" smtClean="0">
              <a:latin typeface="+mj-lt"/>
            </a:endParaRPr>
          </a:p>
          <a:p>
            <a:endParaRPr lang="cs-CZ" sz="2200" dirty="0" smtClean="0">
              <a:latin typeface="+mj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dirty="0" smtClean="0">
                <a:solidFill>
                  <a:schemeClr val="bg1"/>
                </a:solidFill>
                <a:latin typeface="+mj-lt"/>
              </a:rPr>
              <a:t>Složení elektromotoru</a:t>
            </a:r>
            <a:endParaRPr lang="cs-CZ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7" name="Zástupný symbol pro obsah 16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55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900" b="1" dirty="0" smtClean="0">
                <a:solidFill>
                  <a:srgbClr val="0070C0"/>
                </a:solidFill>
                <a:latin typeface="+mj-lt"/>
              </a:rPr>
              <a:t>stator (pevná část)</a:t>
            </a:r>
            <a:r>
              <a:rPr lang="cs-CZ" sz="2900" dirty="0" smtClean="0">
                <a:solidFill>
                  <a:srgbClr val="0070C0"/>
                </a:solidFill>
                <a:latin typeface="+mj-lt"/>
              </a:rPr>
              <a:t/>
            </a:r>
            <a:br>
              <a:rPr lang="cs-CZ" sz="2900" dirty="0" smtClean="0">
                <a:solidFill>
                  <a:srgbClr val="0070C0"/>
                </a:solidFill>
                <a:latin typeface="+mj-lt"/>
              </a:rPr>
            </a:br>
            <a:r>
              <a:rPr lang="cs-CZ" sz="2900" dirty="0" smtClean="0">
                <a:latin typeface="+mj-lt"/>
              </a:rPr>
              <a:t> trvalý magnet nebo elektromagnet</a:t>
            </a:r>
          </a:p>
          <a:p>
            <a:pPr>
              <a:buNone/>
            </a:pPr>
            <a:endParaRPr lang="cs-CZ" sz="2900" dirty="0" smtClean="0">
              <a:latin typeface="+mj-lt"/>
            </a:endParaRPr>
          </a:p>
          <a:p>
            <a:endParaRPr lang="cs-CZ" sz="2900" dirty="0" smtClean="0">
              <a:latin typeface="+mj-lt"/>
            </a:endParaRPr>
          </a:p>
          <a:p>
            <a:pPr marL="514350" indent="-514350">
              <a:buFont typeface="+mj-lt"/>
              <a:buAutoNum type="arabicPeriod" startAt="2"/>
            </a:pPr>
            <a:r>
              <a:rPr lang="cs-CZ" sz="2900" b="1" dirty="0" smtClean="0">
                <a:solidFill>
                  <a:schemeClr val="accent2"/>
                </a:solidFill>
                <a:latin typeface="+mj-lt"/>
              </a:rPr>
              <a:t>rotor (otáčivá část)</a:t>
            </a:r>
            <a:r>
              <a:rPr lang="cs-CZ" sz="2900" dirty="0" smtClean="0">
                <a:latin typeface="+mj-lt"/>
              </a:rPr>
              <a:t/>
            </a:r>
            <a:br>
              <a:rPr lang="cs-CZ" sz="2900" dirty="0" smtClean="0">
                <a:latin typeface="+mj-lt"/>
              </a:rPr>
            </a:br>
            <a:r>
              <a:rPr lang="cs-CZ" sz="2900" dirty="0" smtClean="0">
                <a:latin typeface="+mj-lt"/>
              </a:rPr>
              <a:t>cívka (i více) s jádrem z magneticky </a:t>
            </a:r>
            <a:br>
              <a:rPr lang="cs-CZ" sz="2900" dirty="0" smtClean="0">
                <a:latin typeface="+mj-lt"/>
              </a:rPr>
            </a:br>
            <a:r>
              <a:rPr lang="cs-CZ" sz="2900" dirty="0" smtClean="0">
                <a:latin typeface="+mj-lt"/>
              </a:rPr>
              <a:t>měkké oceli</a:t>
            </a:r>
          </a:p>
          <a:p>
            <a:endParaRPr lang="cs-CZ" sz="2900" dirty="0" smtClean="0">
              <a:latin typeface="+mj-lt"/>
            </a:endParaRPr>
          </a:p>
          <a:p>
            <a:endParaRPr lang="cs-CZ" sz="2900" dirty="0" smtClean="0">
              <a:latin typeface="+mj-lt"/>
            </a:endParaRPr>
          </a:p>
          <a:p>
            <a:pPr marL="514350" indent="-514350">
              <a:buFont typeface="+mj-lt"/>
              <a:buAutoNum type="arabicPeriod" startAt="3"/>
            </a:pPr>
            <a:r>
              <a:rPr lang="cs-CZ" sz="2900" b="1" dirty="0" smtClean="0">
                <a:solidFill>
                  <a:srgbClr val="00B050"/>
                </a:solidFill>
                <a:latin typeface="+mj-lt"/>
              </a:rPr>
              <a:t>komutátor </a:t>
            </a:r>
            <a:r>
              <a:rPr lang="cs-CZ" sz="2900" b="1" dirty="0" smtClean="0">
                <a:latin typeface="+mj-lt"/>
              </a:rPr>
              <a:t/>
            </a:r>
            <a:br>
              <a:rPr lang="cs-CZ" sz="2900" b="1" dirty="0" smtClean="0">
                <a:latin typeface="+mj-lt"/>
              </a:rPr>
            </a:br>
            <a:r>
              <a:rPr lang="cs-CZ" sz="2900" dirty="0" smtClean="0">
                <a:latin typeface="+mj-lt"/>
              </a:rPr>
              <a:t>mění směr elektrického proudu</a:t>
            </a:r>
            <a:br>
              <a:rPr lang="cs-CZ" sz="2900" dirty="0" smtClean="0">
                <a:latin typeface="+mj-lt"/>
              </a:rPr>
            </a:br>
            <a:r>
              <a:rPr lang="cs-CZ" sz="2900" dirty="0" smtClean="0">
                <a:latin typeface="+mj-lt"/>
              </a:rPr>
              <a:t>2 </a:t>
            </a:r>
            <a:r>
              <a:rPr lang="cs-CZ" sz="2900" dirty="0" err="1" smtClean="0">
                <a:latin typeface="+mj-lt"/>
              </a:rPr>
              <a:t>poloprstence</a:t>
            </a:r>
            <a:r>
              <a:rPr lang="cs-CZ" sz="2900" dirty="0" smtClean="0">
                <a:latin typeface="+mj-lt"/>
              </a:rPr>
              <a:t>, izolant, 2 kartáčky</a:t>
            </a:r>
            <a:br>
              <a:rPr lang="cs-CZ" sz="2900" dirty="0" smtClean="0">
                <a:latin typeface="+mj-lt"/>
              </a:rPr>
            </a:br>
            <a:endParaRPr lang="cs-CZ" sz="2900" dirty="0" smtClean="0">
              <a:latin typeface="+mj-lt"/>
            </a:endParaRPr>
          </a:p>
          <a:p>
            <a:pPr lvl="1"/>
            <a:r>
              <a:rPr lang="cs-CZ" sz="2900" dirty="0" smtClean="0">
                <a:latin typeface="+mj-lt"/>
              </a:rPr>
              <a:t>Komutátor potřebujeme, abychom cívku v magnetickém poli dokázali otáčet kolem dokola.</a:t>
            </a:r>
            <a:br>
              <a:rPr lang="cs-CZ" sz="2900" dirty="0" smtClean="0">
                <a:latin typeface="+mj-lt"/>
              </a:rPr>
            </a:br>
            <a:r>
              <a:rPr lang="cs-CZ" sz="2900" b="1" dirty="0" smtClean="0">
                <a:latin typeface="+mj-lt"/>
              </a:rPr>
              <a:t>Otázka: </a:t>
            </a:r>
            <a:r>
              <a:rPr lang="cs-CZ" sz="2900" dirty="0" smtClean="0">
                <a:latin typeface="+mj-lt"/>
              </a:rPr>
              <a:t> kolikrát se otočí střelka kompasu, když ji dáme vedle magnetu? </a:t>
            </a:r>
            <a:br>
              <a:rPr lang="cs-CZ" sz="2900" dirty="0" smtClean="0">
                <a:latin typeface="+mj-lt"/>
              </a:rPr>
            </a:br>
            <a:r>
              <a:rPr lang="cs-CZ" sz="2900" b="1" dirty="0" smtClean="0">
                <a:latin typeface="+mj-lt"/>
              </a:rPr>
              <a:t>Odpověď</a:t>
            </a:r>
            <a:r>
              <a:rPr lang="cs-CZ" sz="2900" dirty="0" smtClean="0">
                <a:latin typeface="+mj-lt"/>
              </a:rPr>
              <a:t>: maximálně o půl otočky a pak se zastaví.</a:t>
            </a:r>
            <a:br>
              <a:rPr lang="cs-CZ" sz="2900" dirty="0" smtClean="0">
                <a:latin typeface="+mj-lt"/>
              </a:rPr>
            </a:br>
            <a:r>
              <a:rPr lang="cs-CZ" sz="2900" dirty="0" smtClean="0">
                <a:latin typeface="+mj-lt"/>
              </a:rPr>
              <a:t>Komutátor ve vhodném okamžiku prohodí severní a jižní pól tak, aby se mohl rotor otáčet kolem dokola.</a:t>
            </a:r>
          </a:p>
          <a:p>
            <a:pPr lvl="1"/>
            <a:endParaRPr lang="cs-CZ" sz="2200" dirty="0" smtClean="0"/>
          </a:p>
          <a:p>
            <a:pPr algn="ctr">
              <a:buNone/>
            </a:pPr>
            <a:r>
              <a:rPr lang="cs-CZ" sz="2900" b="1" dirty="0" smtClean="0">
                <a:solidFill>
                  <a:schemeClr val="bg2">
                    <a:lumMod val="50000"/>
                  </a:schemeClr>
                </a:solidFill>
                <a:latin typeface="+mj-lt"/>
              </a:rPr>
              <a:t>Elektromotor přeměňuje elektrickou energii </a:t>
            </a:r>
            <a:br>
              <a:rPr lang="cs-CZ" sz="2900" b="1" dirty="0" smtClean="0">
                <a:solidFill>
                  <a:schemeClr val="bg2">
                    <a:lumMod val="50000"/>
                  </a:schemeClr>
                </a:solidFill>
                <a:latin typeface="+mj-lt"/>
              </a:rPr>
            </a:br>
            <a:r>
              <a:rPr lang="cs-CZ" sz="2900" b="1" dirty="0" smtClean="0">
                <a:solidFill>
                  <a:schemeClr val="bg2">
                    <a:lumMod val="50000"/>
                  </a:schemeClr>
                </a:solidFill>
                <a:latin typeface="+mj-lt"/>
              </a:rPr>
              <a:t>na pohybovou energii rotoru různých zařízení.</a:t>
            </a:r>
            <a:endParaRPr lang="cs-CZ" sz="3400" b="1" dirty="0">
              <a:solidFill>
                <a:schemeClr val="bg2">
                  <a:lumMod val="50000"/>
                </a:schemeClr>
              </a:solidFill>
              <a:latin typeface="+mj-lt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rcRect/>
          <a:stretch>
            <a:fillRect/>
          </a:stretch>
        </p:blipFill>
        <p:spPr bwMode="auto">
          <a:xfrm>
            <a:off x="4542108" y="1484784"/>
            <a:ext cx="3690543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Čárový popisek 1 5"/>
          <p:cNvSpPr/>
          <p:nvPr/>
        </p:nvSpPr>
        <p:spPr>
          <a:xfrm>
            <a:off x="4067944" y="2276872"/>
            <a:ext cx="1080120" cy="576064"/>
          </a:xfrm>
          <a:prstGeom prst="borderCallout1">
            <a:avLst>
              <a:gd name="adj1" fmla="val 50243"/>
              <a:gd name="adj2" fmla="val 99836"/>
              <a:gd name="adj3" fmla="val -25395"/>
              <a:gd name="adj4" fmla="val 153730"/>
            </a:avLst>
          </a:prstGeom>
          <a:ln w="57150">
            <a:headEnd type="none" w="med" len="med"/>
            <a:tailEnd type="triangle" w="med" len="med"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latin typeface="+mj-lt"/>
              </a:rPr>
              <a:t>stator</a:t>
            </a:r>
            <a:endParaRPr lang="cs-CZ" sz="1600" b="1" dirty="0">
              <a:latin typeface="+mj-lt"/>
            </a:endParaRPr>
          </a:p>
        </p:txBody>
      </p:sp>
      <p:sp>
        <p:nvSpPr>
          <p:cNvPr id="7" name="Čárový popisek 1 6"/>
          <p:cNvSpPr/>
          <p:nvPr/>
        </p:nvSpPr>
        <p:spPr>
          <a:xfrm>
            <a:off x="7020272" y="908720"/>
            <a:ext cx="1080120" cy="576064"/>
          </a:xfrm>
          <a:prstGeom prst="borderCallout1">
            <a:avLst>
              <a:gd name="adj1" fmla="val 46961"/>
              <a:gd name="adj2" fmla="val -916"/>
              <a:gd name="adj3" fmla="val 201925"/>
              <a:gd name="adj4" fmla="val -58436"/>
            </a:avLst>
          </a:prstGeom>
          <a:ln w="57150">
            <a:headEnd type="none" w="med" len="med"/>
            <a:tailEnd type="triangle" w="med" len="med"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latin typeface="+mj-lt"/>
              </a:rPr>
              <a:t>rotor</a:t>
            </a:r>
            <a:endParaRPr lang="cs-CZ" sz="1600" b="1" dirty="0">
              <a:latin typeface="+mj-lt"/>
            </a:endParaRPr>
          </a:p>
        </p:txBody>
      </p:sp>
      <p:sp>
        <p:nvSpPr>
          <p:cNvPr id="8" name="Čárový popisek 1 7"/>
          <p:cNvSpPr/>
          <p:nvPr/>
        </p:nvSpPr>
        <p:spPr>
          <a:xfrm>
            <a:off x="7524328" y="3645024"/>
            <a:ext cx="1080120" cy="576064"/>
          </a:xfrm>
          <a:prstGeom prst="borderCallout1">
            <a:avLst>
              <a:gd name="adj1" fmla="val -4627"/>
              <a:gd name="adj2" fmla="val 547"/>
              <a:gd name="adj3" fmla="val -158652"/>
              <a:gd name="adj4" fmla="val -114874"/>
            </a:avLst>
          </a:prstGeom>
          <a:ln w="57150">
            <a:headEnd type="none" w="med" len="med"/>
            <a:tailEnd type="arrow" w="med" len="med"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latin typeface="+mj-lt"/>
              </a:rPr>
              <a:t>komutátor</a:t>
            </a:r>
            <a:endParaRPr lang="cs-CZ" sz="1600" b="1" dirty="0">
              <a:latin typeface="+mj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uiExpand="1" build="p"/>
      <p:bldP spid="17" grpId="1" uiExpand="1" build="p"/>
      <p:bldP spid="6" grpId="0" animBg="1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dirty="0" smtClean="0">
                <a:solidFill>
                  <a:schemeClr val="bg1"/>
                </a:solidFill>
                <a:latin typeface="+mj-lt"/>
              </a:rPr>
              <a:t>Elektromotor  — opakování</a:t>
            </a:r>
            <a:endParaRPr lang="cs-CZ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7" name="Zástupný symbol pro obsah 16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sz="2600" b="1" dirty="0" smtClean="0">
                <a:latin typeface="+mj-lt"/>
              </a:rPr>
              <a:t>Z jakých částí se skládá elektromotor?</a:t>
            </a:r>
          </a:p>
          <a:p>
            <a:r>
              <a:rPr lang="cs-CZ" sz="2600" dirty="0" smtClean="0">
                <a:latin typeface="+mj-lt"/>
              </a:rPr>
              <a:t>Elektromotor se skládá z rotoru, statoru a komutátoru.</a:t>
            </a:r>
            <a:br>
              <a:rPr lang="cs-CZ" sz="2600" dirty="0" smtClean="0">
                <a:latin typeface="+mj-lt"/>
              </a:rPr>
            </a:br>
            <a:endParaRPr lang="cs-CZ" sz="2600" dirty="0" smtClean="0">
              <a:latin typeface="+mj-lt"/>
            </a:endParaRPr>
          </a:p>
          <a:p>
            <a:r>
              <a:rPr lang="cs-CZ" sz="2600" b="1" dirty="0" smtClean="0">
                <a:latin typeface="+mj-lt"/>
              </a:rPr>
              <a:t>Jak funguje elektromotor?</a:t>
            </a:r>
          </a:p>
          <a:p>
            <a:r>
              <a:rPr lang="cs-CZ" sz="2600" dirty="0" smtClean="0">
                <a:latin typeface="+mj-lt"/>
              </a:rPr>
              <a:t>Stator vytváří magnetické pole, ve kterém je umístěn rotor v podobě otáčivé cívky. Cívka se proudem zmagnetuje a otočí v magnetickém poli. Komutátor způsobí, že se cívka správně přepóluje, aby se mohla otáčet dokola.</a:t>
            </a:r>
          </a:p>
          <a:p>
            <a:endParaRPr lang="cs-CZ" sz="2600" b="1" dirty="0" smtClean="0">
              <a:latin typeface="+mj-lt"/>
            </a:endParaRPr>
          </a:p>
          <a:p>
            <a:r>
              <a:rPr lang="cs-CZ" sz="2600" b="1" dirty="0" smtClean="0">
                <a:latin typeface="+mj-lt"/>
              </a:rPr>
              <a:t>K jaké přeměně energie v elektromotoru dochází?</a:t>
            </a:r>
          </a:p>
          <a:p>
            <a:r>
              <a:rPr lang="cs-CZ" sz="2600" dirty="0" smtClean="0">
                <a:latin typeface="+mj-lt"/>
              </a:rPr>
              <a:t>Dochází k přeměně elektrické energie na pohybovou energii rotoru.</a:t>
            </a:r>
          </a:p>
          <a:p>
            <a:endParaRPr lang="cs-CZ" sz="2600" b="1" dirty="0" smtClean="0">
              <a:latin typeface="+mj-lt"/>
            </a:endParaRPr>
          </a:p>
          <a:p>
            <a:r>
              <a:rPr lang="cs-CZ" sz="2600" b="1" dirty="0" smtClean="0">
                <a:latin typeface="+mj-lt"/>
              </a:rPr>
              <a:t>Která část elektromotoru mění směr elektrického proudu?</a:t>
            </a:r>
          </a:p>
          <a:p>
            <a:r>
              <a:rPr lang="cs-CZ" sz="2600" dirty="0" smtClean="0">
                <a:latin typeface="+mj-lt"/>
              </a:rPr>
              <a:t>Komutátor</a:t>
            </a:r>
          </a:p>
          <a:p>
            <a:endParaRPr lang="cs-CZ" sz="2600" b="1" dirty="0" smtClean="0">
              <a:latin typeface="+mj-lt"/>
            </a:endParaRPr>
          </a:p>
          <a:p>
            <a:r>
              <a:rPr lang="cs-CZ" sz="2600" b="1" dirty="0" smtClean="0">
                <a:latin typeface="+mj-lt"/>
              </a:rPr>
              <a:t>Stator je tvořen ………………. </a:t>
            </a:r>
            <a:r>
              <a:rPr lang="cs-CZ" sz="2600" dirty="0" smtClean="0">
                <a:latin typeface="+mj-lt"/>
              </a:rPr>
              <a:t>nepohyblivým trvalým magnetem</a:t>
            </a:r>
          </a:p>
          <a:p>
            <a:r>
              <a:rPr lang="cs-CZ" sz="2600" b="1" dirty="0" smtClean="0">
                <a:latin typeface="+mj-lt"/>
              </a:rPr>
              <a:t>Rotor je tvořen ………………. </a:t>
            </a:r>
            <a:r>
              <a:rPr lang="cs-CZ" sz="2600" dirty="0" smtClean="0">
                <a:latin typeface="+mj-lt"/>
              </a:rPr>
              <a:t>otáčivým dočasným magnetem (cívkou)</a:t>
            </a:r>
            <a:endParaRPr lang="cs-CZ" sz="2200" dirty="0" smtClean="0">
              <a:latin typeface="+mj-lt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491880" y="5301208"/>
            <a:ext cx="3456384" cy="2880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3347864" y="5517232"/>
            <a:ext cx="3816424" cy="36004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uiExpand="1" build="p"/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dirty="0" smtClean="0">
                <a:solidFill>
                  <a:schemeClr val="bg1"/>
                </a:solidFill>
                <a:latin typeface="+mj-lt"/>
              </a:rPr>
              <a:t>Jak vyrobit funkční elektromotor?</a:t>
            </a:r>
            <a:endParaRPr lang="cs-CZ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1628800"/>
            <a:ext cx="2808312" cy="2235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r="6232"/>
          <a:stretch>
            <a:fillRect/>
          </a:stretch>
        </p:blipFill>
        <p:spPr bwMode="auto">
          <a:xfrm>
            <a:off x="6156176" y="1589576"/>
            <a:ext cx="2700808" cy="2271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4437112"/>
            <a:ext cx="2302969" cy="2096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Zástupný symbol pro obsah 2"/>
          <p:cNvSpPr txBox="1">
            <a:spLocks/>
          </p:cNvSpPr>
          <p:nvPr/>
        </p:nvSpPr>
        <p:spPr>
          <a:xfrm>
            <a:off x="457200" y="1600200"/>
            <a:ext cx="2962672" cy="254888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potřebujeme: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cs-CZ" noProof="0" dirty="0" smtClean="0">
                <a:latin typeface="+mj-lt"/>
              </a:rPr>
              <a:t>monočlánek (baterku)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cs-CZ" sz="180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izolovaný</a:t>
            </a:r>
            <a:r>
              <a:rPr kumimoji="0" lang="cs-CZ" sz="1800" i="0" u="none" strike="noStrike" kern="1200" cap="none" spc="0" normalizeH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měděný drát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cs-CZ" noProof="0" dirty="0" smtClean="0">
                <a:latin typeface="+mj-lt"/>
              </a:rPr>
              <a:t>magnet na tabuli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cs-CZ" sz="180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lepicí</a:t>
            </a:r>
            <a:r>
              <a:rPr kumimoji="0" lang="cs-CZ" sz="1800" i="0" u="none" strike="noStrike" kern="1200" cap="none" spc="0" normalizeH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pásku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cs-CZ" baseline="0" noProof="0" dirty="0" smtClean="0">
                <a:latin typeface="+mj-lt"/>
              </a:rPr>
              <a:t>nůž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cs-CZ" sz="1800" i="0" u="none" strike="noStrike" kern="1200" cap="none" spc="0" normalizeH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dva velké spínací špendlíky</a:t>
            </a:r>
            <a:endParaRPr kumimoji="0" lang="cs-CZ" sz="18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275856" y="3933056"/>
            <a:ext cx="26642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 smtClean="0">
                <a:latin typeface="+mj-lt"/>
              </a:rPr>
              <a:t>1. </a:t>
            </a:r>
            <a:r>
              <a:rPr lang="cs-CZ" sz="1400" dirty="0" smtClean="0">
                <a:latin typeface="+mj-lt"/>
              </a:rPr>
              <a:t>baterku použijeme jako předlohu pro vytvoření cívky o 10 až 15 závitech</a:t>
            </a:r>
            <a:endParaRPr lang="en-GB" sz="1400" b="1" dirty="0">
              <a:latin typeface="+mj-lt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228184" y="3933056"/>
            <a:ext cx="26642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 smtClean="0">
                <a:latin typeface="+mj-lt"/>
              </a:rPr>
              <a:t>2. </a:t>
            </a:r>
            <a:r>
              <a:rPr lang="cs-CZ" sz="1400" dirty="0" smtClean="0">
                <a:latin typeface="+mj-lt"/>
              </a:rPr>
              <a:t>Cívku upevníme dvěma </a:t>
            </a:r>
            <a:r>
              <a:rPr lang="cs-CZ" sz="1400" dirty="0" err="1" smtClean="0">
                <a:latin typeface="+mj-lt"/>
              </a:rPr>
              <a:t>očkami</a:t>
            </a:r>
            <a:r>
              <a:rPr lang="cs-CZ" sz="1400" dirty="0" smtClean="0">
                <a:latin typeface="+mj-lt"/>
              </a:rPr>
              <a:t>, jejichž konce směřují na protilehlé strany</a:t>
            </a:r>
            <a:endParaRPr lang="en-GB" sz="1400" b="1" dirty="0">
              <a:latin typeface="+mj-lt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275856" y="5589240"/>
            <a:ext cx="36724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 smtClean="0">
                <a:latin typeface="+mj-lt"/>
              </a:rPr>
              <a:t>3. </a:t>
            </a:r>
            <a:r>
              <a:rPr lang="cs-CZ" sz="1400" dirty="0" smtClean="0">
                <a:latin typeface="+mj-lt"/>
              </a:rPr>
              <a:t>na obou kontaktech cívky odstraníme polovinu izolace podél (jako kdybychom rozkrojili brčko podél). U obou kontaktů toto musí být na stejné straně</a:t>
            </a:r>
            <a:endParaRPr lang="en-GB" sz="1400" b="1" dirty="0">
              <a:latin typeface="+mj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dirty="0" smtClean="0">
                <a:solidFill>
                  <a:schemeClr val="bg1"/>
                </a:solidFill>
                <a:latin typeface="+mj-lt"/>
              </a:rPr>
              <a:t>Jak vyrobit funkční elektromotor?</a:t>
            </a:r>
            <a:endParaRPr lang="cs-CZ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628800"/>
            <a:ext cx="2878522" cy="24856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82874" y="1628800"/>
            <a:ext cx="2952518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ovéPole 17"/>
          <p:cNvSpPr txBox="1"/>
          <p:nvPr/>
        </p:nvSpPr>
        <p:spPr>
          <a:xfrm>
            <a:off x="395536" y="4293096"/>
            <a:ext cx="26642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 smtClean="0">
                <a:latin typeface="+mj-lt"/>
              </a:rPr>
              <a:t>4. </a:t>
            </a:r>
            <a:r>
              <a:rPr lang="cs-CZ" sz="1400" dirty="0" smtClean="0">
                <a:latin typeface="+mj-lt"/>
              </a:rPr>
              <a:t>izolepou připevníme k monočlánku magnet a oba spínací špendlíky</a:t>
            </a:r>
            <a:endParaRPr lang="en-GB" sz="1400" b="1" dirty="0">
              <a:latin typeface="+mj-lt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347864" y="4365104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 smtClean="0">
                <a:latin typeface="+mj-lt"/>
              </a:rPr>
              <a:t>5. </a:t>
            </a:r>
            <a:r>
              <a:rPr lang="cs-CZ" sz="1400" dirty="0" smtClean="0">
                <a:latin typeface="+mj-lt"/>
              </a:rPr>
              <a:t>vložíme cívku…</a:t>
            </a:r>
            <a:br>
              <a:rPr lang="cs-CZ" sz="1400" dirty="0" smtClean="0">
                <a:latin typeface="+mj-lt"/>
              </a:rPr>
            </a:br>
            <a:r>
              <a:rPr lang="cs-CZ" sz="1400" b="1" dirty="0" smtClean="0">
                <a:latin typeface="+mj-lt"/>
              </a:rPr>
              <a:t> </a:t>
            </a:r>
            <a:r>
              <a:rPr lang="cs-CZ" sz="1400" b="1" i="1" dirty="0" smtClean="0">
                <a:latin typeface="+mj-lt"/>
              </a:rPr>
              <a:t>A přece se točí! </a:t>
            </a:r>
            <a:r>
              <a:rPr lang="cs-CZ" sz="1400" b="1" i="1" dirty="0" smtClean="0">
                <a:latin typeface="+mj-lt"/>
                <a:sym typeface="Wingdings" pitchFamily="2" charset="2"/>
              </a:rPr>
              <a:t></a:t>
            </a:r>
            <a:endParaRPr lang="en-GB" sz="1400" b="1" dirty="0">
              <a:latin typeface="+mj-lt"/>
            </a:endParaRPr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224" y="1628800"/>
            <a:ext cx="2281988" cy="2528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TextovéPole 19"/>
          <p:cNvSpPr txBox="1"/>
          <p:nvPr/>
        </p:nvSpPr>
        <p:spPr>
          <a:xfrm>
            <a:off x="6300192" y="4437112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 smtClean="0">
                <a:latin typeface="+mj-lt"/>
              </a:rPr>
              <a:t>6. </a:t>
            </a:r>
            <a:r>
              <a:rPr lang="cs-CZ" sz="1400" dirty="0" smtClean="0">
                <a:latin typeface="+mj-lt"/>
              </a:rPr>
              <a:t>Sledujte, co se bude dít, když budeme přibližovat další magnet.</a:t>
            </a:r>
            <a:endParaRPr lang="en-GB" sz="1400" b="1" dirty="0">
              <a:latin typeface="+mj-lt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2411760" y="5661248"/>
            <a:ext cx="2664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 smtClean="0">
                <a:solidFill>
                  <a:srgbClr val="C00000"/>
                </a:solidFill>
                <a:latin typeface="+mj-lt"/>
              </a:rPr>
              <a:t>Cívka v elektromotoru může být velmi horká!</a:t>
            </a:r>
            <a:endParaRPr lang="en-GB" sz="1600" b="1" dirty="0">
              <a:solidFill>
                <a:srgbClr val="C00000"/>
              </a:solidFill>
              <a:latin typeface="+mj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obrázky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dirty="0" smtClean="0"/>
              <a:t>elektromotor: </a:t>
            </a:r>
            <a:r>
              <a:rPr lang="cs-CZ" sz="1800" dirty="0" smtClean="0">
                <a:hlinkClick r:id="rId2"/>
              </a:rPr>
              <a:t>http://www.</a:t>
            </a:r>
            <a:r>
              <a:rPr lang="cs-CZ" sz="1800" dirty="0" err="1" smtClean="0">
                <a:hlinkClick r:id="rId2"/>
              </a:rPr>
              <a:t>gc.shuttle.de</a:t>
            </a:r>
            <a:r>
              <a:rPr lang="cs-CZ" sz="1800" dirty="0" smtClean="0">
                <a:hlinkClick r:id="rId2"/>
              </a:rPr>
              <a:t>/</a:t>
            </a:r>
            <a:r>
              <a:rPr lang="cs-CZ" sz="1800" dirty="0" err="1" smtClean="0">
                <a:hlinkClick r:id="rId2"/>
              </a:rPr>
              <a:t>gc</a:t>
            </a:r>
            <a:r>
              <a:rPr lang="cs-CZ" sz="1800" dirty="0" smtClean="0">
                <a:hlinkClick r:id="rId2"/>
              </a:rPr>
              <a:t>/</a:t>
            </a:r>
            <a:r>
              <a:rPr lang="cs-CZ" sz="1800" dirty="0" err="1" smtClean="0">
                <a:hlinkClick r:id="rId2"/>
              </a:rPr>
              <a:t>limbach</a:t>
            </a:r>
            <a:r>
              <a:rPr lang="cs-CZ" sz="1800" dirty="0" smtClean="0">
                <a:hlinkClick r:id="rId2"/>
              </a:rPr>
              <a:t>-o/</a:t>
            </a:r>
            <a:r>
              <a:rPr lang="cs-CZ" sz="1800" dirty="0" err="1" smtClean="0">
                <a:hlinkClick r:id="rId2"/>
              </a:rPr>
              <a:t>fvu</a:t>
            </a:r>
            <a:r>
              <a:rPr lang="cs-CZ" sz="1800" dirty="0" smtClean="0">
                <a:hlinkClick r:id="rId2"/>
              </a:rPr>
              <a:t>/gruppe10/Seite5.htm</a:t>
            </a:r>
            <a:endParaRPr lang="cs-CZ" sz="1800" dirty="0" smtClean="0"/>
          </a:p>
          <a:p>
            <a:r>
              <a:rPr lang="cs-CZ" sz="1800" dirty="0" smtClean="0"/>
              <a:t>jednoduchý elektromotor </a:t>
            </a:r>
            <a:r>
              <a:rPr lang="en-GB" sz="1800" dirty="0" smtClean="0">
                <a:hlinkClick r:id="rId3"/>
              </a:rPr>
              <a:t>http://www.euhou.net/index.php/exercises-mainmenu-13/classroom-experiments-and-activities-mainmenu-186/195-it-really-spins-around-simple-models-of-electric-motor</a:t>
            </a:r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317</Words>
  <Application>Microsoft Office PowerPoint</Application>
  <PresentationFormat>Předvádění na obrazovce (4:3)</PresentationFormat>
  <Paragraphs>84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Prezentace aplikace PowerPoint</vt:lpstr>
      <vt:lpstr>Prezentace aplikace PowerPoint</vt:lpstr>
      <vt:lpstr>Prvky elektrických obvodů</vt:lpstr>
      <vt:lpstr>Elektromotory jsou všude</vt:lpstr>
      <vt:lpstr>Složení elektromotoru</vt:lpstr>
      <vt:lpstr>Elektromotor  — opakování</vt:lpstr>
      <vt:lpstr>Jak vyrobit funkční elektromotor?</vt:lpstr>
      <vt:lpstr>Jak vyrobit funkční elektromotor?</vt:lpstr>
      <vt:lpstr>Použité obrázky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cp:lastModifiedBy/>
  <cp:revision>1</cp:revision>
  <dcterms:created xsi:type="dcterms:W3CDTF">2013-05-05T16:08:24Z</dcterms:created>
  <dcterms:modified xsi:type="dcterms:W3CDTF">2013-05-08T16:31:44Z</dcterms:modified>
</cp:coreProperties>
</file>