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3"/>
  </p:notesMasterIdLst>
  <p:sldIdLst>
    <p:sldId id="273" r:id="rId2"/>
    <p:sldId id="274" r:id="rId3"/>
    <p:sldId id="256" r:id="rId4"/>
    <p:sldId id="258" r:id="rId5"/>
    <p:sldId id="265" r:id="rId6"/>
    <p:sldId id="266" r:id="rId7"/>
    <p:sldId id="267" r:id="rId8"/>
    <p:sldId id="268" r:id="rId9"/>
    <p:sldId id="269" r:id="rId10"/>
    <p:sldId id="271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23B"/>
    <a:srgbClr val="EAEAEA"/>
    <a:srgbClr val="C0504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1739" autoAdjust="0"/>
  </p:normalViewPr>
  <p:slideViewPr>
    <p:cSldViewPr>
      <p:cViewPr varScale="1">
        <p:scale>
          <a:sx n="41" d="100"/>
          <a:sy n="41" d="100"/>
        </p:scale>
        <p:origin x="-131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0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C73E00-267F-4E80-8000-F07C99EEC5E9}" type="doc">
      <dgm:prSet loTypeId="urn:microsoft.com/office/officeart/2005/8/layout/vList6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C801D141-BEFD-4E38-867C-F906BAC25A33}">
      <dgm:prSet phldrT="[Text]"/>
      <dgm:spPr/>
      <dgm:t>
        <a:bodyPr/>
        <a:lstStyle/>
        <a:p>
          <a:r>
            <a:rPr lang="cs-CZ" b="1" dirty="0" smtClean="0"/>
            <a:t>magnet oddalujeme</a:t>
          </a:r>
          <a:endParaRPr lang="en-GB" b="1" dirty="0"/>
        </a:p>
      </dgm:t>
    </dgm:pt>
    <dgm:pt modelId="{77EAC558-FB52-4FEF-B15C-A013A387EFD4}" type="parTrans" cxnId="{71D76FCE-FE7E-4E04-9E56-91634D398FE8}">
      <dgm:prSet/>
      <dgm:spPr/>
      <dgm:t>
        <a:bodyPr/>
        <a:lstStyle/>
        <a:p>
          <a:endParaRPr lang="en-GB"/>
        </a:p>
      </dgm:t>
    </dgm:pt>
    <dgm:pt modelId="{81AB2F8B-F6B4-4774-B09E-79E4B73A223C}" type="sibTrans" cxnId="{71D76FCE-FE7E-4E04-9E56-91634D398FE8}">
      <dgm:prSet/>
      <dgm:spPr/>
      <dgm:t>
        <a:bodyPr/>
        <a:lstStyle/>
        <a:p>
          <a:endParaRPr lang="en-GB"/>
        </a:p>
      </dgm:t>
    </dgm:pt>
    <dgm:pt modelId="{967191A3-B05E-4A24-B009-1DC0941A19BD}">
      <dgm:prSet phldrT="[Text]"/>
      <dgm:spPr/>
      <dgm:t>
        <a:bodyPr/>
        <a:lstStyle/>
        <a:p>
          <a:r>
            <a:rPr lang="cs-CZ" dirty="0" smtClean="0"/>
            <a:t>Cívka se snaží magnet přitáhnout </a:t>
          </a:r>
          <a:endParaRPr lang="en-GB" dirty="0"/>
        </a:p>
      </dgm:t>
    </dgm:pt>
    <dgm:pt modelId="{B29C15CE-F299-461F-BA8A-2A53B95887FF}" type="parTrans" cxnId="{4BC41BEE-FAD5-4FAD-9640-2E0F6D86FBEA}">
      <dgm:prSet/>
      <dgm:spPr/>
      <dgm:t>
        <a:bodyPr/>
        <a:lstStyle/>
        <a:p>
          <a:endParaRPr lang="en-GB"/>
        </a:p>
      </dgm:t>
    </dgm:pt>
    <dgm:pt modelId="{AD71A9B6-61AB-46ED-908A-2DEDE5471B97}" type="sibTrans" cxnId="{4BC41BEE-FAD5-4FAD-9640-2E0F6D86FBEA}">
      <dgm:prSet/>
      <dgm:spPr/>
      <dgm:t>
        <a:bodyPr/>
        <a:lstStyle/>
        <a:p>
          <a:endParaRPr lang="en-GB"/>
        </a:p>
      </dgm:t>
    </dgm:pt>
    <dgm:pt modelId="{984342E1-AFCB-4D9C-AB0A-9DE14D9DC09A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magnet přibližujeme</a:t>
          </a:r>
          <a:endParaRPr lang="en-GB" b="1" dirty="0">
            <a:solidFill>
              <a:schemeClr val="tx1"/>
            </a:solidFill>
          </a:endParaRPr>
        </a:p>
      </dgm:t>
    </dgm:pt>
    <dgm:pt modelId="{96725426-4586-49E5-86BF-3ADB9E991C10}" type="parTrans" cxnId="{86A11CBD-1311-4FE9-890F-65A0BAAE5963}">
      <dgm:prSet/>
      <dgm:spPr/>
      <dgm:t>
        <a:bodyPr/>
        <a:lstStyle/>
        <a:p>
          <a:endParaRPr lang="en-GB"/>
        </a:p>
      </dgm:t>
    </dgm:pt>
    <dgm:pt modelId="{135BECC6-FA44-4445-A7D8-439C406057F3}" type="sibTrans" cxnId="{86A11CBD-1311-4FE9-890F-65A0BAAE5963}">
      <dgm:prSet/>
      <dgm:spPr/>
      <dgm:t>
        <a:bodyPr/>
        <a:lstStyle/>
        <a:p>
          <a:endParaRPr lang="en-GB"/>
        </a:p>
      </dgm:t>
    </dgm:pt>
    <dgm:pt modelId="{B09602BD-1CCD-4371-991A-B8793D78F609}">
      <dgm:prSet phldrT="[Text]"/>
      <dgm:spPr/>
      <dgm:t>
        <a:bodyPr/>
        <a:lstStyle/>
        <a:p>
          <a:r>
            <a:rPr lang="cs-CZ" dirty="0" smtClean="0"/>
            <a:t>Cívka se snaží magnet oddálit</a:t>
          </a:r>
          <a:endParaRPr lang="en-GB" dirty="0"/>
        </a:p>
      </dgm:t>
    </dgm:pt>
    <dgm:pt modelId="{99B98F9B-B2BD-4F7D-AADC-FC59CDDC985B}" type="parTrans" cxnId="{4E89ADEF-9560-4D65-9EE8-E2ED3C877BB0}">
      <dgm:prSet/>
      <dgm:spPr/>
      <dgm:t>
        <a:bodyPr/>
        <a:lstStyle/>
        <a:p>
          <a:endParaRPr lang="en-GB"/>
        </a:p>
      </dgm:t>
    </dgm:pt>
    <dgm:pt modelId="{AB505E0B-7AD4-41FD-915D-2476D340B6A9}" type="sibTrans" cxnId="{4E89ADEF-9560-4D65-9EE8-E2ED3C877BB0}">
      <dgm:prSet/>
      <dgm:spPr/>
      <dgm:t>
        <a:bodyPr/>
        <a:lstStyle/>
        <a:p>
          <a:endParaRPr lang="en-GB"/>
        </a:p>
      </dgm:t>
    </dgm:pt>
    <dgm:pt modelId="{C5F1CF26-D706-4F73-9082-C95789917D97}">
      <dgm:prSet phldrT="[Text]"/>
      <dgm:spPr/>
      <dgm:t>
        <a:bodyPr/>
        <a:lstStyle/>
        <a:p>
          <a:r>
            <a:rPr lang="cs-CZ" dirty="0" smtClean="0"/>
            <a:t>Cívka indukuje </a:t>
          </a:r>
          <a:r>
            <a:rPr lang="cs-CZ" b="1" dirty="0" smtClean="0"/>
            <a:t>nesouhlasné</a:t>
          </a:r>
          <a:r>
            <a:rPr lang="cs-CZ" dirty="0" smtClean="0"/>
            <a:t> pole</a:t>
          </a:r>
          <a:endParaRPr lang="en-GB" dirty="0"/>
        </a:p>
      </dgm:t>
    </dgm:pt>
    <dgm:pt modelId="{381489AA-1C40-4808-948B-6223CDC76AA5}" type="parTrans" cxnId="{1EFEE555-F4E6-4483-BF23-5C17EB11ACDA}">
      <dgm:prSet/>
      <dgm:spPr/>
      <dgm:t>
        <a:bodyPr/>
        <a:lstStyle/>
        <a:p>
          <a:endParaRPr lang="en-GB"/>
        </a:p>
      </dgm:t>
    </dgm:pt>
    <dgm:pt modelId="{0B61C46E-D3C9-410A-A66E-1763B068494C}" type="sibTrans" cxnId="{1EFEE555-F4E6-4483-BF23-5C17EB11ACDA}">
      <dgm:prSet/>
      <dgm:spPr/>
      <dgm:t>
        <a:bodyPr/>
        <a:lstStyle/>
        <a:p>
          <a:endParaRPr lang="en-GB"/>
        </a:p>
      </dgm:t>
    </dgm:pt>
    <dgm:pt modelId="{58D54EF7-4E5F-4CE2-A15B-456513C6DA13}">
      <dgm:prSet phldrT="[Text]"/>
      <dgm:spPr/>
      <dgm:t>
        <a:bodyPr/>
        <a:lstStyle/>
        <a:p>
          <a:r>
            <a:rPr lang="cs-CZ" b="1" dirty="0" smtClean="0"/>
            <a:t>Cívka indukuje pole souhlasné</a:t>
          </a:r>
          <a:endParaRPr lang="en-GB" b="1" dirty="0"/>
        </a:p>
      </dgm:t>
    </dgm:pt>
    <dgm:pt modelId="{B9B727E4-D55F-4DD2-A40A-16A3C04AD468}" type="parTrans" cxnId="{3BF5184A-AF3A-4AD9-8DB6-2F44DE5C053A}">
      <dgm:prSet/>
      <dgm:spPr/>
      <dgm:t>
        <a:bodyPr/>
        <a:lstStyle/>
        <a:p>
          <a:endParaRPr lang="en-GB"/>
        </a:p>
      </dgm:t>
    </dgm:pt>
    <dgm:pt modelId="{BBD2ADC5-B93D-4F12-B0BC-F4CC3AF19FAD}" type="sibTrans" cxnId="{3BF5184A-AF3A-4AD9-8DB6-2F44DE5C053A}">
      <dgm:prSet/>
      <dgm:spPr/>
      <dgm:t>
        <a:bodyPr/>
        <a:lstStyle/>
        <a:p>
          <a:endParaRPr lang="en-GB"/>
        </a:p>
      </dgm:t>
    </dgm:pt>
    <dgm:pt modelId="{4D9D77BD-2B9D-4C5E-ABF1-EEDAF5F985CE}">
      <dgm:prSet phldrT="[Text]"/>
      <dgm:spPr/>
      <dgm:t>
        <a:bodyPr/>
        <a:lstStyle/>
        <a:p>
          <a:r>
            <a:rPr lang="cs-CZ" dirty="0" smtClean="0"/>
            <a:t>Cívkou teče proud</a:t>
          </a:r>
          <a:endParaRPr lang="en-GB" dirty="0"/>
        </a:p>
      </dgm:t>
    </dgm:pt>
    <dgm:pt modelId="{1447BD7A-C78E-493B-BB33-8D12D51D8EF3}" type="parTrans" cxnId="{4CD89C85-6DB0-4D86-88B4-4761718BDEB0}">
      <dgm:prSet/>
      <dgm:spPr/>
      <dgm:t>
        <a:bodyPr/>
        <a:lstStyle/>
        <a:p>
          <a:endParaRPr lang="en-GB"/>
        </a:p>
      </dgm:t>
    </dgm:pt>
    <dgm:pt modelId="{7B3C77E5-4548-4963-A721-905200713BC5}" type="sibTrans" cxnId="{4CD89C85-6DB0-4D86-88B4-4761718BDEB0}">
      <dgm:prSet/>
      <dgm:spPr/>
      <dgm:t>
        <a:bodyPr/>
        <a:lstStyle/>
        <a:p>
          <a:endParaRPr lang="en-GB"/>
        </a:p>
      </dgm:t>
    </dgm:pt>
    <dgm:pt modelId="{8B197C96-91F5-4C94-8E2C-FA704D425266}">
      <dgm:prSet phldrT="[Text]"/>
      <dgm:spPr/>
      <dgm:t>
        <a:bodyPr/>
        <a:lstStyle/>
        <a:p>
          <a:r>
            <a:rPr lang="cs-CZ" dirty="0" smtClean="0"/>
            <a:t>Cívkou teče opačný proud</a:t>
          </a:r>
          <a:endParaRPr lang="en-GB" dirty="0"/>
        </a:p>
      </dgm:t>
    </dgm:pt>
    <dgm:pt modelId="{64D1CF89-BF2E-4491-BE00-D0F00FD809FC}" type="parTrans" cxnId="{CDA47833-BD5A-46A3-9621-90FF51001F89}">
      <dgm:prSet/>
      <dgm:spPr/>
      <dgm:t>
        <a:bodyPr/>
        <a:lstStyle/>
        <a:p>
          <a:endParaRPr lang="en-GB"/>
        </a:p>
      </dgm:t>
    </dgm:pt>
    <dgm:pt modelId="{3ED98008-034C-41A7-A103-89C28F479479}" type="sibTrans" cxnId="{CDA47833-BD5A-46A3-9621-90FF51001F89}">
      <dgm:prSet/>
      <dgm:spPr/>
      <dgm:t>
        <a:bodyPr/>
        <a:lstStyle/>
        <a:p>
          <a:endParaRPr lang="en-GB"/>
        </a:p>
      </dgm:t>
    </dgm:pt>
    <dgm:pt modelId="{933F6381-0E4D-44B7-B409-45165F7702CE}" type="pres">
      <dgm:prSet presAssocID="{EBC73E00-267F-4E80-8000-F07C99EEC5E9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3286F63-3FB2-470E-BBEE-3A933444F8BE}" type="pres">
      <dgm:prSet presAssocID="{C801D141-BEFD-4E38-867C-F906BAC25A33}" presName="linNode" presStyleCnt="0"/>
      <dgm:spPr/>
    </dgm:pt>
    <dgm:pt modelId="{43EA3D3B-F8FD-4851-BFEB-2E017AF82771}" type="pres">
      <dgm:prSet presAssocID="{C801D141-BEFD-4E38-867C-F906BAC25A33}" presName="parentShp" presStyleLbl="node1" presStyleIdx="0" presStyleCnt="2" custScaleX="624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FF08FE-704D-4A09-8FC3-25E110853D37}" type="pres">
      <dgm:prSet presAssocID="{C801D141-BEFD-4E38-867C-F906BAC25A33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C0297C9-3C15-423F-A3AF-AE4028672E74}" type="pres">
      <dgm:prSet presAssocID="{81AB2F8B-F6B4-4774-B09E-79E4B73A223C}" presName="spacing" presStyleCnt="0"/>
      <dgm:spPr/>
    </dgm:pt>
    <dgm:pt modelId="{CC7485BA-668D-44DB-B37F-8485CE779545}" type="pres">
      <dgm:prSet presAssocID="{984342E1-AFCB-4D9C-AB0A-9DE14D9DC09A}" presName="linNode" presStyleCnt="0"/>
      <dgm:spPr/>
    </dgm:pt>
    <dgm:pt modelId="{79E4B14E-8E10-4D17-8638-C4227E235FDF}" type="pres">
      <dgm:prSet presAssocID="{984342E1-AFCB-4D9C-AB0A-9DE14D9DC09A}" presName="parentShp" presStyleLbl="node1" presStyleIdx="1" presStyleCnt="2" custScaleX="624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21014-B2B1-4AC6-B594-552867A8DBAF}" type="pres">
      <dgm:prSet presAssocID="{984342E1-AFCB-4D9C-AB0A-9DE14D9DC09A}" presName="childShp" presStyleLbl="bgAccFollowNode1" presStyleIdx="1" presStyleCnt="2" custLinFactNeighborX="1375" custLinFactNeighborY="-127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A993255-B93A-46BC-A98C-CCE363357199}" type="presOf" srcId="{984342E1-AFCB-4D9C-AB0A-9DE14D9DC09A}" destId="{79E4B14E-8E10-4D17-8638-C4227E235FDF}" srcOrd="0" destOrd="0" presId="urn:microsoft.com/office/officeart/2005/8/layout/vList6"/>
    <dgm:cxn modelId="{3BF5184A-AF3A-4AD9-8DB6-2F44DE5C053A}" srcId="{C801D141-BEFD-4E38-867C-F906BAC25A33}" destId="{58D54EF7-4E5F-4CE2-A15B-456513C6DA13}" srcOrd="1" destOrd="0" parTransId="{B9B727E4-D55F-4DD2-A40A-16A3C04AD468}" sibTransId="{BBD2ADC5-B93D-4F12-B0BC-F4CC3AF19FAD}"/>
    <dgm:cxn modelId="{1EFEE555-F4E6-4483-BF23-5C17EB11ACDA}" srcId="{984342E1-AFCB-4D9C-AB0A-9DE14D9DC09A}" destId="{C5F1CF26-D706-4F73-9082-C95789917D97}" srcOrd="1" destOrd="0" parTransId="{381489AA-1C40-4808-948B-6223CDC76AA5}" sibTransId="{0B61C46E-D3C9-410A-A66E-1763B068494C}"/>
    <dgm:cxn modelId="{07194FFE-48B1-43BC-A9D8-03B047A93CCD}" type="presOf" srcId="{C5F1CF26-D706-4F73-9082-C95789917D97}" destId="{57621014-B2B1-4AC6-B594-552867A8DBAF}" srcOrd="0" destOrd="1" presId="urn:microsoft.com/office/officeart/2005/8/layout/vList6"/>
    <dgm:cxn modelId="{71D76FCE-FE7E-4E04-9E56-91634D398FE8}" srcId="{EBC73E00-267F-4E80-8000-F07C99EEC5E9}" destId="{C801D141-BEFD-4E38-867C-F906BAC25A33}" srcOrd="0" destOrd="0" parTransId="{77EAC558-FB52-4FEF-B15C-A013A387EFD4}" sibTransId="{81AB2F8B-F6B4-4774-B09E-79E4B73A223C}"/>
    <dgm:cxn modelId="{880AA633-A178-4230-874F-3C5C02EF841A}" type="presOf" srcId="{EBC73E00-267F-4E80-8000-F07C99EEC5E9}" destId="{933F6381-0E4D-44B7-B409-45165F7702CE}" srcOrd="0" destOrd="0" presId="urn:microsoft.com/office/officeart/2005/8/layout/vList6"/>
    <dgm:cxn modelId="{0722DFC1-48FF-4CEA-88A2-4C9A31C36773}" type="presOf" srcId="{58D54EF7-4E5F-4CE2-A15B-456513C6DA13}" destId="{22FF08FE-704D-4A09-8FC3-25E110853D37}" srcOrd="0" destOrd="1" presId="urn:microsoft.com/office/officeart/2005/8/layout/vList6"/>
    <dgm:cxn modelId="{CDA47833-BD5A-46A3-9621-90FF51001F89}" srcId="{984342E1-AFCB-4D9C-AB0A-9DE14D9DC09A}" destId="{8B197C96-91F5-4C94-8E2C-FA704D425266}" srcOrd="2" destOrd="0" parTransId="{64D1CF89-BF2E-4491-BE00-D0F00FD809FC}" sibTransId="{3ED98008-034C-41A7-A103-89C28F479479}"/>
    <dgm:cxn modelId="{BFE64320-5EF2-45F1-BB8E-D99E9FC3A70E}" type="presOf" srcId="{8B197C96-91F5-4C94-8E2C-FA704D425266}" destId="{57621014-B2B1-4AC6-B594-552867A8DBAF}" srcOrd="0" destOrd="2" presId="urn:microsoft.com/office/officeart/2005/8/layout/vList6"/>
    <dgm:cxn modelId="{23AE1136-2F50-4300-ADE5-287FE1599A72}" type="presOf" srcId="{C801D141-BEFD-4E38-867C-F906BAC25A33}" destId="{43EA3D3B-F8FD-4851-BFEB-2E017AF82771}" srcOrd="0" destOrd="0" presId="urn:microsoft.com/office/officeart/2005/8/layout/vList6"/>
    <dgm:cxn modelId="{4E89ADEF-9560-4D65-9EE8-E2ED3C877BB0}" srcId="{984342E1-AFCB-4D9C-AB0A-9DE14D9DC09A}" destId="{B09602BD-1CCD-4371-991A-B8793D78F609}" srcOrd="0" destOrd="0" parTransId="{99B98F9B-B2BD-4F7D-AADC-FC59CDDC985B}" sibTransId="{AB505E0B-7AD4-41FD-915D-2476D340B6A9}"/>
    <dgm:cxn modelId="{FA9AC128-DA02-45E0-954D-F45ED2396B40}" type="presOf" srcId="{B09602BD-1CCD-4371-991A-B8793D78F609}" destId="{57621014-B2B1-4AC6-B594-552867A8DBAF}" srcOrd="0" destOrd="0" presId="urn:microsoft.com/office/officeart/2005/8/layout/vList6"/>
    <dgm:cxn modelId="{86A11CBD-1311-4FE9-890F-65A0BAAE5963}" srcId="{EBC73E00-267F-4E80-8000-F07C99EEC5E9}" destId="{984342E1-AFCB-4D9C-AB0A-9DE14D9DC09A}" srcOrd="1" destOrd="0" parTransId="{96725426-4586-49E5-86BF-3ADB9E991C10}" sibTransId="{135BECC6-FA44-4445-A7D8-439C406057F3}"/>
    <dgm:cxn modelId="{4CD89C85-6DB0-4D86-88B4-4761718BDEB0}" srcId="{C801D141-BEFD-4E38-867C-F906BAC25A33}" destId="{4D9D77BD-2B9D-4C5E-ABF1-EEDAF5F985CE}" srcOrd="2" destOrd="0" parTransId="{1447BD7A-C78E-493B-BB33-8D12D51D8EF3}" sibTransId="{7B3C77E5-4548-4963-A721-905200713BC5}"/>
    <dgm:cxn modelId="{77AD5C2B-CE4D-46CA-8C97-0FF508FC8DD8}" type="presOf" srcId="{4D9D77BD-2B9D-4C5E-ABF1-EEDAF5F985CE}" destId="{22FF08FE-704D-4A09-8FC3-25E110853D37}" srcOrd="0" destOrd="2" presId="urn:microsoft.com/office/officeart/2005/8/layout/vList6"/>
    <dgm:cxn modelId="{B1199583-0CE2-4E2D-A3A5-F7F41EDEA2C5}" type="presOf" srcId="{967191A3-B05E-4A24-B009-1DC0941A19BD}" destId="{22FF08FE-704D-4A09-8FC3-25E110853D37}" srcOrd="0" destOrd="0" presId="urn:microsoft.com/office/officeart/2005/8/layout/vList6"/>
    <dgm:cxn modelId="{4BC41BEE-FAD5-4FAD-9640-2E0F6D86FBEA}" srcId="{C801D141-BEFD-4E38-867C-F906BAC25A33}" destId="{967191A3-B05E-4A24-B009-1DC0941A19BD}" srcOrd="0" destOrd="0" parTransId="{B29C15CE-F299-461F-BA8A-2A53B95887FF}" sibTransId="{AD71A9B6-61AB-46ED-908A-2DEDE5471B97}"/>
    <dgm:cxn modelId="{110DAC95-65FC-47C2-9F56-9C864398A5BD}" type="presParOf" srcId="{933F6381-0E4D-44B7-B409-45165F7702CE}" destId="{33286F63-3FB2-470E-BBEE-3A933444F8BE}" srcOrd="0" destOrd="0" presId="urn:microsoft.com/office/officeart/2005/8/layout/vList6"/>
    <dgm:cxn modelId="{F1B5492E-2F1A-4A2C-8B49-8686E4993A21}" type="presParOf" srcId="{33286F63-3FB2-470E-BBEE-3A933444F8BE}" destId="{43EA3D3B-F8FD-4851-BFEB-2E017AF82771}" srcOrd="0" destOrd="0" presId="urn:microsoft.com/office/officeart/2005/8/layout/vList6"/>
    <dgm:cxn modelId="{D4B479FA-9E3D-4890-AF00-796DAF6E833E}" type="presParOf" srcId="{33286F63-3FB2-470E-BBEE-3A933444F8BE}" destId="{22FF08FE-704D-4A09-8FC3-25E110853D37}" srcOrd="1" destOrd="0" presId="urn:microsoft.com/office/officeart/2005/8/layout/vList6"/>
    <dgm:cxn modelId="{02562668-24B9-4086-9627-4F3D13354A1A}" type="presParOf" srcId="{933F6381-0E4D-44B7-B409-45165F7702CE}" destId="{CC0297C9-3C15-423F-A3AF-AE4028672E74}" srcOrd="1" destOrd="0" presId="urn:microsoft.com/office/officeart/2005/8/layout/vList6"/>
    <dgm:cxn modelId="{9A4F33FA-34A4-4B59-8946-0DB23644F6E5}" type="presParOf" srcId="{933F6381-0E4D-44B7-B409-45165F7702CE}" destId="{CC7485BA-668D-44DB-B37F-8485CE779545}" srcOrd="2" destOrd="0" presId="urn:microsoft.com/office/officeart/2005/8/layout/vList6"/>
    <dgm:cxn modelId="{D352C3DF-180C-422D-9F27-EC03B7A12B12}" type="presParOf" srcId="{CC7485BA-668D-44DB-B37F-8485CE779545}" destId="{79E4B14E-8E10-4D17-8638-C4227E235FDF}" srcOrd="0" destOrd="0" presId="urn:microsoft.com/office/officeart/2005/8/layout/vList6"/>
    <dgm:cxn modelId="{88124366-CCA9-4311-8700-8FC7CCB02C78}" type="presParOf" srcId="{CC7485BA-668D-44DB-B37F-8485CE779545}" destId="{57621014-B2B1-4AC6-B594-552867A8DBAF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FF08FE-704D-4A09-8FC3-25E110853D37}">
      <dsp:nvSpPr>
        <dsp:cNvPr id="0" name=""/>
        <dsp:cNvSpPr/>
      </dsp:nvSpPr>
      <dsp:spPr>
        <a:xfrm>
          <a:off x="2183904" y="309"/>
          <a:ext cx="4032244" cy="1207350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Cívka se snaží magnet přitáhnout 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/>
            <a:t>Cívka indukuje pole souhlasné</a:t>
          </a:r>
          <a:endParaRPr lang="en-GB" sz="1800" b="1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Cívkou teče proud</a:t>
          </a:r>
          <a:endParaRPr lang="en-GB" sz="1800" kern="1200" dirty="0"/>
        </a:p>
      </dsp:txBody>
      <dsp:txXfrm>
        <a:off x="2183904" y="151228"/>
        <a:ext cx="3579488" cy="905512"/>
      </dsp:txXfrm>
    </dsp:sp>
    <dsp:sp modelId="{43EA3D3B-F8FD-4851-BFEB-2E017AF82771}">
      <dsp:nvSpPr>
        <dsp:cNvPr id="0" name=""/>
        <dsp:cNvSpPr/>
      </dsp:nvSpPr>
      <dsp:spPr>
        <a:xfrm>
          <a:off x="504259" y="309"/>
          <a:ext cx="1679645" cy="12073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magnet oddalujeme</a:t>
          </a:r>
          <a:endParaRPr lang="en-GB" sz="1800" b="1" kern="1200" dirty="0"/>
        </a:p>
      </dsp:txBody>
      <dsp:txXfrm>
        <a:off x="563197" y="59247"/>
        <a:ext cx="1561769" cy="1089474"/>
      </dsp:txXfrm>
    </dsp:sp>
    <dsp:sp modelId="{57621014-B2B1-4AC6-B594-552867A8DBAF}">
      <dsp:nvSpPr>
        <dsp:cNvPr id="0" name=""/>
        <dsp:cNvSpPr/>
      </dsp:nvSpPr>
      <dsp:spPr>
        <a:xfrm>
          <a:off x="2220866" y="1312965"/>
          <a:ext cx="4032244" cy="1207350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Cívka se snaží magnet oddálit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Cívka indukuje </a:t>
          </a:r>
          <a:r>
            <a:rPr lang="cs-CZ" sz="1800" b="1" kern="1200" dirty="0" smtClean="0"/>
            <a:t>nesouhlasné</a:t>
          </a:r>
          <a:r>
            <a:rPr lang="cs-CZ" sz="1800" kern="1200" dirty="0" smtClean="0"/>
            <a:t> pole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Cívkou teče opačný proud</a:t>
          </a:r>
          <a:endParaRPr lang="en-GB" sz="1800" kern="1200" dirty="0"/>
        </a:p>
      </dsp:txBody>
      <dsp:txXfrm>
        <a:off x="2220866" y="1463884"/>
        <a:ext cx="3579488" cy="905512"/>
      </dsp:txXfrm>
    </dsp:sp>
    <dsp:sp modelId="{79E4B14E-8E10-4D17-8638-C4227E235FDF}">
      <dsp:nvSpPr>
        <dsp:cNvPr id="0" name=""/>
        <dsp:cNvSpPr/>
      </dsp:nvSpPr>
      <dsp:spPr>
        <a:xfrm>
          <a:off x="504259" y="1328395"/>
          <a:ext cx="1679645" cy="12073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magnet přibližujeme</a:t>
          </a:r>
          <a:endParaRPr lang="en-GB" sz="1800" b="1" kern="1200" dirty="0">
            <a:solidFill>
              <a:schemeClr val="tx1"/>
            </a:solidFill>
          </a:endParaRPr>
        </a:p>
      </dsp:txBody>
      <dsp:txXfrm>
        <a:off x="563197" y="1387333"/>
        <a:ext cx="1561769" cy="10894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88FDF-3396-47D2-BF60-0DFEE25F19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88834-6152-4394-82AF-402135072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327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Zimmermannová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</a:t>
            </a:r>
            <a:r>
              <a:rPr lang="cs-CZ" sz="1800" b="1" dirty="0" smtClean="0"/>
              <a:t>29.1.2013</a:t>
            </a:r>
            <a:endParaRPr lang="cs-CZ" sz="1800" b="1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</a:t>
            </a:r>
            <a:r>
              <a:rPr lang="cs-CZ" sz="1800" b="1" dirty="0" smtClean="0"/>
              <a:t>9.</a:t>
            </a:r>
            <a:endParaRPr lang="cs-CZ" sz="1800" b="1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Člověk a příroda – Fyzika- Elektřina a magnetismus – </a:t>
            </a:r>
            <a:br>
              <a:rPr lang="cs-CZ" sz="1800" b="1" dirty="0" smtClean="0"/>
            </a:br>
            <a:r>
              <a:rPr lang="cs-CZ" sz="1800" b="1" smtClean="0"/>
              <a:t>                                </a:t>
            </a:r>
            <a:r>
              <a:rPr lang="cs-CZ" sz="1800" b="1" smtClean="0"/>
              <a:t>Elektromagnetická  </a:t>
            </a:r>
            <a:r>
              <a:rPr lang="cs-CZ" sz="1800" b="1" dirty="0" smtClean="0"/>
              <a:t>indukce</a:t>
            </a:r>
            <a:endParaRPr lang="cs-CZ" sz="1800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Výukový materiál je určen pro žáky  9. ročníku,  pro výklad  i        </a:t>
            </a:r>
            <a:br>
              <a:rPr lang="cs-CZ" sz="1800" b="1" dirty="0" smtClean="0"/>
            </a:br>
            <a:r>
              <a:rPr lang="cs-CZ" sz="1800" b="1" dirty="0" smtClean="0"/>
              <a:t>             pro  samostudium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Elektromagnetické jevy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4000" dirty="0" smtClean="0">
              <a:solidFill>
                <a:srgbClr val="C0504D"/>
              </a:solidFill>
            </a:endParaRPr>
          </a:p>
          <a:p>
            <a:r>
              <a:rPr lang="cs-CZ" sz="4000" b="1" dirty="0" smtClean="0">
                <a:solidFill>
                  <a:schemeClr val="bg1"/>
                </a:solidFill>
                <a:latin typeface="+mj-lt"/>
              </a:rPr>
              <a:t>Elektromagnetická indukce</a:t>
            </a:r>
          </a:p>
          <a:p>
            <a:endParaRPr lang="cs-CZ" sz="4000" b="1" baseline="300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Mechanická analogie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>
                <a:latin typeface="+mj-lt"/>
              </a:rPr>
              <a:t>Přepněme se na chvíli do mechaniky, to znamená fyziky o pohybech těles.</a:t>
            </a:r>
          </a:p>
          <a:p>
            <a:r>
              <a:rPr lang="cs-CZ" sz="2000" dirty="0" smtClean="0">
                <a:latin typeface="+mj-lt"/>
              </a:rPr>
              <a:t>Všimněme si: </a:t>
            </a:r>
            <a:r>
              <a:rPr lang="cs-CZ" sz="2000" b="1" dirty="0" smtClean="0">
                <a:latin typeface="+mj-lt"/>
              </a:rPr>
              <a:t>tělesa se brání změnám</a:t>
            </a:r>
            <a:r>
              <a:rPr lang="cs-CZ" sz="2000" dirty="0" smtClean="0">
                <a:latin typeface="+mj-lt"/>
              </a:rPr>
              <a:t>. </a:t>
            </a:r>
          </a:p>
          <a:p>
            <a:r>
              <a:rPr lang="cs-CZ" sz="2000" dirty="0" smtClean="0">
                <a:latin typeface="+mj-lt"/>
              </a:rPr>
              <a:t>Pokud budeme chtít přesunout těleso v klidu, těleso se nám brání tím, že na nás tlačí zpátky.</a:t>
            </a:r>
          </a:p>
          <a:p>
            <a:r>
              <a:rPr lang="cs-CZ" sz="2000" b="1" dirty="0" smtClean="0">
                <a:latin typeface="+mj-lt"/>
              </a:rPr>
              <a:t>Všimněte si,</a:t>
            </a:r>
            <a:r>
              <a:rPr lang="en-US" sz="2000" b="1" dirty="0" smtClean="0">
                <a:latin typeface="+mj-lt"/>
              </a:rPr>
              <a:t> </a:t>
            </a:r>
            <a:r>
              <a:rPr lang="cs-CZ" sz="2000" b="1" dirty="0" smtClean="0">
                <a:latin typeface="+mj-lt"/>
              </a:rPr>
              <a:t>co zažíváte, když roztlačujete naložený košík v supermarketu. Roztlačit jde ztuha, ale po chvíli vozík jede téměř sám.</a:t>
            </a:r>
          </a:p>
          <a:p>
            <a:r>
              <a:rPr lang="cs-CZ" sz="2000" dirty="0" smtClean="0">
                <a:latin typeface="+mj-lt"/>
              </a:rPr>
              <a:t>Když chcete rozjetý vozík zrychlit nebo s ním zatočit, musíte opět pořádně zabrat.</a:t>
            </a:r>
          </a:p>
          <a:p>
            <a:r>
              <a:rPr lang="cs-CZ" sz="2000" b="1" dirty="0" smtClean="0">
                <a:latin typeface="+mj-lt"/>
              </a:rPr>
              <a:t>V podstatě to znamená, že se vozík brání změnám rychlosti, a brání se jim tím více, čím rychleji tyto změny nastávají.</a:t>
            </a:r>
          </a:p>
          <a:p>
            <a:r>
              <a:rPr lang="cs-CZ" sz="2000" b="1" dirty="0" smtClean="0">
                <a:latin typeface="+mj-lt"/>
              </a:rPr>
              <a:t>I vy se jim bráníte: když sedíte v autě a auto zrychluje, vy mu tomu bráníte tím, že tlačíte do sedačky nebo naopak.</a:t>
            </a:r>
          </a:p>
          <a:p>
            <a:r>
              <a:rPr lang="cs-CZ" sz="2000" dirty="0" smtClean="0">
                <a:latin typeface="+mj-lt"/>
              </a:rPr>
              <a:t>Toto je slovní formulace 3. Newtonova zákona: </a:t>
            </a: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síla = zrychlení × hmotnost.</a:t>
            </a:r>
          </a:p>
          <a:p>
            <a:r>
              <a:rPr lang="cs-CZ" sz="2000" dirty="0" smtClean="0">
                <a:latin typeface="+mj-lt"/>
              </a:rPr>
              <a:t>Podobným případem, kdy se tělesa brání změnám, je tzv. </a:t>
            </a:r>
            <a:r>
              <a:rPr lang="cs-CZ" sz="2000" b="1" dirty="0" smtClean="0">
                <a:solidFill>
                  <a:srgbClr val="FF0000"/>
                </a:solidFill>
                <a:latin typeface="+mj-lt"/>
              </a:rPr>
              <a:t>elektromagnetická indukce</a:t>
            </a:r>
            <a:r>
              <a:rPr lang="cs-CZ" sz="2000" dirty="0" smtClean="0">
                <a:latin typeface="+mj-lt"/>
              </a:rPr>
              <a:t>, které se budeme dále věnovat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Elektromagnetická indukce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b="1" dirty="0" smtClean="0">
                <a:latin typeface="+mj-lt"/>
              </a:rPr>
              <a:t>Motto:</a:t>
            </a:r>
            <a:endParaRPr lang="cs-CZ" sz="2000" b="1" dirty="0" smtClean="0">
              <a:solidFill>
                <a:schemeClr val="accent4">
                  <a:lumMod val="50000"/>
                </a:schemeClr>
              </a:solidFill>
              <a:latin typeface="+mj-lt"/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Cívka nenávidí změny magnetického pole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a udělá cokoliv,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aby jim bránila.</a:t>
            </a:r>
          </a:p>
          <a:p>
            <a:pPr algn="ctr">
              <a:buNone/>
            </a:pPr>
            <a:endParaRPr lang="cs-CZ" sz="2000" b="1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b="1" dirty="0" smtClean="0">
                <a:latin typeface="+mj-lt"/>
              </a:rPr>
              <a:t>Představme si, že máme cívku, kterou neprotéká žádný proud a vedle ní leží magnet.</a:t>
            </a:r>
          </a:p>
          <a:p>
            <a:pPr>
              <a:buNone/>
            </a:pPr>
            <a:endParaRPr lang="cs-CZ" sz="2000" b="1" dirty="0" smtClean="0">
              <a:latin typeface="+mj-lt"/>
            </a:endParaRPr>
          </a:p>
          <a:p>
            <a:r>
              <a:rPr lang="cs-CZ" sz="2000" b="1" dirty="0" smtClean="0">
                <a:latin typeface="+mj-lt"/>
              </a:rPr>
              <a:t> Jak by se tedy měla zachovat cívka, kdybychom k ní magnet přibližovali?</a:t>
            </a:r>
          </a:p>
        </p:txBody>
      </p:sp>
      <p:pic>
        <p:nvPicPr>
          <p:cNvPr id="4" name="Obrázek 3" descr="ukol_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5013176"/>
            <a:ext cx="3000429" cy="1844824"/>
          </a:xfrm>
          <a:prstGeom prst="rect">
            <a:avLst/>
          </a:prstGeom>
        </p:spPr>
      </p:pic>
      <p:pic>
        <p:nvPicPr>
          <p:cNvPr id="5" name="Obrázek 4" descr="ukol_a_res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5013176"/>
            <a:ext cx="3000430" cy="1844823"/>
          </a:xfrm>
          <a:prstGeom prst="rect">
            <a:avLst/>
          </a:prstGeom>
        </p:spPr>
      </p:pic>
      <p:cxnSp>
        <p:nvCxnSpPr>
          <p:cNvPr id="7" name="Přímá spojovací šipka 6"/>
          <p:cNvCxnSpPr/>
          <p:nvPr/>
        </p:nvCxnSpPr>
        <p:spPr>
          <a:xfrm>
            <a:off x="4283968" y="6237312"/>
            <a:ext cx="108012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Elektromagnetická indukce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>
                <a:latin typeface="+mj-lt"/>
              </a:rPr>
              <a:t>Podobně jako u příkladu s roztlačováním nákupního vozíku, se cívka brání změnám magnetického pole tím usilovněji, čím rychleji měníme magnetické pole v jejím okolí.</a:t>
            </a:r>
          </a:p>
          <a:p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Na tyto změny cívka reaguje tak, že se v ní indukuje proud, který způsobí, že cívka sama začne vytvářet magnetické pole.</a:t>
            </a:r>
          </a:p>
          <a:p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Toto pole je takové, že se snaží udržovat původní  hodnotu magnetického pole:</a:t>
            </a:r>
          </a:p>
          <a:p>
            <a:pPr lvl="1"/>
            <a:r>
              <a:rPr lang="cs-CZ" sz="1600" dirty="0" smtClean="0">
                <a:latin typeface="+mj-lt"/>
              </a:rPr>
              <a:t>Pokud magnet přibližujeme, pole se zvětšuje a cívka se snaží pole zmenšit. Proto cívka vytvoří pole opačně orientované</a:t>
            </a:r>
          </a:p>
          <a:p>
            <a:pPr lvl="1"/>
            <a:r>
              <a:rPr lang="cs-CZ" sz="1600" dirty="0" smtClean="0">
                <a:latin typeface="+mj-lt"/>
              </a:rPr>
              <a:t>Pokud magnet oddalujeme, pole se zmenšuje a cívka se snaží pole zvětšit. Proto cívka vytvoří pole souhlasně orientované.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Sečteno podtrženo…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>
                <a:latin typeface="+mj-lt"/>
              </a:rPr>
              <a:t>Stručně můžeme pro chování cívky při posouvání magnetu v jejím okolím říci následující:</a:t>
            </a:r>
          </a:p>
          <a:p>
            <a:endParaRPr lang="cs-CZ" sz="2000" dirty="0" smtClean="0">
              <a:latin typeface="+mj-lt"/>
            </a:endParaRPr>
          </a:p>
          <a:p>
            <a:endParaRPr lang="cs-CZ" sz="2000" dirty="0" smtClean="0">
              <a:latin typeface="+mj-lt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2924944"/>
          <a:ext cx="6720408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Indukce napětí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b="1" dirty="0" smtClean="0">
                <a:latin typeface="+mj-lt"/>
              </a:rPr>
              <a:t>jelikož má cívka nějaký odpor, nemůže jí téct proud bez žádného napětí.</a:t>
            </a:r>
          </a:p>
          <a:p>
            <a:r>
              <a:rPr lang="cs-CZ" sz="2000" b="1" dirty="0" smtClean="0">
                <a:latin typeface="+mj-lt"/>
              </a:rPr>
              <a:t>cívka tedy zároveň indukuje elektrické napětí mezi svými dvěma konci.</a:t>
            </a:r>
          </a:p>
          <a:p>
            <a:r>
              <a:rPr lang="cs-CZ" sz="2000" b="1" dirty="0" smtClean="0">
                <a:latin typeface="+mj-lt"/>
              </a:rPr>
              <a:t>A tento jev umožňuje vyrábět elektrickou energii v elektrárnách  </a:t>
            </a:r>
            <a:r>
              <a:rPr lang="cs-CZ" sz="2000" b="1" dirty="0" smtClean="0">
                <a:latin typeface="+mj-lt"/>
                <a:sym typeface="Wingdings" pitchFamily="2" charset="2"/>
              </a:rPr>
              <a:t>, ale to už je jiná kapitola.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Pár příkladů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b="1" dirty="0" smtClean="0">
                <a:latin typeface="+mj-lt"/>
              </a:rPr>
              <a:t>Podle předchozích příkladů určete, jaké pole se na cívce bude indukovat a jakým směrem tím pádem poteče proud.</a:t>
            </a:r>
          </a:p>
          <a:p>
            <a:pPr marL="457200" indent="-457200">
              <a:buFont typeface="+mj-lt"/>
              <a:buAutoNum type="arabicPeriod"/>
            </a:pPr>
            <a:endParaRPr lang="cs-CZ" sz="2000" b="1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cs-CZ" sz="2000" b="1" dirty="0" smtClean="0">
              <a:latin typeface="+mj-lt"/>
              <a:sym typeface="Wingdings" pitchFamily="2" charset="2"/>
            </a:endParaRPr>
          </a:p>
        </p:txBody>
      </p:sp>
      <p:pic>
        <p:nvPicPr>
          <p:cNvPr id="4" name="Obrázek 3" descr="ukol_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7" y="2492896"/>
            <a:ext cx="2520280" cy="1549603"/>
          </a:xfrm>
          <a:prstGeom prst="rect">
            <a:avLst/>
          </a:prstGeom>
        </p:spPr>
      </p:pic>
      <p:pic>
        <p:nvPicPr>
          <p:cNvPr id="5" name="Obrázek 4" descr="ukol_a_res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2492896"/>
            <a:ext cx="2664296" cy="1638150"/>
          </a:xfrm>
          <a:prstGeom prst="rect">
            <a:avLst/>
          </a:prstGeom>
        </p:spPr>
      </p:pic>
      <p:cxnSp>
        <p:nvCxnSpPr>
          <p:cNvPr id="7" name="Přímá spojovací šipka 6"/>
          <p:cNvCxnSpPr/>
          <p:nvPr/>
        </p:nvCxnSpPr>
        <p:spPr>
          <a:xfrm>
            <a:off x="3851920" y="3429000"/>
            <a:ext cx="108012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Obrázek 7" descr="ukol_e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87624" y="4653136"/>
            <a:ext cx="2684025" cy="1633356"/>
          </a:xfrm>
          <a:prstGeom prst="rect">
            <a:avLst/>
          </a:prstGeom>
        </p:spPr>
      </p:pic>
      <p:pic>
        <p:nvPicPr>
          <p:cNvPr id="9" name="Obrázek 8" descr="ukol_d_res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80112" y="4581128"/>
            <a:ext cx="2952328" cy="1796631"/>
          </a:xfrm>
          <a:prstGeom prst="rect">
            <a:avLst/>
          </a:prstGeom>
        </p:spPr>
      </p:pic>
      <p:cxnSp>
        <p:nvCxnSpPr>
          <p:cNvPr id="10" name="Přímá spojovací šipka 9"/>
          <p:cNvCxnSpPr/>
          <p:nvPr/>
        </p:nvCxnSpPr>
        <p:spPr>
          <a:xfrm>
            <a:off x="4067944" y="5373216"/>
            <a:ext cx="108012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Indukce mezi dvěma cívkami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b="1" dirty="0" smtClean="0">
                <a:latin typeface="+mj-lt"/>
              </a:rPr>
              <a:t>Znovu si zopakujme, že se cívka brání změnám magnetického pole. </a:t>
            </a:r>
          </a:p>
          <a:p>
            <a:r>
              <a:rPr lang="cs-CZ" sz="2000" b="1" dirty="0" smtClean="0">
                <a:latin typeface="+mj-lt"/>
              </a:rPr>
              <a:t>Otázka: </a:t>
            </a:r>
            <a:r>
              <a:rPr lang="cs-CZ" sz="2000" dirty="0" smtClean="0">
                <a:latin typeface="+mj-lt"/>
              </a:rPr>
              <a:t>Můžeme indukovat napětí na cívce polem jiné cívky?</a:t>
            </a:r>
          </a:p>
          <a:p>
            <a:r>
              <a:rPr lang="cs-CZ" sz="2000" b="1" dirty="0" smtClean="0">
                <a:latin typeface="+mj-lt"/>
              </a:rPr>
              <a:t>odpověď: </a:t>
            </a:r>
            <a:r>
              <a:rPr lang="cs-CZ" sz="2000" dirty="0" smtClean="0">
                <a:latin typeface="+mj-lt"/>
              </a:rPr>
              <a:t>samozřejmě. Ale pouze za předpokladu, že se pole mění.</a:t>
            </a:r>
          </a:p>
          <a:p>
            <a:endParaRPr lang="cs-CZ" sz="2000" b="1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cs-CZ" sz="2000" b="1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cs-CZ" sz="2000" b="1" dirty="0" smtClean="0">
              <a:latin typeface="+mj-lt"/>
              <a:sym typeface="Wingdings" pitchFamily="2" charset="2"/>
            </a:endParaRPr>
          </a:p>
        </p:txBody>
      </p:sp>
      <p:pic>
        <p:nvPicPr>
          <p:cNvPr id="11" name="Obrázek 10" descr="vzajemna indukc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5984" y="2928934"/>
            <a:ext cx="4360806" cy="1690425"/>
          </a:xfrm>
          <a:prstGeom prst="rect">
            <a:avLst/>
          </a:prstGeom>
        </p:spPr>
      </p:pic>
      <p:pic>
        <p:nvPicPr>
          <p:cNvPr id="12" name="Obrázek 11" descr="vzajemna indukce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57422" y="4857760"/>
            <a:ext cx="4360807" cy="1744323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2071670" y="4786322"/>
            <a:ext cx="5357850" cy="192882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Vypneme proud v primární cívce</a:t>
            </a:r>
            <a:endParaRPr lang="cs-CZ" dirty="0"/>
          </a:p>
        </p:txBody>
      </p:sp>
      <p:sp>
        <p:nvSpPr>
          <p:cNvPr id="14" name="Obdélníkový popisek 13"/>
          <p:cNvSpPr/>
          <p:nvPr/>
        </p:nvSpPr>
        <p:spPr>
          <a:xfrm>
            <a:off x="428596" y="3143248"/>
            <a:ext cx="1714512" cy="1000132"/>
          </a:xfrm>
          <a:prstGeom prst="wedgeRectCallout">
            <a:avLst>
              <a:gd name="adj1" fmla="val 65441"/>
              <a:gd name="adj2" fmla="val -2758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  <a:latin typeface="+mj-lt"/>
              </a:rPr>
              <a:t>Cívkou teče stálý proud a magnetické pole je stálé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5" name="Čárový popisek 1 14"/>
          <p:cNvSpPr/>
          <p:nvPr/>
        </p:nvSpPr>
        <p:spPr>
          <a:xfrm>
            <a:off x="7215206" y="2857496"/>
            <a:ext cx="1714512" cy="1000132"/>
          </a:xfrm>
          <a:prstGeom prst="borderCallout1">
            <a:avLst>
              <a:gd name="adj1" fmla="val 46985"/>
              <a:gd name="adj2" fmla="val 451"/>
              <a:gd name="adj3" fmla="val 39895"/>
              <a:gd name="adj4" fmla="val -40843"/>
            </a:avLst>
          </a:prstGeom>
          <a:solidFill>
            <a:schemeClr val="bg2"/>
          </a:solidFill>
          <a:ln>
            <a:solidFill>
              <a:srgbClr val="00823B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  <a:latin typeface="+mj-lt"/>
              </a:rPr>
              <a:t>Indukci zesílíme použitím společného jádra z 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mag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. měkké oceli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6786578" y="4000504"/>
            <a:ext cx="2214578" cy="1000132"/>
          </a:xfrm>
          <a:prstGeom prst="wedgeRectCallout">
            <a:avLst>
              <a:gd name="adj1" fmla="val -86715"/>
              <a:gd name="adj2" fmla="val -5850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  <a:latin typeface="+mj-lt"/>
              </a:rPr>
              <a:t>Jelikož se pole v okolí této cívky nemění, neindukuje se na ní žádné magnetické pole a neteče žádný proud.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357158" y="5143512"/>
            <a:ext cx="1714512" cy="1000132"/>
          </a:xfrm>
          <a:prstGeom prst="wedgeRectCallout">
            <a:avLst>
              <a:gd name="adj1" fmla="val 65441"/>
              <a:gd name="adj2" fmla="val -27583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  <a:latin typeface="+mj-lt"/>
              </a:rPr>
              <a:t>Rozpojíme obvod a cívkou přestane téct obvod. Vypne se magnetické pole.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6715140" y="5143512"/>
            <a:ext cx="2428860" cy="1500198"/>
          </a:xfrm>
          <a:prstGeom prst="wedgeRectCallout">
            <a:avLst>
              <a:gd name="adj1" fmla="val -65462"/>
              <a:gd name="adj2" fmla="val -3161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  <a:latin typeface="+mj-lt"/>
              </a:rPr>
              <a:t>Pole v okolí cívky se změnilo: bylo, ale už není </a:t>
            </a:r>
            <a:r>
              <a:rPr lang="cs-CZ" sz="1400" dirty="0" smtClean="0">
                <a:solidFill>
                  <a:schemeClr val="tx1"/>
                </a:solidFill>
                <a:latin typeface="+mj-lt"/>
                <a:sym typeface="Wingdings" pitchFamily="2" charset="2"/>
              </a:rPr>
              <a:t>:-) </a:t>
            </a:r>
          </a:p>
          <a:p>
            <a:pPr algn="ctr"/>
            <a:r>
              <a:rPr lang="cs-CZ" sz="1400" dirty="0" smtClean="0">
                <a:solidFill>
                  <a:schemeClr val="tx1"/>
                </a:solidFill>
                <a:latin typeface="+mj-lt"/>
                <a:sym typeface="Wingdings" pitchFamily="2" charset="2"/>
              </a:rPr>
              <a:t>V cívce se na chvíli naindukuje magnetické pole (po dobu, kdy se pole mění)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13" grpId="0" build="allAtOnce" animBg="1"/>
      <p:bldP spid="14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+mj-lt"/>
              </a:rPr>
              <a:t>A tím jsme vyrobili náš první transformátor </a:t>
            </a:r>
            <a:r>
              <a:rPr lang="cs-CZ" sz="3600" dirty="0" smtClean="0">
                <a:solidFill>
                  <a:schemeClr val="bg1"/>
                </a:solidFill>
                <a:latin typeface="+mj-lt"/>
                <a:sym typeface="Wingdings" pitchFamily="2" charset="2"/>
              </a:rPr>
              <a:t>:-)</a:t>
            </a:r>
            <a:endParaRPr lang="cs-CZ" sz="3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cs-CZ" sz="2000" b="1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cs-CZ" sz="2000" b="1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cs-CZ" sz="2000" b="1" dirty="0" smtClean="0">
              <a:latin typeface="+mj-lt"/>
              <a:sym typeface="Wingdings" pitchFamily="2" charset="2"/>
            </a:endParaRPr>
          </a:p>
        </p:txBody>
      </p:sp>
      <p:pic>
        <p:nvPicPr>
          <p:cNvPr id="11" name="Obrázek 10" descr="vzajemna indukc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2428868"/>
            <a:ext cx="7862303" cy="304774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660</Words>
  <Application>Microsoft Office PowerPoint</Application>
  <PresentationFormat>Předvádění na obrazovce (4:3)</PresentationFormat>
  <Paragraphs>75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Elektromagnetické jevy</vt:lpstr>
      <vt:lpstr>Mechanická analogie</vt:lpstr>
      <vt:lpstr>Elektromagnetická indukce</vt:lpstr>
      <vt:lpstr>Elektromagnetická indukce</vt:lpstr>
      <vt:lpstr>Sečteno podtrženo…</vt:lpstr>
      <vt:lpstr>Indukce napětí</vt:lpstr>
      <vt:lpstr>Pár příkladů</vt:lpstr>
      <vt:lpstr>Indukce mezi dvěma cívkami</vt:lpstr>
      <vt:lpstr>A tím jsme vyrobili náš první transformátor :-)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/>
  <cp:revision>1</cp:revision>
  <dcterms:created xsi:type="dcterms:W3CDTF">2013-05-05T16:09:47Z</dcterms:created>
  <dcterms:modified xsi:type="dcterms:W3CDTF">2013-05-08T16:34:57Z</dcterms:modified>
</cp:coreProperties>
</file>