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58" r:id="rId5"/>
    <p:sldId id="259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23B"/>
    <a:srgbClr val="EAEAEA"/>
    <a:srgbClr val="C0504D"/>
    <a:srgbClr val="A500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683E02C-B1A8-4460-ADA5-E2D3DF80B98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9ABC114-7524-4B93-A0AD-DBE8F708E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C524B30-5C84-4F44-AE84-F786C270D8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27661-EFA8-4586-833E-53CC5F262AF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320ED-4B09-4A8B-B48B-E169424D8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5918B-011E-49DE-A231-735487AFB42E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6BA33-3AF8-4880-9AE6-B87CB2416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47B2C-998A-4AC9-ACDA-B266A88886D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83C36-D0BB-4C22-B65C-48B591AE2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8DB41-EBA5-443A-8BD7-308F5685F7C0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ABD75-B132-4ADC-AC9E-2EFAF1C83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DCF73-4A6F-4A93-8DDA-DB2047E7CF2A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87CC-3B81-491A-A9E2-3A1308DC7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489D2-1E8D-4270-849B-6C232EBC55D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14404-4A80-4F31-BA88-A967D7ECB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15C87-6D8C-4239-87CE-DE244173018A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D1FFB-8724-4508-BFC1-2F5434B62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7FCB2-474B-4DD3-8722-432AFE0CAD0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0DFC9-3204-4351-98EE-8BCCEFD7D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6890C-EC3E-4B58-A4E0-038A058FC6B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60CA5-16BC-45D9-9997-9205170B3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4A0D1-6FA1-4FB8-A391-1C9BAB20B59E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B619C-C153-41AB-8B0D-1BC4AC815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32B21-26D8-4FB6-BA02-CBE36C38CD65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CD13A-A04E-4E82-90D6-7CF555022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53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EDED35-99CC-46F6-A62C-6CE0BE55D73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851A55-A401-44F4-BB08-5D5ACB338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milovice-paintball.cz/200000122-9c7b99d760/39a.JPG" TargetMode="External"/><Relationship Id="rId2" Type="http://schemas.openxmlformats.org/officeDocument/2006/relationships/hyperlink" Target="http://www.forumforthefuture.org/greenfutures/articles/breakthrough-long-distance-power-transmis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Transformer3d_col3.svg" TargetMode="External"/><Relationship Id="rId4" Type="http://schemas.openxmlformats.org/officeDocument/2006/relationships/hyperlink" Target="http://www.yenzde.cz/nabijecky-nokia/originalni-cestovni-nabijecka-nokia-ac-5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4338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mbria" pitchFamily="18" charset="0"/>
            </a:endParaRPr>
          </a:p>
        </p:txBody>
      </p:sp>
      <p:sp>
        <p:nvSpPr>
          <p:cNvPr id="14341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434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  Mgr. Marie Zimmermannová</a:t>
            </a:r>
            <a:endParaRPr lang="cs-CZ" sz="18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Vytvořeno:   18.3.2013</a:t>
            </a:r>
            <a:endParaRPr lang="cs-CZ" sz="1800" b="1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Ročník:  9.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Člověk a příroda – Fyzika – Elektřina a magnetismus – </a:t>
            </a:r>
            <a:br>
              <a:rPr lang="cs-CZ" sz="1800" b="1" smtClean="0"/>
            </a:br>
            <a:r>
              <a:rPr lang="cs-CZ" sz="1800" b="1" smtClean="0"/>
              <a:t>                                Transformátor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Výukový materiál je určen pro žáky   9. ročníku,  lze použít pro </a:t>
            </a:r>
            <a:br>
              <a:rPr lang="cs-CZ" sz="1800" b="1" smtClean="0"/>
            </a:br>
            <a:r>
              <a:rPr lang="cs-CZ" sz="1800" b="1" smtClean="0"/>
              <a:t>             opakování i pro výklad</a:t>
            </a:r>
            <a:endParaRPr lang="cs-CZ" sz="1800" smtClean="0"/>
          </a:p>
        </p:txBody>
      </p:sp>
      <p:pic>
        <p:nvPicPr>
          <p:cNvPr id="1536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Prvky elektrických obvodů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rgbClr val="C0504D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4000" b="1" dirty="0" smtClean="0">
                <a:solidFill>
                  <a:schemeClr val="bg1"/>
                </a:solidFill>
                <a:latin typeface="+mj-lt"/>
              </a:rPr>
              <a:t>Transform</a:t>
            </a:r>
            <a:r>
              <a:rPr lang="cs-CZ" sz="4000" b="1" dirty="0" err="1" smtClean="0">
                <a:solidFill>
                  <a:schemeClr val="bg1"/>
                </a:solidFill>
                <a:latin typeface="+mj-lt"/>
              </a:rPr>
              <a:t>átor</a:t>
            </a:r>
            <a:endParaRPr lang="cs-CZ" sz="4000" b="1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Transformátor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Nakresli transformátor</a:t>
            </a:r>
            <a:endParaRPr lang="cs-CZ" sz="2200" b="1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8" name="Obrázek 7" descr="transformator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636838"/>
            <a:ext cx="4522788" cy="335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Transformátor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Popiš jednotlivé části</a:t>
            </a:r>
            <a:endParaRPr lang="cs-CZ" sz="2200" b="1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9459" name="Obrázek 7" descr="transformator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636838"/>
            <a:ext cx="4522788" cy="335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ový popisek 4"/>
          <p:cNvSpPr/>
          <p:nvPr/>
        </p:nvSpPr>
        <p:spPr>
          <a:xfrm>
            <a:off x="755650" y="5084763"/>
            <a:ext cx="1512888" cy="720725"/>
          </a:xfrm>
          <a:prstGeom prst="wedgeRectCallout">
            <a:avLst>
              <a:gd name="adj1" fmla="val 81839"/>
              <a:gd name="adj2" fmla="val -4332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primární cívka</a:t>
            </a:r>
            <a:endParaRPr lang="en-GB" dirty="0">
              <a:latin typeface="+mj-lt"/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6948488" y="3141663"/>
            <a:ext cx="1511300" cy="792162"/>
          </a:xfrm>
          <a:prstGeom prst="wedgeRectCallout">
            <a:avLst>
              <a:gd name="adj1" fmla="val -101669"/>
              <a:gd name="adj2" fmla="val 2116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sekundární cívka</a:t>
            </a:r>
            <a:endParaRPr lang="en-GB" dirty="0">
              <a:latin typeface="+mj-lt"/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5724525" y="1628775"/>
            <a:ext cx="2447925" cy="1008063"/>
          </a:xfrm>
          <a:prstGeom prst="wedgeRectCallout">
            <a:avLst>
              <a:gd name="adj1" fmla="val -43398"/>
              <a:gd name="adj2" fmla="val 78562"/>
            </a:avLst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>
                <a:solidFill>
                  <a:srgbClr val="FFFFFF"/>
                </a:solidFill>
                <a:latin typeface="Calibri" pitchFamily="34" charset="0"/>
                <a:cs typeface="Arial" charset="0"/>
              </a:rPr>
              <a:t>společné jádro </a:t>
            </a:r>
            <a:r>
              <a:rPr lang="cs-CZ">
                <a:solidFill>
                  <a:srgbClr val="FFFFFF"/>
                </a:solidFill>
                <a:latin typeface="Arial" charset="0"/>
                <a:cs typeface="Arial" charset="0"/>
              </a:rPr>
              <a:t>                          </a:t>
            </a:r>
            <a:r>
              <a:rPr lang="cs-CZ">
                <a:solidFill>
                  <a:srgbClr val="FFFFFF"/>
                </a:solidFill>
                <a:latin typeface="Calibri" pitchFamily="34" charset="0"/>
                <a:cs typeface="Arial" charset="0"/>
              </a:rPr>
              <a:t>z magneticky měkké oceli</a:t>
            </a:r>
            <a:endParaRPr lang="en-GB">
              <a:solidFill>
                <a:srgbClr val="FFFFFF"/>
              </a:solidFill>
              <a:latin typeface="Calibri" pitchFamily="34" charset="0"/>
              <a:cs typeface="Arial" charset="0"/>
            </a:endParaRPr>
          </a:p>
        </p:txBody>
      </p:sp>
      <p:sp>
        <p:nvSpPr>
          <p:cNvPr id="9" name="Levá složená závorka 8"/>
          <p:cNvSpPr/>
          <p:nvPr/>
        </p:nvSpPr>
        <p:spPr>
          <a:xfrm>
            <a:off x="1476375" y="3644900"/>
            <a:ext cx="503238" cy="1079500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TextovéPole 9"/>
          <p:cNvSpPr txBox="1"/>
          <p:nvPr/>
        </p:nvSpPr>
        <p:spPr>
          <a:xfrm>
            <a:off x="395288" y="2708275"/>
            <a:ext cx="1008062" cy="954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primární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napětí (střídavé)</a:t>
            </a:r>
            <a:br>
              <a:rPr lang="cs-CZ" sz="1400" dirty="0">
                <a:latin typeface="+mj-lt"/>
              </a:rPr>
            </a:br>
            <a:r>
              <a:rPr lang="cs-CZ" sz="1400" dirty="0">
                <a:latin typeface="+mj-lt"/>
              </a:rPr>
              <a:t>U</a:t>
            </a:r>
            <a:r>
              <a:rPr lang="cs-CZ" sz="1400" baseline="-25000" dirty="0">
                <a:latin typeface="+mj-lt"/>
              </a:rPr>
              <a:t>1</a:t>
            </a:r>
            <a:endParaRPr lang="en-GB" sz="1400" baseline="-25000" dirty="0">
              <a:latin typeface="+mj-lt"/>
            </a:endParaRPr>
          </a:p>
        </p:txBody>
      </p:sp>
      <p:sp>
        <p:nvSpPr>
          <p:cNvPr id="11" name="Levá složená závorka 10"/>
          <p:cNvSpPr/>
          <p:nvPr/>
        </p:nvSpPr>
        <p:spPr>
          <a:xfrm flipH="1">
            <a:off x="6659563" y="4076700"/>
            <a:ext cx="360362" cy="1223963"/>
          </a:xfrm>
          <a:prstGeom prst="leftBrace">
            <a:avLst>
              <a:gd name="adj1" fmla="val 8333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2" name="TextovéPole 11"/>
          <p:cNvSpPr txBox="1"/>
          <p:nvPr/>
        </p:nvSpPr>
        <p:spPr>
          <a:xfrm>
            <a:off x="7092950" y="4005263"/>
            <a:ext cx="1114425" cy="9540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sekundární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napětí (střídavé)</a:t>
            </a:r>
            <a:br>
              <a:rPr lang="cs-CZ" sz="1400" dirty="0">
                <a:latin typeface="+mj-lt"/>
              </a:rPr>
            </a:br>
            <a:r>
              <a:rPr lang="cs-CZ" sz="1400" dirty="0">
                <a:latin typeface="+mj-lt"/>
              </a:rPr>
              <a:t>U</a:t>
            </a:r>
            <a:r>
              <a:rPr lang="cs-CZ" sz="1400" baseline="-25000" dirty="0">
                <a:latin typeface="+mj-lt"/>
              </a:rPr>
              <a:t>2</a:t>
            </a:r>
            <a:endParaRPr lang="en-GB" sz="1400" baseline="-250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288" y="3933825"/>
            <a:ext cx="1008062" cy="7381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počet závitů</a:t>
            </a:r>
            <a:br>
              <a:rPr lang="cs-CZ" sz="1400" dirty="0">
                <a:latin typeface="+mj-lt"/>
              </a:rPr>
            </a:br>
            <a:r>
              <a:rPr lang="cs-CZ" sz="1400" dirty="0">
                <a:latin typeface="+mj-lt"/>
              </a:rPr>
              <a:t>N</a:t>
            </a:r>
            <a:r>
              <a:rPr lang="cs-CZ" sz="1400" baseline="-25000" dirty="0">
                <a:latin typeface="+mj-lt"/>
              </a:rPr>
              <a:t>1</a:t>
            </a:r>
            <a:endParaRPr lang="en-GB" sz="1400" baseline="-25000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35825" y="5157788"/>
            <a:ext cx="1116013" cy="5222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latin typeface="+mj-lt"/>
              </a:rPr>
              <a:t>počet závitů</a:t>
            </a:r>
            <a:br>
              <a:rPr lang="cs-CZ" sz="1400" dirty="0">
                <a:latin typeface="+mj-lt"/>
              </a:rPr>
            </a:br>
            <a:r>
              <a:rPr lang="cs-CZ" sz="1400" dirty="0">
                <a:latin typeface="+mj-lt"/>
              </a:rPr>
              <a:t>N</a:t>
            </a:r>
            <a:r>
              <a:rPr lang="cs-CZ" sz="1400" baseline="-25000" dirty="0">
                <a:latin typeface="+mj-lt"/>
              </a:rPr>
              <a:t>2</a:t>
            </a:r>
            <a:endParaRPr lang="en-GB" sz="1400" baseline="-250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Transformátor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Jaký má transformátor elektrický symbol</a:t>
            </a:r>
            <a:r>
              <a:rPr lang="cs-CZ" sz="2600" dirty="0" smtClean="0">
                <a:latin typeface="+mj-lt"/>
              </a:rPr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Na jakém jevu se zakládá transformátor?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i="1" dirty="0" smtClean="0">
                <a:solidFill>
                  <a:srgbClr val="FF0000"/>
                </a:solidFill>
                <a:latin typeface="+mj-lt"/>
              </a:rPr>
              <a:t>elektromagnetická indukce</a:t>
            </a:r>
            <a:endParaRPr lang="cs-CZ" sz="2200" i="1" dirty="0" smtClean="0">
              <a:solidFill>
                <a:srgbClr val="FF0000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8" name="Obrázek 7" descr="transformator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3163" y="2565400"/>
            <a:ext cx="171767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Transformátor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K čemu slouží transformátor?</a:t>
            </a:r>
          </a:p>
          <a:p>
            <a:pPr lvl="1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i="1" dirty="0" smtClean="0">
                <a:solidFill>
                  <a:srgbClr val="FF0000"/>
                </a:solidFill>
                <a:latin typeface="+mj-lt"/>
              </a:rPr>
              <a:t>Umožňuje měnit střídavé napětí U</a:t>
            </a:r>
            <a:r>
              <a:rPr lang="cs-CZ" sz="2200" i="1" baseline="-25000" dirty="0" smtClean="0">
                <a:solidFill>
                  <a:srgbClr val="FF0000"/>
                </a:solidFill>
                <a:latin typeface="+mj-lt"/>
              </a:rPr>
              <a:t>1</a:t>
            </a:r>
            <a:r>
              <a:rPr lang="cs-CZ" sz="2200" i="1" dirty="0" smtClean="0">
                <a:solidFill>
                  <a:srgbClr val="FF0000"/>
                </a:solidFill>
                <a:latin typeface="+mj-lt"/>
              </a:rPr>
              <a:t> na střídavé napětí U</a:t>
            </a:r>
            <a:r>
              <a:rPr lang="cs-CZ" sz="2200" i="1" baseline="-25000" dirty="0" smtClean="0">
                <a:solidFill>
                  <a:srgbClr val="FF0000"/>
                </a:solidFill>
                <a:latin typeface="+mj-lt"/>
              </a:rPr>
              <a:t>2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sz="22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Jak se určí transformační poměr?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10" name="Object 10"/>
          <p:cNvGraphicFramePr>
            <a:graphicFrameLocks noChangeAspect="1"/>
          </p:cNvGraphicFramePr>
          <p:nvPr/>
        </p:nvGraphicFramePr>
        <p:xfrm>
          <a:off x="3578225" y="4221163"/>
          <a:ext cx="1187450" cy="1008062"/>
        </p:xfrm>
        <a:graphic>
          <a:graphicData uri="http://schemas.openxmlformats.org/presentationml/2006/ole">
            <p:oleObj spid="_x0000_s1034" name="Rovnice" r:id="rId3" imgW="507960" imgH="431640" progId="Equation.3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Transformátor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Jaké druhy transformace známe a co pro ně platí?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200" dirty="0" smtClean="0">
                <a:solidFill>
                  <a:srgbClr val="FF0000"/>
                </a:solidFill>
                <a:latin typeface="+mj-lt"/>
              </a:rPr>
              <a:t>Transformace nahoru: </a:t>
            </a:r>
            <a:r>
              <a:rPr lang="cs-CZ" sz="2200" dirty="0" smtClean="0">
                <a:latin typeface="+mj-lt"/>
              </a:rPr>
              <a:t>p &gt; 1     U</a:t>
            </a:r>
            <a:r>
              <a:rPr lang="cs-CZ" sz="2200" baseline="-25000" dirty="0" smtClean="0">
                <a:latin typeface="+mj-lt"/>
              </a:rPr>
              <a:t>2</a:t>
            </a:r>
            <a:r>
              <a:rPr lang="cs-CZ" sz="2200" dirty="0" smtClean="0">
                <a:latin typeface="+mj-lt"/>
              </a:rPr>
              <a:t> &gt; U</a:t>
            </a:r>
            <a:r>
              <a:rPr lang="cs-CZ" sz="2200" baseline="-25000" dirty="0" smtClean="0">
                <a:latin typeface="+mj-lt"/>
              </a:rPr>
              <a:t>1</a:t>
            </a:r>
            <a:br>
              <a:rPr lang="cs-CZ" sz="2200" baseline="-25000" dirty="0" smtClean="0">
                <a:latin typeface="+mj-lt"/>
              </a:rPr>
            </a:br>
            <a:r>
              <a:rPr lang="cs-CZ" sz="2200" dirty="0" smtClean="0">
                <a:latin typeface="+mj-lt"/>
              </a:rPr>
              <a:t>výstupní napětí je větší než vstupní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200" dirty="0" smtClean="0">
                <a:solidFill>
                  <a:srgbClr val="00B050"/>
                </a:solidFill>
                <a:latin typeface="Calibri"/>
              </a:rPr>
              <a:t>Transformace dolů: </a:t>
            </a:r>
            <a:r>
              <a:rPr lang="cs-CZ" sz="2200" dirty="0" smtClean="0">
                <a:solidFill>
                  <a:prstClr val="black"/>
                </a:solidFill>
                <a:latin typeface="Calibri"/>
              </a:rPr>
              <a:t>p &lt; 1	   U</a:t>
            </a:r>
            <a:r>
              <a:rPr lang="cs-CZ" sz="2200" baseline="-25000" dirty="0" smtClean="0">
                <a:solidFill>
                  <a:prstClr val="black"/>
                </a:solidFill>
                <a:latin typeface="Calibri"/>
              </a:rPr>
              <a:t>2</a:t>
            </a:r>
            <a:r>
              <a:rPr lang="cs-CZ" sz="2200" dirty="0" smtClean="0">
                <a:solidFill>
                  <a:prstClr val="black"/>
                </a:solidFill>
                <a:latin typeface="Calibri"/>
              </a:rPr>
              <a:t> &lt; U</a:t>
            </a:r>
            <a:r>
              <a:rPr lang="cs-CZ" sz="2200" baseline="-25000" dirty="0" smtClean="0">
                <a:solidFill>
                  <a:prstClr val="black"/>
                </a:solidFill>
                <a:latin typeface="Calibri"/>
              </a:rPr>
              <a:t>1</a:t>
            </a:r>
            <a:br>
              <a:rPr lang="cs-CZ" sz="2200" baseline="-25000" dirty="0" smtClean="0">
                <a:solidFill>
                  <a:prstClr val="black"/>
                </a:solidFill>
                <a:latin typeface="Calibri"/>
              </a:rPr>
            </a:br>
            <a:r>
              <a:rPr lang="cs-CZ" sz="2200" dirty="0" smtClean="0">
                <a:solidFill>
                  <a:prstClr val="black"/>
                </a:solidFill>
                <a:latin typeface="Calibri"/>
              </a:rPr>
              <a:t>výstupní napětí je menší než vstupní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latin typeface="+mj-lt"/>
              </a:rPr>
              <a:t>Kde se transformátor používá a o jaký</a:t>
            </a:r>
            <a:br>
              <a:rPr lang="cs-CZ" sz="2600" b="1" dirty="0" smtClean="0">
                <a:latin typeface="+mj-lt"/>
              </a:rPr>
            </a:br>
            <a:r>
              <a:rPr lang="cs-CZ" sz="2600" b="1" dirty="0" smtClean="0">
                <a:latin typeface="+mj-lt"/>
              </a:rPr>
              <a:t> typ transformátoru se jedná?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200" dirty="0" smtClean="0">
                <a:latin typeface="+mj-lt"/>
              </a:rPr>
              <a:t>nabíječka: (transformátor dolu)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200" dirty="0" smtClean="0">
                <a:latin typeface="+mj-lt"/>
              </a:rPr>
              <a:t>Elektrické hračky: vláček, autodráha (dolu)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200" dirty="0" smtClean="0">
                <a:latin typeface="+mj-lt"/>
              </a:rPr>
              <a:t>Elektrická rozvodná síť: (nahoru i dolu)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2"/>
          <a:srcRect l="2121" t="22279" r="-398" b="22279"/>
          <a:stretch>
            <a:fillRect/>
          </a:stretch>
        </p:blipFill>
        <p:spPr bwMode="auto">
          <a:xfrm>
            <a:off x="6335713" y="2924175"/>
            <a:ext cx="2808287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7150" y="4221163"/>
            <a:ext cx="27368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72225" y="5597525"/>
            <a:ext cx="27717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ilustrace</a:t>
            </a:r>
            <a:endParaRPr lang="en-GB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smtClean="0">
                <a:hlinkClick r:id="rId2"/>
              </a:rPr>
              <a:t>http://www.forumforthefuture.org/greenfutures/articles/breakthrough-long-distance-power-transmission</a:t>
            </a:r>
            <a:r>
              <a:rPr lang="en-GB" sz="1400" smtClean="0"/>
              <a:t> </a:t>
            </a:r>
            <a:r>
              <a:rPr lang="cs-CZ" sz="1400" smtClean="0"/>
              <a:t> stožáry</a:t>
            </a:r>
          </a:p>
          <a:p>
            <a:r>
              <a:rPr lang="en-GB" sz="1400" smtClean="0">
                <a:hlinkClick r:id="rId3"/>
              </a:rPr>
              <a:t>http://files.milovice-paintball.cz/200000122-9c7b99d760/39a.JPG</a:t>
            </a:r>
            <a:r>
              <a:rPr lang="cs-CZ" sz="1400" smtClean="0"/>
              <a:t> autodráha</a:t>
            </a:r>
          </a:p>
          <a:p>
            <a:r>
              <a:rPr lang="en-GB" sz="1400" smtClean="0">
                <a:hlinkClick r:id="rId4"/>
              </a:rPr>
              <a:t>http://www.yenzde.cz/nabijecky-nokia/originalni-cestovni-nabijecka-nokia-ac-5e</a:t>
            </a:r>
            <a:r>
              <a:rPr lang="cs-CZ" sz="1400" smtClean="0"/>
              <a:t> nabíječka</a:t>
            </a:r>
          </a:p>
          <a:p>
            <a:r>
              <a:rPr lang="cs-CZ" sz="1400" smtClean="0">
                <a:hlinkClick r:id="rId5"/>
              </a:rPr>
              <a:t>http://commons.wikimedia.org/wiki/File:Transformer3d_col3.svg</a:t>
            </a:r>
            <a:r>
              <a:rPr lang="cs-CZ" sz="1400" smtClean="0"/>
              <a:t> podklad pro ilustraci transformátoru</a:t>
            </a:r>
            <a:endParaRPr lang="en-GB" sz="1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</Words>
  <Application>Microsoft Office PowerPoint</Application>
  <PresentationFormat>On-screen Show (4:3)</PresentationFormat>
  <Paragraphs>63</Paragraphs>
  <Slides>9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Cambria</vt:lpstr>
      <vt:lpstr>Arial</vt:lpstr>
      <vt:lpstr>Calibri</vt:lpstr>
      <vt:lpstr>Motiv sady Office</vt:lpstr>
      <vt:lpstr>Rovnice</vt:lpstr>
      <vt:lpstr>Snímek 1</vt:lpstr>
      <vt:lpstr>Snímek 2</vt:lpstr>
      <vt:lpstr>Prvky elektrických obvodů</vt:lpstr>
      <vt:lpstr>Transformátor</vt:lpstr>
      <vt:lpstr>Transformátor</vt:lpstr>
      <vt:lpstr>Transformátor</vt:lpstr>
      <vt:lpstr>Transformátor</vt:lpstr>
      <vt:lpstr>Transformátor</vt:lpstr>
      <vt:lpstr>Použité ilustrace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subject/>
  <dc:creator/>
  <cp:keywords/>
  <cp:lastModifiedBy/>
  <cp:revision>2</cp:revision>
  <dcterms:created xsi:type="dcterms:W3CDTF">2013-05-05T16:14:02Z</dcterms:created>
  <dcterms:modified xsi:type="dcterms:W3CDTF">2013-08-29T16:24:05Z</dcterms:modified>
</cp:coreProperties>
</file>