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3"/>
  </p:notesMasterIdLst>
  <p:sldIdLst>
    <p:sldId id="278" r:id="rId2"/>
    <p:sldId id="279" r:id="rId3"/>
    <p:sldId id="256" r:id="rId4"/>
    <p:sldId id="270" r:id="rId5"/>
    <p:sldId id="272" r:id="rId6"/>
    <p:sldId id="273" r:id="rId7"/>
    <p:sldId id="274" r:id="rId8"/>
    <p:sldId id="275" r:id="rId9"/>
    <p:sldId id="276" r:id="rId10"/>
    <p:sldId id="277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C0504D"/>
    <a:srgbClr val="A5002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91304" autoAdjust="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88FDF-3396-47D2-BF60-0DFEE25F19FA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488834-6152-4394-82AF-4021350722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774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488834-6152-4394-82AF-4021350722C7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967E34-B62E-4256-AEE5-6E2D86A7713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A688F-EA15-47DF-89DD-F4BD6BE240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eramic_electric_insulator,_Stargard_Szczeci&#324;ski,_Poland_-_20070614.jpg" TargetMode="External"/><Relationship Id="rId2" Type="http://schemas.openxmlformats.org/officeDocument/2006/relationships/hyperlink" Target="http://en.wikipedia.org/wiki/File:Lautsprecherkabel_Makro_na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Candleburning.jpg" TargetMode="External"/><Relationship Id="rId5" Type="http://schemas.openxmlformats.org/officeDocument/2006/relationships/hyperlink" Target="http://en.wikipedia.org/wiki/File:Lightnings_sequence_2_animation.gif" TargetMode="External"/><Relationship Id="rId4" Type="http://schemas.openxmlformats.org/officeDocument/2006/relationships/hyperlink" Target="http://en.wikipedia.org/wiki/File:Intel_8742_15305699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pitchFamily="34" charset="0"/>
                <a:cs typeface="Arial" pitchFamily="34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pitchFamily="34" charset="0"/>
              <a:cs typeface="Arial" pitchFamily="34" charset="0"/>
            </a:endParaRPr>
          </a:p>
          <a:p>
            <a:pPr eaLnBrk="0" hangingPunct="0"/>
            <a:endParaRPr lang="cs-CZ">
              <a:latin typeface="Arial" pitchFamily="34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pitchFamily="34" charset="0"/>
              </a:rPr>
              <a:t>:   Mgr. Marie Zimmermannová</a:t>
            </a:r>
            <a:endParaRPr lang="cs-CZ" sz="1800" dirty="0" smtClean="0">
              <a:latin typeface="Arial" pitchFamily="34" charset="0"/>
            </a:endParaRP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Vytvořeno</a:t>
            </a:r>
            <a:r>
              <a:rPr lang="cs-CZ" sz="1800" b="1" smtClean="0"/>
              <a:t>:   </a:t>
            </a:r>
            <a:r>
              <a:rPr lang="cs-CZ" sz="1800" b="1" smtClean="0"/>
              <a:t>7.4.2013</a:t>
            </a:r>
            <a:endParaRPr lang="cs-CZ" sz="1800" b="1" smtClean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Ročník</a:t>
            </a:r>
            <a:r>
              <a:rPr lang="cs-CZ" sz="1800" b="1" dirty="0" smtClean="0"/>
              <a:t>:  9.r.</a:t>
            </a:r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Vzdělávací oblast:  Člověk a příroda –Fyzika – Elektřina a magnetismus – </a:t>
            </a:r>
            <a:br>
              <a:rPr lang="cs-CZ" sz="1800" b="1" dirty="0" smtClean="0"/>
            </a:br>
            <a:r>
              <a:rPr lang="cs-CZ" sz="1800" b="1" dirty="0" smtClean="0"/>
              <a:t>                                 Vodivost v látkách</a:t>
            </a:r>
            <a:endParaRPr lang="cs-CZ" sz="1800" dirty="0" smtClean="0"/>
          </a:p>
          <a:p>
            <a:pPr>
              <a:buFont typeface="Arial" pitchFamily="34" charset="0"/>
              <a:buNone/>
            </a:pPr>
            <a:r>
              <a:rPr lang="cs-CZ" sz="1800" b="1" dirty="0" smtClean="0"/>
              <a:t>Anotace: Výukový materiál je určen pro žáky  9. ročníku,  pro výklad  i        </a:t>
            </a:r>
            <a:br>
              <a:rPr lang="cs-CZ" sz="1800" b="1" dirty="0" smtClean="0"/>
            </a:br>
            <a:r>
              <a:rPr lang="cs-CZ" sz="1800" b="1" dirty="0" smtClean="0"/>
              <a:t>             pro  samostudium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174472"/>
            <a:ext cx="6400800" cy="2509056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720000" indent="-742950" algn="l">
              <a:spcBef>
                <a:spcPts val="2400"/>
              </a:spcBef>
              <a:buFont typeface="+mj-lt"/>
              <a:buAutoNum type="arabicPeriod"/>
            </a:pPr>
            <a:endParaRPr lang="cs-CZ" b="1" dirty="0" smtClean="0">
              <a:solidFill>
                <a:schemeClr val="bg1"/>
              </a:solidFill>
              <a:latin typeface="+mj-lt"/>
            </a:endParaRPr>
          </a:p>
          <a:p>
            <a:pPr indent="-742950"/>
            <a:r>
              <a:rPr lang="cs-CZ" b="1" dirty="0" smtClean="0">
                <a:solidFill>
                  <a:schemeClr val="bg1"/>
                </a:solidFill>
                <a:latin typeface="+mj-lt"/>
              </a:rPr>
              <a:t>Vedení elektrického proudu v pevných látkách, kapalinách a plynech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Obecné úvahy k vedení proudu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/>
          </a:bodyPr>
          <a:lstStyle/>
          <a:p>
            <a:r>
              <a:rPr lang="cs-CZ" sz="2200" dirty="0" smtClean="0">
                <a:latin typeface="+mj-lt"/>
              </a:rPr>
              <a:t>Pro vznik elektrického proudu potřebujeme </a:t>
            </a:r>
          </a:p>
          <a:p>
            <a:endParaRPr lang="cs-CZ" sz="2200" dirty="0" smtClean="0">
              <a:latin typeface="+mj-lt"/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cs-CZ" sz="1800" dirty="0" smtClean="0">
                <a:latin typeface="+mj-lt"/>
              </a:rPr>
              <a:t>elektrické napětí</a:t>
            </a:r>
          </a:p>
          <a:p>
            <a:pPr marL="800100" lvl="1" indent="-342900">
              <a:buFont typeface="+mj-lt"/>
              <a:buAutoNum type="arabicPeriod"/>
            </a:pPr>
            <a:endParaRPr lang="cs-CZ" sz="1800" dirty="0" smtClean="0">
              <a:latin typeface="+mj-lt"/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cs-CZ" sz="1800" dirty="0" smtClean="0">
                <a:latin typeface="+mj-lt"/>
              </a:rPr>
              <a:t>nosiče elektrického náboje</a:t>
            </a:r>
          </a:p>
          <a:p>
            <a:pPr marL="800100" lvl="1" indent="-342900">
              <a:buFont typeface="+mj-lt"/>
              <a:buAutoNum type="arabicPeriod"/>
            </a:pPr>
            <a:endParaRPr lang="cs-CZ" sz="1800" dirty="0" smtClean="0">
              <a:latin typeface="+mj-lt"/>
            </a:endParaRPr>
          </a:p>
          <a:p>
            <a:pPr marL="800100" lvl="1" indent="-342900">
              <a:buFont typeface="+mj-lt"/>
              <a:buAutoNum type="arabicPeriod"/>
            </a:pPr>
            <a:r>
              <a:rPr lang="cs-CZ" sz="1800" dirty="0" smtClean="0">
                <a:latin typeface="+mj-lt"/>
              </a:rPr>
              <a:t>prostředí, ve kterém se nosiče elektrického náboje mohou volně pohybovat</a:t>
            </a:r>
          </a:p>
          <a:p>
            <a:pPr lvl="1">
              <a:buNone/>
            </a:pPr>
            <a:endParaRPr lang="cs-CZ" sz="1800" dirty="0" smtClean="0">
              <a:latin typeface="+mj-lt"/>
            </a:endParaRPr>
          </a:p>
          <a:p>
            <a:pPr>
              <a:buNone/>
            </a:pPr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4499992" y="2204864"/>
            <a:ext cx="2520280" cy="1080120"/>
          </a:xfrm>
          <a:prstGeom prst="wedgeRectCallout">
            <a:avLst>
              <a:gd name="adj1" fmla="val -71174"/>
              <a:gd name="adj2" fmla="val 42394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+mj-lt"/>
              </a:rPr>
              <a:t>elektrony nebo ionty</a:t>
            </a:r>
          </a:p>
        </p:txBody>
      </p:sp>
      <p:sp>
        <p:nvSpPr>
          <p:cNvPr id="7" name="Obdélníkový popisek 6"/>
          <p:cNvSpPr/>
          <p:nvPr/>
        </p:nvSpPr>
        <p:spPr>
          <a:xfrm>
            <a:off x="3347864" y="4725144"/>
            <a:ext cx="2520280" cy="1080120"/>
          </a:xfrm>
          <a:prstGeom prst="wedgeRectCallout">
            <a:avLst>
              <a:gd name="adj1" fmla="val -39427"/>
              <a:gd name="adj2" fmla="val -94115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  <a:latin typeface="+mj-lt"/>
              </a:rPr>
              <a:t>tzv. vodivé prostředí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Nosiče elektrického náboje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/>
          </a:bodyPr>
          <a:lstStyle/>
          <a:p>
            <a:r>
              <a:rPr lang="cs-CZ" sz="2200" b="1" dirty="0" smtClean="0">
                <a:latin typeface="+mj-lt"/>
              </a:rPr>
              <a:t>Elektrický proud</a:t>
            </a:r>
            <a:r>
              <a:rPr lang="cs-CZ" sz="2200" i="1" dirty="0" smtClean="0">
                <a:latin typeface="+mj-lt"/>
              </a:rPr>
              <a:t> </a:t>
            </a:r>
            <a:r>
              <a:rPr lang="cs-CZ" sz="2200" dirty="0" smtClean="0">
                <a:latin typeface="+mj-lt"/>
              </a:rPr>
              <a:t>znamená</a:t>
            </a:r>
            <a:r>
              <a:rPr lang="cs-CZ" sz="2200" i="1" dirty="0" smtClean="0">
                <a:latin typeface="+mj-lt"/>
              </a:rPr>
              <a:t>:</a:t>
            </a:r>
            <a:br>
              <a:rPr lang="cs-CZ" sz="2200" i="1" dirty="0" smtClean="0">
                <a:latin typeface="+mj-lt"/>
              </a:rPr>
            </a:br>
            <a:r>
              <a:rPr lang="cs-CZ" sz="2200" dirty="0" smtClean="0">
                <a:latin typeface="+mj-lt"/>
              </a:rPr>
              <a:t>usměrněný přenos elektrického náboje.</a:t>
            </a:r>
          </a:p>
          <a:p>
            <a:r>
              <a:rPr lang="cs-CZ" sz="2200" dirty="0" smtClean="0">
                <a:latin typeface="+mj-lt"/>
              </a:rPr>
              <a:t>Elektrický náboj je vytvářen </a:t>
            </a:r>
            <a:r>
              <a:rPr lang="cs-CZ" sz="2200" b="1" dirty="0" smtClean="0">
                <a:latin typeface="+mj-lt"/>
              </a:rPr>
              <a:t>nosiči elektrického náboje</a:t>
            </a:r>
            <a:r>
              <a:rPr lang="cs-CZ" sz="2200" dirty="0" smtClean="0">
                <a:latin typeface="+mj-lt"/>
              </a:rPr>
              <a:t>.</a:t>
            </a:r>
          </a:p>
          <a:p>
            <a:endParaRPr lang="cs-CZ" sz="2200" dirty="0" smtClean="0">
              <a:latin typeface="+mj-lt"/>
            </a:endParaRPr>
          </a:p>
          <a:p>
            <a:r>
              <a:rPr lang="cs-CZ" sz="2200" dirty="0" smtClean="0">
                <a:latin typeface="+mj-lt"/>
              </a:rPr>
              <a:t>Těmi mohou být:  </a:t>
            </a: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pPr>
              <a:buNone/>
            </a:pPr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4067944" y="2924944"/>
            <a:ext cx="2520280" cy="1080120"/>
          </a:xfrm>
          <a:prstGeom prst="wedgeRectCallout">
            <a:avLst>
              <a:gd name="adj1" fmla="val -87047"/>
              <a:gd name="adj2" fmla="val 23346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+mj-lt"/>
              </a:rPr>
              <a:t>elektrony</a:t>
            </a:r>
            <a:endParaRPr lang="cs-CZ" sz="1600" dirty="0" smtClean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7" name="Obdélníkový popisek 6"/>
          <p:cNvSpPr/>
          <p:nvPr/>
        </p:nvSpPr>
        <p:spPr>
          <a:xfrm>
            <a:off x="1331640" y="5445224"/>
            <a:ext cx="2520280" cy="1080120"/>
          </a:xfrm>
          <a:prstGeom prst="wedgeRectCallout">
            <a:avLst>
              <a:gd name="adj1" fmla="val 10007"/>
              <a:gd name="adj2" fmla="val -137502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+mj-lt"/>
              </a:rPr>
              <a:t>kladné ionty</a:t>
            </a:r>
          </a:p>
        </p:txBody>
      </p:sp>
      <p:sp>
        <p:nvSpPr>
          <p:cNvPr id="8" name="Obdélníkový popisek 7"/>
          <p:cNvSpPr/>
          <p:nvPr/>
        </p:nvSpPr>
        <p:spPr>
          <a:xfrm>
            <a:off x="4499992" y="4653136"/>
            <a:ext cx="2520280" cy="1080120"/>
          </a:xfrm>
          <a:prstGeom prst="wedgeRectCallout">
            <a:avLst>
              <a:gd name="adj1" fmla="val -111537"/>
              <a:gd name="adj2" fmla="val -88824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+mj-lt"/>
              </a:rPr>
              <a:t>záporné ionty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mtClean="0">
                <a:solidFill>
                  <a:schemeClr val="bg1"/>
                </a:solidFill>
                <a:latin typeface="+mj-lt"/>
              </a:rPr>
              <a:t>Vodivé 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prostředí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 fontScale="92500" lnSpcReduction="10000"/>
          </a:bodyPr>
          <a:lstStyle/>
          <a:p>
            <a:r>
              <a:rPr lang="cs-CZ" sz="2000" b="1" dirty="0" smtClean="0">
                <a:latin typeface="+mj-lt"/>
              </a:rPr>
              <a:t>Vodivé prostředí </a:t>
            </a:r>
            <a:r>
              <a:rPr lang="cs-CZ" sz="2000" dirty="0" smtClean="0">
                <a:latin typeface="+mj-lt"/>
              </a:rPr>
              <a:t>umožňuje</a:t>
            </a:r>
            <a:r>
              <a:rPr lang="cs-CZ" sz="2000" i="1" dirty="0" smtClean="0">
                <a:latin typeface="+mj-lt"/>
              </a:rPr>
              <a:t>:</a:t>
            </a:r>
            <a:br>
              <a:rPr lang="cs-CZ" sz="2000" i="1" dirty="0" smtClean="0">
                <a:latin typeface="+mj-lt"/>
              </a:rPr>
            </a:br>
            <a:r>
              <a:rPr lang="cs-CZ" sz="2000" dirty="0" smtClean="0">
                <a:latin typeface="+mj-lt"/>
              </a:rPr>
              <a:t>volný přesun nosičů elektrického náboje v elektrickém poli.</a:t>
            </a:r>
          </a:p>
          <a:p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o tom, jestli nějaké prostředí vede elektrický proud, rozhoduje kombinace předchozích faktorů.</a:t>
            </a:r>
          </a:p>
          <a:p>
            <a:endParaRPr lang="cs-CZ" sz="2000" dirty="0" smtClean="0"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solidFill>
                  <a:srgbClr val="0070C0"/>
                </a:solidFill>
                <a:latin typeface="+mj-lt"/>
              </a:rPr>
              <a:t>Existují prostředí, která vedou proud přímo báječně.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solidFill>
                  <a:srgbClr val="C00000"/>
                </a:solidFill>
                <a:latin typeface="+mj-lt"/>
              </a:rPr>
              <a:t>Existují například prostředí, která vedou elektrický proud, ale nevyskytují se v nich žádné volné nosiče náboje, proto proud za normálních podmínek nevedou.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solidFill>
                  <a:srgbClr val="0070C0"/>
                </a:solidFill>
                <a:latin typeface="+mj-lt"/>
              </a:rPr>
              <a:t>Existují prostředí, které neumožňují svými vlastnostmi vést prostředí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solidFill>
                  <a:srgbClr val="C00000"/>
                </a:solidFill>
                <a:latin typeface="+mj-lt"/>
              </a:rPr>
              <a:t>existují prostředí, která proud vedou lépe nebo hůře, podle přípravy.</a:t>
            </a:r>
          </a:p>
          <a:p>
            <a:pPr>
              <a:buNone/>
            </a:pPr>
            <a:endParaRPr lang="cs-CZ" sz="2200" dirty="0" smtClean="0">
              <a:latin typeface="+mj-lt"/>
            </a:endParaRPr>
          </a:p>
          <a:p>
            <a:pPr algn="ctr">
              <a:buNone/>
            </a:pPr>
            <a:r>
              <a:rPr lang="cs-CZ" sz="2200" b="1" dirty="0" smtClean="0">
                <a:solidFill>
                  <a:srgbClr val="002060"/>
                </a:solidFill>
                <a:latin typeface="+mj-lt"/>
              </a:rPr>
              <a:t>Začneme vedením proudu v pevných látkách.</a:t>
            </a:r>
          </a:p>
          <a:p>
            <a:endParaRPr lang="cs-CZ" sz="2200" dirty="0" smtClean="0">
              <a:latin typeface="+mj-lt"/>
            </a:endParaRPr>
          </a:p>
          <a:p>
            <a:pPr>
              <a:buNone/>
            </a:pPr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Vedení proudu v pevných látkách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>
          <a:xfrm>
            <a:off x="457200" y="1600201"/>
            <a:ext cx="7139136" cy="4205064"/>
          </a:xfrm>
          <a:noFill/>
        </p:spPr>
        <p:txBody>
          <a:bodyPr>
            <a:normAutofit fontScale="77500" lnSpcReduction="20000"/>
          </a:bodyPr>
          <a:lstStyle/>
          <a:p>
            <a:r>
              <a:rPr lang="cs-CZ" sz="2200" dirty="0" smtClean="0">
                <a:latin typeface="+mj-lt"/>
              </a:rPr>
              <a:t>Elektrický proud je v pevných látkách tvořen </a:t>
            </a:r>
            <a:r>
              <a:rPr lang="cs-CZ" sz="2200" b="1" dirty="0" smtClean="0">
                <a:latin typeface="+mj-lt"/>
              </a:rPr>
              <a:t>elektrony</a:t>
            </a:r>
            <a:r>
              <a:rPr lang="cs-CZ" sz="2200" dirty="0" smtClean="0">
                <a:latin typeface="+mj-lt"/>
              </a:rPr>
              <a:t>.</a:t>
            </a:r>
          </a:p>
          <a:p>
            <a:r>
              <a:rPr lang="cs-CZ" sz="2200" dirty="0" smtClean="0">
                <a:latin typeface="+mj-lt"/>
              </a:rPr>
              <a:t>Pevné látky dělíme na:</a:t>
            </a:r>
          </a:p>
          <a:p>
            <a:pPr>
              <a:buNone/>
            </a:pPr>
            <a:endParaRPr lang="cs-CZ" sz="2200" dirty="0" smtClean="0"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200" b="1" dirty="0" smtClean="0">
                <a:latin typeface="+mj-lt"/>
              </a:rPr>
              <a:t>vodiče: </a:t>
            </a:r>
            <a:r>
              <a:rPr lang="cs-CZ" sz="2200" dirty="0" smtClean="0">
                <a:latin typeface="+mj-lt"/>
              </a:rPr>
              <a:t>elektrony se v nich mohou velmi dobře pohybovat</a:t>
            </a:r>
            <a:br>
              <a:rPr lang="cs-CZ" sz="2200" dirty="0" smtClean="0">
                <a:latin typeface="+mj-lt"/>
              </a:rPr>
            </a:br>
            <a:r>
              <a:rPr lang="cs-CZ" sz="2200" dirty="0" smtClean="0">
                <a:latin typeface="+mj-lt"/>
              </a:rPr>
              <a:t>jsou to převážně </a:t>
            </a:r>
            <a:r>
              <a:rPr lang="cs-CZ" sz="2200" b="1" dirty="0" smtClean="0">
                <a:latin typeface="+mj-lt"/>
              </a:rPr>
              <a:t>kovy</a:t>
            </a:r>
            <a:r>
              <a:rPr lang="cs-CZ" sz="2200" dirty="0" smtClean="0">
                <a:latin typeface="+mj-lt"/>
              </a:rPr>
              <a:t>. Dělají se z nich elektrická spojení, přívodní dráty, transformátory apod. Odpor je velmi malý (řádově jednotky Ohmů)</a:t>
            </a:r>
          </a:p>
          <a:p>
            <a:pPr marL="457200" indent="-457200">
              <a:buFont typeface="+mj-lt"/>
              <a:buAutoNum type="arabicPeriod"/>
            </a:pPr>
            <a:endParaRPr lang="cs-CZ" sz="2200" b="1" dirty="0" smtClean="0"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200" b="1" dirty="0" smtClean="0">
                <a:latin typeface="+mj-lt"/>
              </a:rPr>
              <a:t>izolanty: </a:t>
            </a:r>
            <a:r>
              <a:rPr lang="cs-CZ" sz="2200" dirty="0" smtClean="0">
                <a:latin typeface="+mj-lt"/>
              </a:rPr>
              <a:t>neumožňují pohyb elektronů, a proto nevedou elektrický proud. Například </a:t>
            </a:r>
            <a:r>
              <a:rPr lang="cs-CZ" sz="2200" b="1" dirty="0" smtClean="0">
                <a:latin typeface="+mj-lt"/>
              </a:rPr>
              <a:t>plasty, sklo, porcelán</a:t>
            </a:r>
            <a:r>
              <a:rPr lang="cs-CZ" sz="2200" dirty="0" smtClean="0">
                <a:latin typeface="+mj-lt"/>
              </a:rPr>
              <a:t>. Odpor je velmi velký (například desítky </a:t>
            </a:r>
            <a:r>
              <a:rPr lang="cs-CZ" sz="2200" dirty="0" err="1" smtClean="0">
                <a:latin typeface="+mj-lt"/>
              </a:rPr>
              <a:t>megaOhmů</a:t>
            </a:r>
            <a:r>
              <a:rPr lang="cs-CZ" sz="2200" dirty="0" smtClean="0">
                <a:latin typeface="+mj-lt"/>
              </a:rPr>
              <a:t>)</a:t>
            </a:r>
          </a:p>
          <a:p>
            <a:pPr marL="457200" indent="-457200">
              <a:buFont typeface="+mj-lt"/>
              <a:buAutoNum type="arabicPeriod"/>
            </a:pPr>
            <a:endParaRPr lang="cs-CZ" sz="2200" b="1" dirty="0" smtClean="0"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200" b="1" dirty="0" smtClean="0">
                <a:latin typeface="+mj-lt"/>
              </a:rPr>
              <a:t>polovodiče: </a:t>
            </a:r>
            <a:r>
              <a:rPr lang="cs-CZ" sz="2200" dirty="0" smtClean="0">
                <a:latin typeface="+mj-lt"/>
              </a:rPr>
              <a:t>pohyb elektronů umožňují pouze za určitých podmínek. Mají větší odpor než vodiče (například desítky až </a:t>
            </a:r>
            <a:r>
              <a:rPr lang="cs-CZ" sz="2200" dirty="0" err="1" smtClean="0">
                <a:latin typeface="+mj-lt"/>
              </a:rPr>
              <a:t>stovyk</a:t>
            </a:r>
            <a:r>
              <a:rPr lang="cs-CZ" sz="2200" dirty="0" smtClean="0">
                <a:latin typeface="+mj-lt"/>
              </a:rPr>
              <a:t> Ohmů). Jejich vodivost lze výrazně ovlivňovat přidáním cizích prvků do jejich krystalové struktury. Díky těmto vlastnostem mají ohromné využití: počítačové čipy, paměti, laserové diody, </a:t>
            </a:r>
            <a:r>
              <a:rPr lang="cs-CZ" sz="2200" dirty="0" err="1" smtClean="0">
                <a:latin typeface="+mj-lt"/>
              </a:rPr>
              <a:t>fotovoltaické</a:t>
            </a:r>
            <a:r>
              <a:rPr lang="cs-CZ" sz="2200" dirty="0" smtClean="0">
                <a:latin typeface="+mj-lt"/>
              </a:rPr>
              <a:t> články atd.  Jedná se například o Si, </a:t>
            </a:r>
            <a:r>
              <a:rPr lang="cs-CZ" sz="2200" dirty="0" err="1" smtClean="0">
                <a:latin typeface="+mj-lt"/>
              </a:rPr>
              <a:t>Ge</a:t>
            </a:r>
            <a:r>
              <a:rPr lang="cs-CZ" sz="2200" dirty="0" smtClean="0">
                <a:latin typeface="+mj-lt"/>
              </a:rPr>
              <a:t>, </a:t>
            </a:r>
            <a:r>
              <a:rPr lang="cs-CZ" sz="2200" dirty="0" err="1" smtClean="0">
                <a:latin typeface="+mj-lt"/>
              </a:rPr>
              <a:t>Ga</a:t>
            </a:r>
            <a:r>
              <a:rPr lang="cs-CZ" sz="2200" dirty="0" smtClean="0">
                <a:latin typeface="+mj-lt"/>
              </a:rPr>
              <a:t>-As.</a:t>
            </a:r>
            <a:r>
              <a:rPr lang="cs-CZ" sz="2200" b="1" dirty="0" smtClean="0">
                <a:latin typeface="+mj-lt"/>
              </a:rPr>
              <a:t/>
            </a:r>
            <a:br>
              <a:rPr lang="cs-CZ" sz="2200" b="1" dirty="0" smtClean="0">
                <a:latin typeface="+mj-lt"/>
              </a:rPr>
            </a:br>
            <a:r>
              <a:rPr lang="cs-CZ" sz="2200" b="1" dirty="0" smtClean="0">
                <a:latin typeface="+mj-lt"/>
              </a:rPr>
              <a:t>* zajímavost: </a:t>
            </a:r>
            <a:r>
              <a:rPr lang="cs-CZ" sz="2200" dirty="0" smtClean="0">
                <a:latin typeface="+mj-lt"/>
              </a:rPr>
              <a:t>v polovodičích je proud veden i tzv. kladnými děrami.</a:t>
            </a: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</p:txBody>
      </p:sp>
      <p:pic>
        <p:nvPicPr>
          <p:cNvPr id="4" name="Obrázek 3" descr="medeny_dra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12360" y="1772816"/>
            <a:ext cx="1032115" cy="1548172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5746330"/>
            <a:ext cx="1440160" cy="11116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3717032"/>
            <a:ext cx="1135013" cy="1513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Vedení proudu v kapalinách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/>
          </a:bodyPr>
          <a:lstStyle/>
          <a:p>
            <a:r>
              <a:rPr lang="cs-CZ" sz="1900" dirty="0" smtClean="0">
                <a:latin typeface="+mj-lt"/>
              </a:rPr>
              <a:t>Kapaliny na rozdíl od pevných látek nemají pevnou strukturu, takže umožňují i pohyb atomů a molekul.</a:t>
            </a:r>
          </a:p>
          <a:p>
            <a:r>
              <a:rPr lang="cs-CZ" sz="1900" dirty="0" smtClean="0">
                <a:latin typeface="+mj-lt"/>
              </a:rPr>
              <a:t>Díky tomu se na přenosu elektrického proudu mohou podílet i ionty.</a:t>
            </a:r>
          </a:p>
          <a:p>
            <a:pPr>
              <a:buNone/>
            </a:pPr>
            <a:endParaRPr lang="cs-CZ" sz="1900" dirty="0" smtClean="0"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1900" b="1" dirty="0" smtClean="0">
                <a:latin typeface="+mj-lt"/>
              </a:rPr>
              <a:t>destilovaná voda: </a:t>
            </a:r>
            <a:r>
              <a:rPr lang="cs-CZ" sz="1900" dirty="0" smtClean="0">
                <a:latin typeface="+mj-lt"/>
              </a:rPr>
              <a:t>je dobrý izolant. Jedná se o případ prostředí, které sice dobře proud vede, ale nevyskytují se v něm volné nosiče náboje.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900" b="1" dirty="0" smtClean="0">
                <a:latin typeface="+mj-lt"/>
              </a:rPr>
              <a:t>slaná voda: </a:t>
            </a:r>
            <a:r>
              <a:rPr lang="cs-CZ" sz="1900" dirty="0" smtClean="0">
                <a:latin typeface="+mj-lt"/>
              </a:rPr>
              <a:t>osolíme-li vodu solí (</a:t>
            </a:r>
            <a:r>
              <a:rPr lang="cs-CZ" sz="1900" dirty="0" err="1" smtClean="0">
                <a:latin typeface="+mj-lt"/>
              </a:rPr>
              <a:t>NaCl</a:t>
            </a:r>
            <a:r>
              <a:rPr lang="cs-CZ" sz="1900" dirty="0" smtClean="0">
                <a:latin typeface="+mj-lt"/>
              </a:rPr>
              <a:t>), molekuly vody krystalky soli rozloží na kationty Na+ a anionty Cl-. Díky tomu do vody dodáme chybějící nosiče náboje. Slaná voda proto vede proud.</a:t>
            </a:r>
            <a:br>
              <a:rPr lang="cs-CZ" sz="1900" dirty="0" smtClean="0">
                <a:latin typeface="+mj-lt"/>
              </a:rPr>
            </a:br>
            <a:r>
              <a:rPr lang="cs-CZ" sz="1900" b="1" dirty="0" smtClean="0">
                <a:latin typeface="+mj-lt"/>
              </a:rPr>
              <a:t>* poznámka: </a:t>
            </a:r>
            <a:r>
              <a:rPr lang="cs-CZ" sz="1900" dirty="0" smtClean="0">
                <a:latin typeface="+mj-lt"/>
              </a:rPr>
              <a:t>elektrony a záporné ionty proudí na anodu, zatímco kationty proudí opačným směrem na katodu. Proud má však pouze jeden směr, neboť jej určujeme pouze podle proudu kladných nosičů náboje.</a:t>
            </a:r>
            <a:endParaRPr lang="cs-CZ" sz="1900" b="1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Vedení proudu v plynech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>
          <a:xfrm>
            <a:off x="457200" y="1600200"/>
            <a:ext cx="6203032" cy="4925144"/>
          </a:xfrm>
          <a:noFill/>
        </p:spPr>
        <p:txBody>
          <a:bodyPr>
            <a:normAutofit fontScale="92500" lnSpcReduction="20000"/>
          </a:bodyPr>
          <a:lstStyle/>
          <a:p>
            <a:r>
              <a:rPr lang="cs-CZ" sz="2100" dirty="0" smtClean="0">
                <a:latin typeface="+mj-lt"/>
              </a:rPr>
              <a:t>Plyny trpí podobným problémem, jako voda. Jejich prostředí umožňuje šíření elektrického náboje, avšak v plynech se nevyskytují volné nosiče elektrického náboje</a:t>
            </a:r>
          </a:p>
          <a:p>
            <a:r>
              <a:rPr lang="cs-CZ" sz="2100" dirty="0" smtClean="0">
                <a:latin typeface="+mj-lt"/>
              </a:rPr>
              <a:t>Aby plyn vedl proud, musíme do něj nosiče dodat.</a:t>
            </a:r>
          </a:p>
          <a:p>
            <a:r>
              <a:rPr lang="cs-CZ" sz="2100" dirty="0" smtClean="0">
                <a:latin typeface="+mj-lt"/>
              </a:rPr>
              <a:t>to lze provést dvěma způsoby:</a:t>
            </a:r>
          </a:p>
          <a:p>
            <a:endParaRPr lang="cs-CZ" sz="2100" dirty="0" smtClean="0"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100" b="1" dirty="0" smtClean="0">
                <a:latin typeface="+mj-lt"/>
              </a:rPr>
              <a:t>dodáme nosiče zvenčí: </a:t>
            </a:r>
            <a:r>
              <a:rPr lang="cs-CZ" sz="2100" dirty="0" smtClean="0">
                <a:latin typeface="+mj-lt"/>
              </a:rPr>
              <a:t>například oheň obsahuje směs elektricky nabitých částic. Pokud mezi dvě elektrody umístíme plamen svíčky, dodáme plynu chybějící volné náboje, které se mohou pohybovat a plyn se stává vodivým.</a:t>
            </a:r>
          </a:p>
          <a:p>
            <a:pPr marL="457200" indent="-457200">
              <a:buFont typeface="+mj-lt"/>
              <a:buAutoNum type="arabicPeriod"/>
            </a:pPr>
            <a:endParaRPr lang="cs-CZ" sz="2100" dirty="0" smtClean="0">
              <a:latin typeface="+mj-lt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100" b="1" dirty="0" smtClean="0">
                <a:latin typeface="+mj-lt"/>
              </a:rPr>
              <a:t>plyn </a:t>
            </a:r>
            <a:r>
              <a:rPr lang="cs-CZ" sz="2100" b="1" dirty="0" err="1" smtClean="0">
                <a:latin typeface="+mj-lt"/>
              </a:rPr>
              <a:t>zionizujeme</a:t>
            </a:r>
            <a:r>
              <a:rPr lang="cs-CZ" sz="2100" b="1" dirty="0" smtClean="0">
                <a:latin typeface="+mj-lt"/>
              </a:rPr>
              <a:t> elektrickým polem: </a:t>
            </a:r>
            <a:r>
              <a:rPr lang="cs-CZ" sz="2100" dirty="0" smtClean="0">
                <a:latin typeface="+mj-lt"/>
              </a:rPr>
              <a:t>tento jev všichni známe, a pozorujeme jej například ve formě blesku.</a:t>
            </a:r>
            <a:br>
              <a:rPr lang="cs-CZ" sz="2100" dirty="0" smtClean="0">
                <a:latin typeface="+mj-lt"/>
              </a:rPr>
            </a:br>
            <a:r>
              <a:rPr lang="cs-CZ" sz="2100" dirty="0" smtClean="0">
                <a:latin typeface="+mj-lt"/>
              </a:rPr>
              <a:t>Mezi elektrody musíme přivést obrovské elektrické pole. Stačí pak, aby se pak mezi elektrody dostala nějaká nabitá částice (například z vesmíru), která zažehne silný elektrický výboj. Volné nosiče náboje pak lavinovitě vznikají kolizemi nabitých částic s neutrálními.</a:t>
            </a:r>
            <a:endParaRPr lang="cs-CZ" sz="2100" b="1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  <a:p>
            <a:endParaRPr lang="cs-CZ" sz="2200" dirty="0" smtClean="0">
              <a:latin typeface="+mj-lt"/>
            </a:endParaRPr>
          </a:p>
        </p:txBody>
      </p:sp>
      <p:pic>
        <p:nvPicPr>
          <p:cNvPr id="4" name="Obrázek 3" descr="blesk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02118" y="4293096"/>
            <a:ext cx="2541882" cy="1916435"/>
          </a:xfrm>
          <a:prstGeom prst="rect">
            <a:avLst/>
          </a:prstGeom>
        </p:spPr>
      </p:pic>
      <p:pic>
        <p:nvPicPr>
          <p:cNvPr id="5" name="Obrázek 4" descr="cand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668344" y="1628800"/>
            <a:ext cx="1233132" cy="233717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+mj-lt"/>
              </a:rPr>
              <a:t>Rekapitulace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>
          <a:noFill/>
        </p:spPr>
        <p:txBody>
          <a:bodyPr>
            <a:normAutofit fontScale="85000" lnSpcReduction="10000"/>
          </a:bodyPr>
          <a:lstStyle/>
          <a:p>
            <a:r>
              <a:rPr lang="cs-CZ" sz="2200" b="1" dirty="0" smtClean="0">
                <a:latin typeface="+mj-lt"/>
              </a:rPr>
              <a:t>Které částice tvoří proud v pevných látkách a které v plynech a kapalinách?</a:t>
            </a:r>
          </a:p>
          <a:p>
            <a:pPr lvl="1"/>
            <a:r>
              <a:rPr lang="cs-CZ" sz="1800" dirty="0" smtClean="0">
                <a:latin typeface="+mj-lt"/>
              </a:rPr>
              <a:t>pevné látky: elektrony</a:t>
            </a:r>
          </a:p>
          <a:p>
            <a:pPr lvl="1"/>
            <a:r>
              <a:rPr lang="cs-CZ" sz="1800" dirty="0" smtClean="0">
                <a:latin typeface="+mj-lt"/>
              </a:rPr>
              <a:t>plyny a kapaliny: elektrony, kladné i záporné ionty</a:t>
            </a:r>
          </a:p>
          <a:p>
            <a:pPr lvl="1"/>
            <a:endParaRPr lang="cs-CZ" sz="1800" dirty="0" smtClean="0">
              <a:latin typeface="+mj-lt"/>
            </a:endParaRPr>
          </a:p>
          <a:p>
            <a:pPr marL="400050"/>
            <a:r>
              <a:rPr lang="cs-CZ" sz="2200" b="1" dirty="0" smtClean="0">
                <a:latin typeface="+mj-lt"/>
              </a:rPr>
              <a:t>Proč nevede destilovaná voda proud?</a:t>
            </a:r>
          </a:p>
          <a:p>
            <a:pPr marL="800100" lvl="1"/>
            <a:r>
              <a:rPr lang="cs-CZ" sz="1800" dirty="0" smtClean="0">
                <a:latin typeface="+mj-lt"/>
              </a:rPr>
              <a:t>Protože se v ní nenacházejí žádné volné nosiče náboje.</a:t>
            </a:r>
          </a:p>
          <a:p>
            <a:pPr marL="800100" lvl="1"/>
            <a:endParaRPr lang="cs-CZ" sz="1800" b="1" dirty="0" smtClean="0">
              <a:latin typeface="+mj-lt"/>
            </a:endParaRPr>
          </a:p>
          <a:p>
            <a:pPr marL="400050"/>
            <a:r>
              <a:rPr lang="cs-CZ" sz="2200" b="1" dirty="0" smtClean="0">
                <a:latin typeface="+mj-lt"/>
              </a:rPr>
              <a:t>Povede proud lépe minerální voda nebo dešťová voda a proč?</a:t>
            </a:r>
          </a:p>
          <a:p>
            <a:pPr marL="800100" lvl="1"/>
            <a:r>
              <a:rPr lang="cs-CZ" sz="1800" dirty="0" smtClean="0">
                <a:latin typeface="+mj-lt"/>
              </a:rPr>
              <a:t>Minerální voda, protože obsahuje rozpuštěné ionty různých solí (viz etiketa a složení. Dešťová voda je v podstatě destilovaná voda, která je izolant.</a:t>
            </a:r>
          </a:p>
          <a:p>
            <a:pPr marL="800100" lvl="1"/>
            <a:endParaRPr lang="cs-CZ" sz="1800" dirty="0" smtClean="0">
              <a:latin typeface="+mj-lt"/>
            </a:endParaRPr>
          </a:p>
          <a:p>
            <a:pPr marL="400050"/>
            <a:r>
              <a:rPr lang="cs-CZ" sz="2200" b="1" dirty="0" smtClean="0">
                <a:latin typeface="+mj-lt"/>
              </a:rPr>
              <a:t>Dráty vysokého napětí nejsou obaleny izolační vrstvou. Co by se mohlo stát, kdyby  pod rozvody vysokého napětí vznikl požár? </a:t>
            </a:r>
          </a:p>
          <a:p>
            <a:pPr marL="800100" lvl="1"/>
            <a:r>
              <a:rPr lang="cs-CZ" sz="1800" dirty="0" smtClean="0">
                <a:latin typeface="+mj-lt"/>
              </a:rPr>
              <a:t>Vzduch je izolant, takže přes něj proud do země neprotéká. </a:t>
            </a:r>
          </a:p>
          <a:p>
            <a:pPr marL="800100" lvl="1"/>
            <a:r>
              <a:rPr lang="cs-CZ" sz="1800" dirty="0" smtClean="0">
                <a:latin typeface="+mj-lt"/>
              </a:rPr>
              <a:t>pokud by se pod vysokonapěťovými dráty rozmohl požár, mohlo by to vést ke zkratu proudu do země a výpadku části elektrické sítě, neboť plamen do vzduchu dodává volné náboje. </a:t>
            </a:r>
          </a:p>
          <a:p>
            <a:endParaRPr lang="cs-CZ" sz="2200" dirty="0" smtClean="0"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měděný drát: </a:t>
            </a:r>
            <a:r>
              <a:rPr lang="cs-CZ" sz="1400" dirty="0" smtClean="0">
                <a:hlinkClick r:id="rId2"/>
              </a:rPr>
              <a:t>http://en.wikipedia.org/wiki/File:Lautsprecherkabel_Makro_nah.jpg</a:t>
            </a:r>
            <a:endParaRPr lang="cs-CZ" sz="1400" dirty="0" smtClean="0"/>
          </a:p>
          <a:p>
            <a:r>
              <a:rPr lang="cs-CZ" sz="1400" dirty="0" smtClean="0"/>
              <a:t>keramický izolátor: </a:t>
            </a:r>
            <a:r>
              <a:rPr lang="cs-CZ" sz="1400" dirty="0" smtClean="0">
                <a:hlinkClick r:id="rId3"/>
              </a:rPr>
              <a:t>http://en.wikipedia.org/wiki/File:Ceramic_electric_insulator,_Stargard_Szczeciński,_Poland_-_20070614.jpg</a:t>
            </a:r>
            <a:endParaRPr lang="cs-CZ" sz="1400" dirty="0" smtClean="0"/>
          </a:p>
          <a:p>
            <a:r>
              <a:rPr lang="cs-CZ" sz="1400" dirty="0" smtClean="0"/>
              <a:t>čip: </a:t>
            </a:r>
            <a:r>
              <a:rPr lang="cs-CZ" sz="1400" dirty="0" smtClean="0">
                <a:hlinkClick r:id="rId4"/>
              </a:rPr>
              <a:t>http://en.wikipedia.org/wiki/File:Intel_8742_153056995.jpg</a:t>
            </a:r>
            <a:endParaRPr lang="cs-CZ" sz="1400" dirty="0" smtClean="0"/>
          </a:p>
          <a:p>
            <a:r>
              <a:rPr lang="cs-CZ" sz="1400" dirty="0" smtClean="0"/>
              <a:t>blesk: </a:t>
            </a:r>
            <a:r>
              <a:rPr lang="cs-CZ" sz="1400" dirty="0" smtClean="0">
                <a:hlinkClick r:id="rId5"/>
              </a:rPr>
              <a:t>http://en.wikipedia.org/wiki/File:Lightnings_sequence_2_animation.gif</a:t>
            </a:r>
            <a:endParaRPr lang="cs-CZ" sz="1400" dirty="0" smtClean="0"/>
          </a:p>
          <a:p>
            <a:r>
              <a:rPr lang="cs-CZ" sz="1400" dirty="0" smtClean="0"/>
              <a:t>svíčka: </a:t>
            </a:r>
            <a:r>
              <a:rPr lang="cs-CZ" sz="1400" dirty="0" smtClean="0">
                <a:hlinkClick r:id="rId6"/>
              </a:rPr>
              <a:t>http://en.wikipedia.org/wiki/File:Candleburning.jpg</a:t>
            </a:r>
            <a:endParaRPr lang="cs-CZ" sz="1400" dirty="0" smtClean="0"/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553</Words>
  <Application>Microsoft Office PowerPoint</Application>
  <PresentationFormat>Předvádění na obrazovce (4:3)</PresentationFormat>
  <Paragraphs>109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Obecné úvahy k vedení proudu</vt:lpstr>
      <vt:lpstr>Nosiče elektrického náboje</vt:lpstr>
      <vt:lpstr>Vodivé prostředí</vt:lpstr>
      <vt:lpstr>Vedení proudu v pevných látkách</vt:lpstr>
      <vt:lpstr>Vedení proudu v kapalinách</vt:lpstr>
      <vt:lpstr>Vedení proudu v plynech</vt:lpstr>
      <vt:lpstr>Rekapitulace</vt:lpstr>
      <vt:lpstr>Použité obrázky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cp:lastModifiedBy/>
  <cp:revision>1</cp:revision>
  <dcterms:created xsi:type="dcterms:W3CDTF">2013-05-05T16:14:19Z</dcterms:created>
  <dcterms:modified xsi:type="dcterms:W3CDTF">2013-05-08T16:39:32Z</dcterms:modified>
</cp:coreProperties>
</file>