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384" r:id="rId2"/>
    <p:sldId id="385" r:id="rId3"/>
    <p:sldId id="386" r:id="rId4"/>
    <p:sldId id="387" r:id="rId5"/>
    <p:sldId id="388" r:id="rId6"/>
    <p:sldId id="389" r:id="rId7"/>
    <p:sldId id="390" r:id="rId8"/>
    <p:sldId id="39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360BE-7FE9-4B93-8AB3-6454F5D5B1F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256565-BD7F-4C22-9B05-FBA9358AF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6E4B-42C2-4425-940D-012AB06CB4D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A954B-78B4-4B1B-9218-5C314A5C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6E4B-42C2-4425-940D-012AB06CB4D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A954B-78B4-4B1B-9218-5C314A5C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6E4B-42C2-4425-940D-012AB06CB4D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A954B-78B4-4B1B-9218-5C314A5C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6E4B-42C2-4425-940D-012AB06CB4D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A954B-78B4-4B1B-9218-5C314A5C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6E4B-42C2-4425-940D-012AB06CB4D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A954B-78B4-4B1B-9218-5C314A5C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6E4B-42C2-4425-940D-012AB06CB4D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A954B-78B4-4B1B-9218-5C314A5C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6E4B-42C2-4425-940D-012AB06CB4D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A954B-78B4-4B1B-9218-5C314A5C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6E4B-42C2-4425-940D-012AB06CB4D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A954B-78B4-4B1B-9218-5C314A5C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6E4B-42C2-4425-940D-012AB06CB4D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A954B-78B4-4B1B-9218-5C314A5C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6E4B-42C2-4425-940D-012AB06CB4D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A954B-78B4-4B1B-9218-5C314A5C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6E4B-42C2-4425-940D-012AB06CB4D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A954B-78B4-4B1B-9218-5C314A5C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F16E4B-42C2-4425-940D-012AB06CB4D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A954B-78B4-4B1B-9218-5C314A5C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smtClean="0"/>
              <a:t>VY_32_INOVACE_17_12_vyjmenovaná </a:t>
            </a:r>
            <a:r>
              <a:rPr lang="cs-CZ" sz="1900" dirty="0" smtClean="0"/>
              <a:t>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1321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37"/>
          </a:xfrm>
        </p:spPr>
        <p:txBody>
          <a:bodyPr/>
          <a:lstStyle/>
          <a:p>
            <a:r>
              <a:rPr lang="cs-CZ" sz="2400" b="1" u="sng" smtClean="0"/>
              <a:t>VY, VYSOKÝ, VÝT</a:t>
            </a:r>
          </a:p>
        </p:txBody>
      </p:sp>
      <p:sp>
        <p:nvSpPr>
          <p:cNvPr id="133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49117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20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smtClean="0"/>
              <a:t>	V     soko na nebi sv     til měs    c. Psi na měs     c často v    jí. M      jsme v     tí vlků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nikdy nesl     šeli, ale prý nahání hrůzu. V      jste je někdy sl     šeli? Některá zv    řata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 noci loví a k ránu us     nají. V      jste někdy pozorovali noční život zv    řat? V     soko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Ve větv    ch v    sely zralé v     šně. Za sv     tání slav     k vzlétl v     soko do mraků a tam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zazp     val. V       nev     te, jak v     padá slav     ček?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 V       jste se nikdy nezm     lil? To v      nemůžete znát. U koho v     , bab     čko,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b     dlíte? V     se nebojíte tmy? V       znáte tuto pov     dku? V    , pane, zůstaňte sedět.     </a:t>
            </a:r>
          </a:p>
          <a:p>
            <a:endParaRPr lang="cs-CZ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071563" y="142875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14625" y="142875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875" y="142875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625" y="142875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00750" y="142875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43688" y="142875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72375" y="142875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00188" y="2071688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6250" y="2071688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00750" y="2071688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43813" y="2071688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71750" y="2786063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57563" y="2786063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29438" y="2786063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715250" y="2786063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14438" y="342900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85938" y="342900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71813" y="342900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14813" y="342900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14938" y="342900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86500" y="342900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00125" y="4071938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14500" y="4071938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428875" y="4071938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29000" y="4071938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572000" y="4071938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071563" y="4786313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143250" y="4714875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071938" y="4714875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715125" y="4714875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429500" y="4714875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14375" y="542925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643063" y="542925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643313" y="542925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357813" y="542925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215063" y="542925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/>
          <a:lstStyle/>
          <a:p>
            <a:pPr algn="l"/>
            <a:r>
              <a:rPr lang="cs-CZ" sz="1200" smtClean="0"/>
              <a:t>K obrázkům dopiš slova V-T, V-LA se správným i – y, í – ý:</a:t>
            </a:r>
          </a:p>
        </p:txBody>
      </p:sp>
      <p:pic>
        <p:nvPicPr>
          <p:cNvPr id="134147" name="Picture 2" descr="3703AF7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5" y="1143000"/>
            <a:ext cx="2143125" cy="225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4148" name="Picture 3" descr="C160EFB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3" y="3714750"/>
            <a:ext cx="2149475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4149" name="Picture 4" descr="C69BF6CB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3" y="1143000"/>
            <a:ext cx="2147887" cy="229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4150" name="Picture 5" descr="2476DB1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3" y="3714750"/>
            <a:ext cx="214630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čára 8"/>
          <p:cNvCxnSpPr/>
          <p:nvPr/>
        </p:nvCxnSpPr>
        <p:spPr>
          <a:xfrm>
            <a:off x="428625" y="3571875"/>
            <a:ext cx="82867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1855787" y="3643313"/>
            <a:ext cx="5002213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2643188" y="2928938"/>
          <a:ext cx="1285884" cy="452438"/>
        </p:xfrm>
        <a:graphic>
          <a:graphicData uri="http://schemas.openxmlformats.org/drawingml/2006/table">
            <a:tbl>
              <a:tblPr/>
              <a:tblGrid>
                <a:gridCol w="428628"/>
                <a:gridCol w="428628"/>
                <a:gridCol w="428628"/>
              </a:tblGrid>
              <a:tr h="45243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2714625" y="5715000"/>
          <a:ext cx="1285884" cy="428628"/>
        </p:xfrm>
        <a:graphic>
          <a:graphicData uri="http://schemas.openxmlformats.org/drawingml/2006/table">
            <a:tbl>
              <a:tblPr/>
              <a:tblGrid>
                <a:gridCol w="428628"/>
                <a:gridCol w="428628"/>
                <a:gridCol w="428628"/>
              </a:tblGrid>
              <a:tr h="42862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6715125" y="3000375"/>
          <a:ext cx="1714512" cy="428628"/>
        </p:xfrm>
        <a:graphic>
          <a:graphicData uri="http://schemas.openxmlformats.org/drawingml/2006/table">
            <a:tbl>
              <a:tblPr/>
              <a:tblGrid>
                <a:gridCol w="428628"/>
                <a:gridCol w="428628"/>
                <a:gridCol w="428628"/>
                <a:gridCol w="428628"/>
              </a:tblGrid>
              <a:tr h="42862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6715125" y="5715000"/>
          <a:ext cx="1714512" cy="428628"/>
        </p:xfrm>
        <a:graphic>
          <a:graphicData uri="http://schemas.openxmlformats.org/drawingml/2006/table">
            <a:tbl>
              <a:tblPr/>
              <a:tblGrid>
                <a:gridCol w="428628"/>
                <a:gridCol w="428628"/>
                <a:gridCol w="428628"/>
                <a:gridCol w="428628"/>
              </a:tblGrid>
              <a:tr h="42862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737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z="2400" b="1" u="sng" smtClean="0"/>
              <a:t>VÝSKAT, ZVYKAT, ŽVÝKAT</a:t>
            </a:r>
          </a:p>
        </p:txBody>
      </p:sp>
      <p:sp>
        <p:nvSpPr>
          <p:cNvPr id="135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1974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20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smtClean="0"/>
              <a:t>Narozeniny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Terezka již bude  slav     t druhé narozeniny.Oslava narozenin sou-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    sí s některými rodinnými zv    ky. Mam    nka upekla neob     -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čejně dobrý dort a Toník zhotov     l dárek. Obv     kle tvoří dárky z pap     ru, ale tento-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krát ho ušil z kous     čků látky. Tatínek zakoup    l několik kv     tků. Terezka v     skala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radostí, když dárky uv     děla. Dort ji zas      til, poslední sousta dlouho přežv     kovala.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Toník se smál, že dort žv     ká jako žv     kačku.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35172" name="Picture 2" descr="9629546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688" y="1000125"/>
            <a:ext cx="2000250" cy="2036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500313" y="1785938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38" y="2500313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57563" y="2500313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7688" y="2500313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25" y="2500313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00438" y="3143250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57750" y="3143250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00875" y="3143250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14563" y="3786188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4875" y="3786188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00750" y="3786188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00938" y="3786188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71750" y="442912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86250" y="442912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72375" y="442912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86063" y="5143500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29063" y="5143500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2643188" y="3929063"/>
            <a:ext cx="1428750" cy="642937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5857875" y="3000375"/>
            <a:ext cx="1428750" cy="642938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3643313" y="2000250"/>
            <a:ext cx="1428750" cy="642938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1357313" y="5786438"/>
            <a:ext cx="1428750" cy="642937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2400" dirty="0"/>
          </a:p>
        </p:txBody>
      </p:sp>
      <p:sp>
        <p:nvSpPr>
          <p:cNvPr id="136198" name="Nadpis 1"/>
          <p:cNvSpPr>
            <a:spLocks noGrp="1"/>
          </p:cNvSpPr>
          <p:nvPr>
            <p:ph type="title"/>
          </p:nvPr>
        </p:nvSpPr>
        <p:spPr>
          <a:xfrm>
            <a:off x="457200" y="500063"/>
            <a:ext cx="8229600" cy="500062"/>
          </a:xfrm>
        </p:spPr>
        <p:txBody>
          <a:bodyPr/>
          <a:lstStyle/>
          <a:p>
            <a:pPr algn="l"/>
            <a:r>
              <a:rPr lang="cs-CZ" sz="1200" smtClean="0"/>
              <a:t>Doplň chybějící slova ve větách. Všimni si psaní i – y, í – ý, š - ž.</a:t>
            </a:r>
          </a:p>
        </p:txBody>
      </p:sp>
      <p:sp>
        <p:nvSpPr>
          <p:cNvPr id="136199" name="Zástupný symbol pro obsah 2"/>
          <p:cNvSpPr>
            <a:spLocks noGrp="1"/>
          </p:cNvSpPr>
          <p:nvPr>
            <p:ph idx="1"/>
          </p:nvPr>
        </p:nvSpPr>
        <p:spPr>
          <a:xfrm>
            <a:off x="428625" y="2071688"/>
            <a:ext cx="7358063" cy="44291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smtClean="0"/>
              <a:t>Malinké vesničce se říká                        .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z="2400" smtClean="0"/>
              <a:t>Vyšli jsme až na vrchol Sněžky, to vám byla                        .</a:t>
            </a:r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r>
              <a:rPr lang="cs-CZ" sz="2400" smtClean="0"/>
              <a:t>Děvčátko radostí                       .</a:t>
            </a:r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r>
              <a:rPr lang="cs-CZ" sz="2400" smtClean="0"/>
              <a:t>Nejchladnější z celého hradu byla maličká věžička,</a:t>
            </a:r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r>
              <a:rPr lang="cs-CZ" sz="2400" smtClean="0"/>
              <a:t>hradní                      . </a:t>
            </a: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500063" y="1857375"/>
            <a:ext cx="8001000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1" name="Zaoblený obdélník 10"/>
          <p:cNvSpPr/>
          <p:nvPr/>
        </p:nvSpPr>
        <p:spPr>
          <a:xfrm>
            <a:off x="571500" y="1143000"/>
            <a:ext cx="1285875" cy="500063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výská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2714625" y="1143000"/>
            <a:ext cx="1285875" cy="500063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víska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929188" y="1143000"/>
            <a:ext cx="1285875" cy="500063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výška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7215188" y="1143000"/>
            <a:ext cx="1285875" cy="500063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vížka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Nadpis 1"/>
          <p:cNvSpPr>
            <a:spLocks noGrp="1"/>
          </p:cNvSpPr>
          <p:nvPr>
            <p:ph type="title"/>
          </p:nvPr>
        </p:nvSpPr>
        <p:spPr>
          <a:xfrm>
            <a:off x="457200" y="571500"/>
            <a:ext cx="8229600" cy="785813"/>
          </a:xfrm>
        </p:spPr>
        <p:txBody>
          <a:bodyPr/>
          <a:lstStyle/>
          <a:p>
            <a:pPr algn="l"/>
            <a:r>
              <a:rPr lang="cs-CZ" sz="1200" smtClean="0"/>
              <a:t>Doplň křížovku: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42938" y="1428750"/>
          <a:ext cx="7143802" cy="2714642"/>
        </p:xfrm>
        <a:graphic>
          <a:graphicData uri="http://schemas.openxmlformats.org/drawingml/2006/table">
            <a:tbl>
              <a:tblPr/>
              <a:tblGrid>
                <a:gridCol w="3915937"/>
                <a:gridCol w="404748"/>
                <a:gridCol w="404748"/>
                <a:gridCol w="404748"/>
                <a:gridCol w="394629"/>
                <a:gridCol w="404748"/>
                <a:gridCol w="404748"/>
                <a:gridCol w="404748"/>
                <a:gridCol w="404748"/>
              </a:tblGrid>
              <a:tr h="38780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 Jedovatý had - …..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780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 Kocourek nakonec myšku ……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780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 Ta dívka hodně vyrostla, je ……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780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 Vlaštovky se živí ……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7806">
                <a:tc>
                  <a:txBody>
                    <a:bodyPr/>
                    <a:lstStyle/>
                    <a:p>
                      <a:pPr algn="l" fontAlgn="b"/>
                      <a:r>
                        <a:rPr lang="pl-PL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 Pes u boudy smutně …..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7806">
                <a:tc>
                  <a:txBody>
                    <a:bodyPr/>
                    <a:lstStyle/>
                    <a:p>
                      <a:pPr algn="l" fontAlgn="b"/>
                      <a:r>
                        <a:rPr lang="pl-PL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 Dospělým lidem netykáme, ale ……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7806">
                <a:tc>
                  <a:txBody>
                    <a:bodyPr/>
                    <a:lstStyle/>
                    <a:p>
                      <a:pPr algn="l" fontAlgn="b"/>
                      <a:r>
                        <a:rPr lang="sv-SE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 Koňadra, babka, modřinka jsou ……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85813" y="4572000"/>
          <a:ext cx="7000927" cy="428628"/>
        </p:xfrm>
        <a:graphic>
          <a:graphicData uri="http://schemas.openxmlformats.org/drawingml/2006/table">
            <a:tbl>
              <a:tblPr/>
              <a:tblGrid>
                <a:gridCol w="3724695"/>
                <a:gridCol w="410813"/>
                <a:gridCol w="410813"/>
                <a:gridCol w="410813"/>
                <a:gridCol w="400541"/>
                <a:gridCol w="410813"/>
                <a:gridCol w="410813"/>
                <a:gridCol w="410813"/>
                <a:gridCol w="410813"/>
              </a:tblGrid>
              <a:tr h="428628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    Tajenka</a:t>
                      </a:r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: ,,Skákání do řeči" je ošklivý</a:t>
                      </a:r>
                    </a:p>
                  </a:txBody>
                  <a:tcPr marL="8947" marR="8947" marT="894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 dirty="0">
                          <a:solidFill>
                            <a:srgbClr val="FFFFF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47" marR="8947" marT="894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622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47" marR="8947" marT="894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622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47" marR="8947" marT="894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622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47" marR="8947" marT="894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622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 dirty="0">
                          <a:solidFill>
                            <a:srgbClr val="FFFFF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47" marR="8947" marT="894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622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47" marR="8947" marT="894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622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47" marR="8947" marT="894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622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8947" marR="8947" marT="89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138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vyjmenovaných slov po ,,V“ – VY, VYSOKÝ, VÝT, VÝSKAT,</a:t>
            </a:r>
          </a:p>
          <a:p>
            <a:pPr>
              <a:buFont typeface="Arial" charset="0"/>
              <a:buNone/>
            </a:pPr>
            <a:r>
              <a:rPr lang="cs-CZ" sz="1800" smtClean="0"/>
              <a:t>ZVYKAT, ŽVÝKAT a k procvičení učiva.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První a třetí cvičení slouží k nácviku výše uvedených vyjmenovaných slov po V. Žáci vpisují chybějící písmena do rámečků tak, že kliknou levým tlačítkem myši na rámeček a chybějící písmeno doplní pomocí klávesnice.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Ve druhém cvičení se učí významovou stránku slova VÝT, slova vpisují do mřížky stejným způsobem, jako v prvním a třetím cvičení.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Ve čtvrtém cvičení doplňují slova do vět dle významové stránky přesunem cedulek.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Přesun ,,cedulek“ se provádí kliknutím levým tlačítkem myši do rohu kartičky 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a následně posunem myši se současným držením levého tlačítka.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Páté cvičení- křížovka. Vyplňuje se kliknutím na každé políčko levým tlačítkem myši a vepsáním patřičného písmene pomocí klávesnice. </a:t>
            </a:r>
          </a:p>
          <a:p>
            <a:pPr>
              <a:buFont typeface="Wingdings" pitchFamily="2" charset="2"/>
              <a:buChar char="v"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Font typeface="Arial" charset="0"/>
              <a:buNone/>
              <a:defRPr/>
            </a:pPr>
            <a:r>
              <a:rPr lang="cs-CZ" sz="1200" dirty="0"/>
              <a:t> </a:t>
            </a:r>
            <a:r>
              <a:rPr lang="cs-CZ" sz="1200" dirty="0" smtClean="0"/>
              <a:t>  </a:t>
            </a:r>
            <a:r>
              <a:rPr lang="cs-CZ" sz="1200" dirty="0"/>
              <a:t> Snímky </a:t>
            </a:r>
            <a:r>
              <a:rPr lang="cs-CZ" sz="1200" dirty="0" smtClean="0"/>
              <a:t>3 </a:t>
            </a:r>
            <a:r>
              <a:rPr lang="cs-CZ" sz="1200"/>
              <a:t>, </a:t>
            </a:r>
            <a:r>
              <a:rPr lang="cs-CZ" sz="1200" smtClean="0"/>
              <a:t>4 </a:t>
            </a:r>
            <a:r>
              <a:rPr lang="cs-CZ" sz="1200" dirty="0"/>
              <a:t>- obrázky dle návrhu autorky</a:t>
            </a: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13926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462</Words>
  <Application>Microsoft Office PowerPoint</Application>
  <PresentationFormat>Předvádění na obrazovce (4:3)</PresentationFormat>
  <Paragraphs>145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VYJMENOVANÁ  SLOVA</vt:lpstr>
      <vt:lpstr>VY, VYSOKÝ, VÝT</vt:lpstr>
      <vt:lpstr>K obrázkům dopiš slova V-T, V-LA se správným i – y, í – ý:</vt:lpstr>
      <vt:lpstr>VÝSKAT, ZVYKAT, ŽVÝKAT</vt:lpstr>
      <vt:lpstr>Doplň chybějící slova ve větách. Všimni si psaní i – y, í – ý, š - ž.</vt:lpstr>
      <vt:lpstr>Doplň křížovku: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pajkrtova</dc:creator>
  <cp:lastModifiedBy>pajkrtova</cp:lastModifiedBy>
  <cp:revision>2</cp:revision>
  <dcterms:created xsi:type="dcterms:W3CDTF">2012-01-11T10:51:19Z</dcterms:created>
  <dcterms:modified xsi:type="dcterms:W3CDTF">2012-02-22T09:40:15Z</dcterms:modified>
</cp:coreProperties>
</file>