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7" r:id="rId2"/>
    <p:sldId id="258" r:id="rId3"/>
    <p:sldId id="259" r:id="rId4"/>
    <p:sldId id="260" r:id="rId5"/>
    <p:sldId id="261" r:id="rId6"/>
    <p:sldId id="25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0" autoAdjust="0"/>
    <p:restoredTop sz="94624" autoAdjust="0"/>
  </p:normalViewPr>
  <p:slideViewPr>
    <p:cSldViewPr>
      <p:cViewPr>
        <p:scale>
          <a:sx n="50" d="100"/>
          <a:sy n="50" d="100"/>
        </p:scale>
        <p:origin x="-1664" y="-4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4604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E64420-18D6-4E58-916E-9B9A36F7FE9D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apreolus_capreolus_(Marek_Szczepanek).jpg" TargetMode="External"/><Relationship Id="rId2" Type="http://schemas.openxmlformats.org/officeDocument/2006/relationships/hyperlink" Target="http://cs.wikipedia.org/wiki/Soubor:Silz_cerf22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Wild_Boar_Habbitat_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5040560"/>
          </a:xfrm>
        </p:spPr>
        <p:txBody>
          <a:bodyPr>
            <a:normAutofit fontScale="70000" lnSpcReduction="20000"/>
          </a:bodyPr>
          <a:lstStyle/>
          <a:p>
            <a:pPr marL="88900" indent="20638">
              <a:buNone/>
            </a:pPr>
            <a:r>
              <a:rPr lang="cs-CZ" sz="2000" dirty="0" smtClean="0">
                <a:latin typeface="Calibri" pitchFamily="34" charset="0"/>
              </a:rPr>
              <a:t>Základní škola a Střední škola CREDO, o.p.s.</a:t>
            </a:r>
          </a:p>
          <a:p>
            <a:pPr marL="88900" indent="20638">
              <a:buNone/>
            </a:pPr>
            <a:endParaRPr lang="cs-CZ" sz="2000" dirty="0" smtClean="0">
              <a:latin typeface="Calibri" pitchFamily="34" charset="0"/>
            </a:endParaRPr>
          </a:p>
          <a:p>
            <a:pPr marL="88900" indent="20638">
              <a:buNone/>
            </a:pPr>
            <a:r>
              <a:rPr lang="cs-CZ" sz="2000" dirty="0" smtClean="0">
                <a:latin typeface="Calibri" pitchFamily="34" charset="0"/>
              </a:rPr>
              <a:t>Číslo projektu: CZ.1.07/1.4.00/21.2963</a:t>
            </a:r>
          </a:p>
          <a:p>
            <a:pPr marL="88900" indent="20638">
              <a:buNone/>
            </a:pPr>
            <a:endParaRPr lang="cs-CZ" sz="2900" dirty="0" smtClean="0">
              <a:latin typeface="Calibri" pitchFamily="34" charset="0"/>
            </a:endParaRPr>
          </a:p>
          <a:p>
            <a:pPr marL="88900" indent="20638" algn="ctr">
              <a:buNone/>
            </a:pPr>
            <a:r>
              <a:rPr lang="cs-CZ" sz="3100" b="1" i="1" dirty="0" smtClean="0">
                <a:latin typeface="Calibri" pitchFamily="34" charset="0"/>
              </a:rPr>
              <a:t>Sudokopytníci I.</a:t>
            </a:r>
          </a:p>
          <a:p>
            <a:pPr marL="88900" indent="20638" algn="ctr">
              <a:buNone/>
            </a:pPr>
            <a:endParaRPr lang="cs-CZ" sz="3100" b="1" i="1" dirty="0" smtClean="0">
              <a:latin typeface="Calibri" pitchFamily="34" charset="0"/>
            </a:endParaRPr>
          </a:p>
          <a:p>
            <a:pPr marL="88900" indent="20638" algn="ctr">
              <a:buNone/>
            </a:pPr>
            <a:r>
              <a:rPr lang="cs-CZ" sz="2000" dirty="0" smtClean="0">
                <a:latin typeface="Calibri" pitchFamily="34" charset="0"/>
              </a:rPr>
              <a:t>Výukový materiál č.: VY_32_INOVACE_166_Sudokopytníci I.</a:t>
            </a:r>
          </a:p>
          <a:p>
            <a:pPr marL="88900" indent="20638" algn="ctr">
              <a:buNone/>
            </a:pPr>
            <a:r>
              <a:rPr lang="cs-CZ" sz="2000" dirty="0" smtClean="0">
                <a:latin typeface="Calibri" pitchFamily="34" charset="0"/>
              </a:rPr>
              <a:t> </a:t>
            </a:r>
          </a:p>
          <a:p>
            <a:pPr marL="88900" indent="20638" algn="ctr">
              <a:buNone/>
            </a:pPr>
            <a:r>
              <a:rPr lang="cs-CZ" sz="2000" dirty="0" smtClean="0">
                <a:latin typeface="Calibri" pitchFamily="34" charset="0"/>
              </a:rPr>
              <a:t>Vypracoval: </a:t>
            </a:r>
            <a:r>
              <a:rPr lang="cs-CZ" sz="2000" b="1" i="1" dirty="0" smtClean="0">
                <a:latin typeface="Calibri" pitchFamily="34" charset="0"/>
              </a:rPr>
              <a:t>Mgr. </a:t>
            </a:r>
            <a:r>
              <a:rPr lang="cs-CZ" sz="2000" b="1" i="1" dirty="0" err="1" smtClean="0">
                <a:latin typeface="Calibri" pitchFamily="34" charset="0"/>
              </a:rPr>
              <a:t>Radislava</a:t>
            </a:r>
            <a:r>
              <a:rPr lang="cs-CZ" sz="2000" b="1" i="1" dirty="0" smtClean="0">
                <a:latin typeface="Calibri" pitchFamily="34" charset="0"/>
              </a:rPr>
              <a:t> </a:t>
            </a:r>
            <a:r>
              <a:rPr lang="cs-CZ" sz="2000" b="1" i="1" dirty="0" err="1" smtClean="0">
                <a:latin typeface="Calibri" pitchFamily="34" charset="0"/>
              </a:rPr>
              <a:t>Nemerádová</a:t>
            </a:r>
            <a:endParaRPr lang="cs-CZ" sz="2000" dirty="0" smtClean="0">
              <a:latin typeface="Calibri" pitchFamily="34" charset="0"/>
            </a:endParaRPr>
          </a:p>
          <a:p>
            <a:pPr marL="88900" indent="20638">
              <a:buNone/>
            </a:pPr>
            <a:r>
              <a:rPr lang="cs-CZ" sz="2000" dirty="0" smtClean="0">
                <a:latin typeface="Calibri" pitchFamily="34" charset="0"/>
              </a:rPr>
              <a:t> </a:t>
            </a:r>
          </a:p>
          <a:p>
            <a:pPr marL="88900" indent="20638">
              <a:buNone/>
            </a:pPr>
            <a:r>
              <a:rPr lang="cs-CZ" sz="2000" dirty="0" smtClean="0">
                <a:latin typeface="Calibri" pitchFamily="34" charset="0"/>
              </a:rPr>
              <a:t>Určeno pro 6. ročník </a:t>
            </a:r>
            <a:r>
              <a:rPr lang="cs-CZ" sz="2000" i="1" dirty="0" smtClean="0">
                <a:latin typeface="Calibri" pitchFamily="34" charset="0"/>
              </a:rPr>
              <a:t>ZŠ</a:t>
            </a:r>
            <a:r>
              <a:rPr lang="cs-CZ" sz="2000" dirty="0" smtClean="0">
                <a:latin typeface="Calibri" pitchFamily="34" charset="0"/>
              </a:rPr>
              <a:t> praktické</a:t>
            </a:r>
          </a:p>
          <a:p>
            <a:pPr marL="88900" indent="20638">
              <a:buNone/>
            </a:pPr>
            <a:r>
              <a:rPr lang="cs-CZ" sz="2000" dirty="0" smtClean="0">
                <a:latin typeface="Calibri" pitchFamily="34" charset="0"/>
              </a:rPr>
              <a:t>Vzdělávací oblast: Člověk a příroda</a:t>
            </a:r>
          </a:p>
          <a:p>
            <a:pPr marL="88900" indent="20638">
              <a:buNone/>
            </a:pPr>
            <a:r>
              <a:rPr lang="cs-CZ" sz="2000" dirty="0" smtClean="0">
                <a:latin typeface="Calibri" pitchFamily="34" charset="0"/>
              </a:rPr>
              <a:t>Vzdělávací obor: Přírodopis</a:t>
            </a:r>
          </a:p>
          <a:p>
            <a:pPr marL="88900" indent="20638">
              <a:buNone/>
            </a:pPr>
            <a:r>
              <a:rPr lang="cs-CZ" sz="2000" dirty="0" smtClean="0">
                <a:latin typeface="Calibri" pitchFamily="34" charset="0"/>
              </a:rPr>
              <a:t>Tematický okruh: Přírodopis pro 6. ročník </a:t>
            </a:r>
            <a:r>
              <a:rPr lang="cs-CZ" sz="2000" dirty="0" err="1" smtClean="0">
                <a:latin typeface="Calibri" pitchFamily="34" charset="0"/>
              </a:rPr>
              <a:t>ZŠ</a:t>
            </a:r>
            <a:r>
              <a:rPr lang="cs-CZ" sz="2000" dirty="0" smtClean="0">
                <a:latin typeface="Calibri" pitchFamily="34" charset="0"/>
              </a:rPr>
              <a:t> praktické</a:t>
            </a:r>
          </a:p>
          <a:p>
            <a:pPr marL="88900" indent="20638">
              <a:buNone/>
            </a:pPr>
            <a:r>
              <a:rPr lang="cs-CZ" sz="2000" dirty="0" smtClean="0">
                <a:latin typeface="Calibri" pitchFamily="34" charset="0"/>
              </a:rPr>
              <a:t>Vytvořeno dne: </a:t>
            </a:r>
            <a:r>
              <a:rPr lang="cs-CZ" sz="2000" dirty="0">
                <a:latin typeface="Calibri" pitchFamily="34" charset="0"/>
              </a:rPr>
              <a:t>8</a:t>
            </a:r>
            <a:r>
              <a:rPr lang="cs-CZ" sz="2000" dirty="0" smtClean="0">
                <a:latin typeface="Calibri" pitchFamily="34" charset="0"/>
              </a:rPr>
              <a:t>. 12. 2012</a:t>
            </a:r>
          </a:p>
          <a:p>
            <a:pPr marL="88900" indent="20638">
              <a:buNone/>
            </a:pPr>
            <a:r>
              <a:rPr lang="cs-CZ" sz="2000" dirty="0" err="1" smtClean="0">
                <a:latin typeface="Calibri" pitchFamily="34" charset="0"/>
              </a:rPr>
              <a:t>Odpilotováno</a:t>
            </a:r>
            <a:r>
              <a:rPr lang="cs-CZ" sz="2000" dirty="0" smtClean="0">
                <a:latin typeface="Calibri" pitchFamily="34" charset="0"/>
              </a:rPr>
              <a:t> ve výuce dne: 11.12. 2012</a:t>
            </a:r>
          </a:p>
          <a:p>
            <a:pPr marL="88900" indent="20638">
              <a:buNone/>
            </a:pPr>
            <a:endParaRPr lang="cs-CZ" sz="2000" dirty="0" smtClean="0">
              <a:latin typeface="Calibri" pitchFamily="34" charset="0"/>
            </a:endParaRPr>
          </a:p>
          <a:p>
            <a:pPr marL="88900" indent="20638">
              <a:lnSpc>
                <a:spcPct val="170000"/>
              </a:lnSpc>
              <a:buNone/>
            </a:pPr>
            <a:r>
              <a:rPr lang="cs-CZ" sz="2000" dirty="0" smtClean="0">
                <a:latin typeface="Calibri" pitchFamily="34" charset="0"/>
              </a:rPr>
              <a:t>Anotace: Prezentace </a:t>
            </a:r>
            <a:r>
              <a:rPr lang="cs-CZ" sz="2000" dirty="0" err="1" smtClean="0">
                <a:latin typeface="Calibri" pitchFamily="34" charset="0"/>
              </a:rPr>
              <a:t>Powerpoint</a:t>
            </a:r>
            <a:r>
              <a:rPr lang="cs-CZ" sz="2000" dirty="0" smtClean="0">
                <a:latin typeface="Calibri" pitchFamily="34" charset="0"/>
              </a:rPr>
              <a:t> určená žákům 6. ročníku ZŠ praktické k výuce a opakování látky </a:t>
            </a:r>
          </a:p>
          <a:p>
            <a:pPr marL="88900" indent="20638">
              <a:lnSpc>
                <a:spcPct val="170000"/>
              </a:lnSpc>
              <a:buNone/>
            </a:pPr>
            <a:r>
              <a:rPr lang="cs-CZ" sz="2000" dirty="0" smtClean="0">
                <a:latin typeface="Calibri" pitchFamily="34" charset="0"/>
              </a:rPr>
              <a:t>sudokopytníci.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88640"/>
            <a:ext cx="5760720" cy="1258824"/>
          </a:xfrm>
          <a:prstGeom prst="rect">
            <a:avLst/>
          </a:prstGeom>
        </p:spPr>
      </p:pic>
      <p:pic>
        <p:nvPicPr>
          <p:cNvPr id="5" name="Obrázek 4" descr="logo školy bílé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1628800"/>
            <a:ext cx="2772308" cy="8640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136904" cy="864096"/>
          </a:xfrm>
        </p:spPr>
        <p:txBody>
          <a:bodyPr>
            <a:normAutofit/>
          </a:bodyPr>
          <a:lstStyle/>
          <a:p>
            <a:pPr algn="ctr"/>
            <a:r>
              <a:rPr lang="cs-CZ" sz="2600" b="1" dirty="0" smtClean="0">
                <a:solidFill>
                  <a:srgbClr val="00B050"/>
                </a:solidFill>
                <a:latin typeface="Calibri" pitchFamily="34" charset="0"/>
              </a:rPr>
              <a:t>SUDOKOPYTNÍCI I.</a:t>
            </a:r>
            <a:endParaRPr lang="cs-CZ" sz="2600" b="1" dirty="0">
              <a:solidFill>
                <a:srgbClr val="00B05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412776"/>
            <a:ext cx="7704856" cy="4968552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2000" dirty="0" smtClean="0">
                <a:latin typeface="Calibri" pitchFamily="34" charset="0"/>
              </a:rPr>
              <a:t>Chodí po dvou prstech, které jsou zakončeny </a:t>
            </a:r>
            <a:r>
              <a:rPr lang="cs-CZ" sz="2000" dirty="0" smtClean="0">
                <a:solidFill>
                  <a:srgbClr val="FF0000"/>
                </a:solidFill>
                <a:latin typeface="Calibri" pitchFamily="34" charset="0"/>
              </a:rPr>
              <a:t>rohovitými kopýtky.</a:t>
            </a:r>
          </a:p>
          <a:p>
            <a:endParaRPr lang="cs-CZ" dirty="0" smtClean="0">
              <a:solidFill>
                <a:srgbClr val="FF0000"/>
              </a:solidFill>
              <a:latin typeface="Calibri" pitchFamily="34" charset="0"/>
            </a:endParaRPr>
          </a:p>
          <a:p>
            <a:pPr marL="514350" indent="-514350">
              <a:buAutoNum type="arabicParenR"/>
            </a:pPr>
            <a:r>
              <a:rPr lang="cs-CZ" sz="2400" dirty="0" smtClean="0">
                <a:solidFill>
                  <a:srgbClr val="00B050"/>
                </a:solidFill>
                <a:latin typeface="Calibri" pitchFamily="34" charset="0"/>
              </a:rPr>
              <a:t>ŽIJÍCÍ U NÁS</a:t>
            </a:r>
          </a:p>
          <a:p>
            <a:pPr>
              <a:buNone/>
            </a:pPr>
            <a:endParaRPr lang="cs-CZ" sz="2200" dirty="0" smtClean="0">
              <a:solidFill>
                <a:srgbClr val="92D050"/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sz="2000" dirty="0" smtClean="0">
                <a:solidFill>
                  <a:srgbClr val="92D050"/>
                </a:solidFill>
                <a:latin typeface="Calibri" pitchFamily="34" charset="0"/>
              </a:rPr>
              <a:t>	Jelen evropský</a:t>
            </a:r>
          </a:p>
          <a:p>
            <a:pPr>
              <a:buNone/>
            </a:pPr>
            <a:r>
              <a:rPr lang="cs-CZ" sz="2000" dirty="0" smtClean="0">
                <a:solidFill>
                  <a:srgbClr val="92D050"/>
                </a:solidFill>
                <a:latin typeface="Calibri" pitchFamily="34" charset="0"/>
              </a:rPr>
              <a:t>	-  </a:t>
            </a:r>
            <a:r>
              <a:rPr lang="cs-CZ" sz="2000" dirty="0" smtClean="0">
                <a:latin typeface="Calibri" pitchFamily="34" charset="0"/>
              </a:rPr>
              <a:t>býložravec</a:t>
            </a:r>
            <a:r>
              <a:rPr lang="cs-CZ" sz="2000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endParaRPr lang="cs-CZ" sz="2000" dirty="0" smtClean="0">
              <a:solidFill>
                <a:srgbClr val="92D050"/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sz="2000" dirty="0" smtClean="0">
                <a:solidFill>
                  <a:srgbClr val="92D050"/>
                </a:solidFill>
                <a:latin typeface="Calibri" pitchFamily="34" charset="0"/>
              </a:rPr>
              <a:t>	-  </a:t>
            </a:r>
            <a:r>
              <a:rPr lang="cs-CZ" sz="2000" dirty="0" smtClean="0">
                <a:latin typeface="Calibri" pitchFamily="34" charset="0"/>
              </a:rPr>
              <a:t>žije v hlubokých lesích	 </a:t>
            </a:r>
            <a:r>
              <a:rPr lang="cs-CZ" sz="1100" dirty="0" smtClean="0">
                <a:latin typeface="Calibri" pitchFamily="34" charset="0"/>
              </a:rPr>
              <a:t>Obr. 1: Jelen evropský</a:t>
            </a:r>
          </a:p>
          <a:p>
            <a:pPr marL="457200" indent="-457200">
              <a:buNone/>
            </a:pPr>
            <a:r>
              <a:rPr lang="cs-CZ" sz="2000" dirty="0" smtClean="0">
                <a:latin typeface="Calibri" pitchFamily="34" charset="0"/>
              </a:rPr>
              <a:t>    </a:t>
            </a:r>
            <a:r>
              <a:rPr lang="cs-CZ" sz="2000" dirty="0" smtClean="0">
                <a:solidFill>
                  <a:srgbClr val="92D050"/>
                </a:solidFill>
                <a:latin typeface="Calibri" pitchFamily="34" charset="0"/>
              </a:rPr>
              <a:t>- </a:t>
            </a:r>
            <a:r>
              <a:rPr lang="cs-CZ" sz="2000" dirty="0" smtClean="0">
                <a:latin typeface="Calibri" pitchFamily="34" charset="0"/>
              </a:rPr>
              <a:t> samci mají na hlavě parohy, využívají je k obraně a k bojům o samice</a:t>
            </a:r>
          </a:p>
          <a:p>
            <a:pPr>
              <a:buNone/>
            </a:pPr>
            <a:r>
              <a:rPr lang="cs-CZ" sz="2000" dirty="0" smtClean="0">
                <a:latin typeface="Calibri" pitchFamily="34" charset="0"/>
              </a:rPr>
              <a:t>	</a:t>
            </a:r>
            <a:r>
              <a:rPr lang="cs-CZ" sz="2000" dirty="0" smtClean="0">
                <a:solidFill>
                  <a:srgbClr val="92D050"/>
                </a:solidFill>
                <a:latin typeface="Calibri" pitchFamily="34" charset="0"/>
              </a:rPr>
              <a:t>-</a:t>
            </a:r>
            <a:r>
              <a:rPr lang="cs-CZ" sz="2000" dirty="0" smtClean="0">
                <a:latin typeface="Calibri" pitchFamily="34" charset="0"/>
              </a:rPr>
              <a:t>  koncem zimy jeleni parohy shazují</a:t>
            </a:r>
          </a:p>
          <a:p>
            <a:pPr>
              <a:buNone/>
            </a:pPr>
            <a:r>
              <a:rPr lang="cs-CZ" sz="2000" dirty="0" smtClean="0">
                <a:latin typeface="Calibri" pitchFamily="34" charset="0"/>
              </a:rPr>
              <a:t> 	</a:t>
            </a:r>
            <a:r>
              <a:rPr lang="cs-CZ" sz="2000" dirty="0" smtClean="0">
                <a:solidFill>
                  <a:srgbClr val="92D050"/>
                </a:solidFill>
                <a:latin typeface="Calibri" pitchFamily="34" charset="0"/>
              </a:rPr>
              <a:t>-</a:t>
            </a:r>
            <a:r>
              <a:rPr lang="cs-CZ" sz="2000" dirty="0" smtClean="0">
                <a:latin typeface="Calibri" pitchFamily="34" charset="0"/>
              </a:rPr>
              <a:t>  samice (laně) parohy nemají</a:t>
            </a:r>
            <a:endParaRPr lang="cs-CZ" sz="2000" dirty="0" smtClean="0">
              <a:solidFill>
                <a:srgbClr val="FF0000"/>
              </a:solidFill>
              <a:latin typeface="Calibri" pitchFamily="34" charset="0"/>
            </a:endParaRPr>
          </a:p>
          <a:p>
            <a:pPr lvl="8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lvl="8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lvl="8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lvl="1">
              <a:buNone/>
            </a:pPr>
            <a:endParaRPr lang="cs-CZ" sz="2200" dirty="0" smtClean="0">
              <a:solidFill>
                <a:srgbClr val="92D050"/>
              </a:solidFill>
            </a:endParaRPr>
          </a:p>
          <a:p>
            <a:pPr lvl="1">
              <a:buNone/>
            </a:pPr>
            <a:endParaRPr lang="cs-CZ" sz="1300" dirty="0" smtClean="0">
              <a:solidFill>
                <a:schemeClr val="tx1"/>
              </a:solidFill>
            </a:endParaRPr>
          </a:p>
          <a:p>
            <a:pPr lvl="1">
              <a:buNone/>
            </a:pPr>
            <a:endParaRPr lang="cs-CZ" sz="1300" dirty="0" smtClean="0">
              <a:solidFill>
                <a:schemeClr val="tx1"/>
              </a:solidFill>
            </a:endParaRPr>
          </a:p>
          <a:p>
            <a:pPr lvl="1">
              <a:buNone/>
            </a:pPr>
            <a:endParaRPr lang="cs-CZ" sz="1600" dirty="0">
              <a:solidFill>
                <a:schemeClr val="tx1"/>
              </a:solidFill>
            </a:endParaRPr>
          </a:p>
        </p:txBody>
      </p:sp>
      <p:pic>
        <p:nvPicPr>
          <p:cNvPr id="1030" name="Picture 6" descr="Jelen lesn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2852936"/>
            <a:ext cx="2484275" cy="16561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548680"/>
            <a:ext cx="7704856" cy="6120680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2200" dirty="0" smtClean="0">
                <a:solidFill>
                  <a:srgbClr val="92D050"/>
                </a:solidFill>
                <a:latin typeface="Calibri" pitchFamily="34" charset="0"/>
              </a:rPr>
              <a:t>Srnec obecný </a:t>
            </a:r>
          </a:p>
          <a:p>
            <a:pPr>
              <a:buNone/>
            </a:pPr>
            <a:r>
              <a:rPr lang="cs-CZ" sz="2200" dirty="0" smtClean="0">
                <a:solidFill>
                  <a:srgbClr val="92D050"/>
                </a:solidFill>
                <a:latin typeface="Calibri" pitchFamily="34" charset="0"/>
              </a:rPr>
              <a:t> - </a:t>
            </a:r>
            <a:r>
              <a:rPr lang="cs-CZ" sz="2200" dirty="0" smtClean="0">
                <a:latin typeface="Calibri" pitchFamily="34" charset="0"/>
              </a:rPr>
              <a:t>žije v lesích</a:t>
            </a:r>
          </a:p>
          <a:p>
            <a:pPr>
              <a:buNone/>
            </a:pPr>
            <a:r>
              <a:rPr lang="cs-CZ" sz="2200" dirty="0" smtClean="0">
                <a:solidFill>
                  <a:srgbClr val="92D050"/>
                </a:solidFill>
                <a:latin typeface="Calibri" pitchFamily="34" charset="0"/>
              </a:rPr>
              <a:t> - </a:t>
            </a:r>
            <a:r>
              <a:rPr lang="cs-CZ" sz="2200" dirty="0" smtClean="0">
                <a:latin typeface="Calibri" pitchFamily="34" charset="0"/>
              </a:rPr>
              <a:t>samec má na hlavě menší parohy než jelen (shazuje je každý rok)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 </a:t>
            </a:r>
            <a:r>
              <a:rPr lang="cs-CZ" sz="2200" dirty="0" smtClean="0">
                <a:solidFill>
                  <a:srgbClr val="92D050"/>
                </a:solidFill>
                <a:latin typeface="Calibri" pitchFamily="34" charset="0"/>
              </a:rPr>
              <a:t>-</a:t>
            </a:r>
            <a:r>
              <a:rPr lang="cs-CZ" sz="2200" dirty="0" smtClean="0">
                <a:latin typeface="Calibri" pitchFamily="34" charset="0"/>
              </a:rPr>
              <a:t> na pastvu vychází za soumraku </a:t>
            </a:r>
          </a:p>
          <a:p>
            <a:pPr>
              <a:buNone/>
            </a:pPr>
            <a:r>
              <a:rPr lang="cs-CZ" sz="2200" dirty="0" smtClean="0">
                <a:solidFill>
                  <a:srgbClr val="92D050"/>
                </a:solidFill>
                <a:latin typeface="Calibri" pitchFamily="34" charset="0"/>
              </a:rPr>
              <a:t>    </a:t>
            </a:r>
            <a:r>
              <a:rPr lang="cs-CZ" sz="1200" dirty="0" smtClean="0">
                <a:latin typeface="Calibri" pitchFamily="34" charset="0"/>
              </a:rPr>
              <a:t>		</a:t>
            </a:r>
            <a:endParaRPr lang="cs-CZ" sz="2200" dirty="0" smtClean="0">
              <a:solidFill>
                <a:srgbClr val="92D050"/>
              </a:solidFill>
              <a:latin typeface="Calibri" pitchFamily="34" charset="0"/>
            </a:endParaRPr>
          </a:p>
          <a:p>
            <a:pPr>
              <a:buNone/>
            </a:pPr>
            <a:endParaRPr lang="cs-CZ" sz="2200" dirty="0" smtClean="0">
              <a:solidFill>
                <a:srgbClr val="92D050"/>
              </a:solidFill>
              <a:latin typeface="Calibri" pitchFamily="34" charset="0"/>
            </a:endParaRPr>
          </a:p>
          <a:p>
            <a:pPr>
              <a:buNone/>
            </a:pPr>
            <a:endParaRPr lang="cs-CZ" sz="2200" dirty="0" smtClean="0">
              <a:solidFill>
                <a:srgbClr val="92D050"/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sz="2200" dirty="0" smtClean="0">
                <a:solidFill>
                  <a:srgbClr val="92D050"/>
                </a:solidFill>
                <a:latin typeface="Calibri" pitchFamily="34" charset="0"/>
              </a:rPr>
              <a:t>Prase divoké		</a:t>
            </a:r>
            <a:r>
              <a:rPr lang="cs-CZ" sz="1200" dirty="0">
                <a:latin typeface="Calibri" pitchFamily="34" charset="0"/>
              </a:rPr>
              <a:t>Obr. 2: Srnec obecný</a:t>
            </a:r>
            <a:endParaRPr lang="cs-CZ" sz="1200" dirty="0">
              <a:solidFill>
                <a:srgbClr val="92D050"/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 </a:t>
            </a:r>
            <a:r>
              <a:rPr lang="cs-CZ" sz="2200" dirty="0" smtClean="0">
                <a:solidFill>
                  <a:srgbClr val="92D050"/>
                </a:solidFill>
                <a:latin typeface="Calibri" pitchFamily="34" charset="0"/>
              </a:rPr>
              <a:t> - </a:t>
            </a:r>
            <a:r>
              <a:rPr lang="cs-CZ" sz="2200" dirty="0" smtClean="0">
                <a:latin typeface="Calibri" pitchFamily="34" charset="0"/>
              </a:rPr>
              <a:t>žije v lesích			       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  </a:t>
            </a:r>
            <a:r>
              <a:rPr lang="cs-CZ" sz="2200" dirty="0" smtClean="0">
                <a:solidFill>
                  <a:srgbClr val="92D050"/>
                </a:solidFill>
                <a:latin typeface="Calibri" pitchFamily="34" charset="0"/>
              </a:rPr>
              <a:t>-</a:t>
            </a:r>
            <a:r>
              <a:rPr lang="cs-CZ" sz="2200" dirty="0" smtClean="0">
                <a:latin typeface="Calibri" pitchFamily="34" charset="0"/>
              </a:rPr>
              <a:t> živí se kořínky, lesními plody, slimáky, žížalami i drobnými obratlovci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 </a:t>
            </a:r>
            <a:r>
              <a:rPr lang="cs-CZ" sz="2200" dirty="0" smtClean="0">
                <a:solidFill>
                  <a:srgbClr val="92D050"/>
                </a:solidFill>
                <a:latin typeface="Calibri" pitchFamily="34" charset="0"/>
              </a:rPr>
              <a:t> - </a:t>
            </a:r>
            <a:r>
              <a:rPr lang="cs-CZ" sz="2200" dirty="0" smtClean="0">
                <a:latin typeface="Calibri" pitchFamily="34" charset="0"/>
              </a:rPr>
              <a:t>z obou čelistí vyčnívají zahnuté špičáky – kly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  </a:t>
            </a:r>
            <a:r>
              <a:rPr lang="cs-CZ" sz="2200" dirty="0" smtClean="0">
                <a:solidFill>
                  <a:srgbClr val="92D050"/>
                </a:solidFill>
                <a:latin typeface="Calibri" pitchFamily="34" charset="0"/>
              </a:rPr>
              <a:t>-</a:t>
            </a:r>
            <a:r>
              <a:rPr lang="cs-CZ" sz="2200" dirty="0" smtClean="0">
                <a:latin typeface="Calibri" pitchFamily="34" charset="0"/>
              </a:rPr>
              <a:t> je to všežravec. </a:t>
            </a:r>
          </a:p>
          <a:p>
            <a:pPr>
              <a:buNone/>
            </a:pPr>
            <a:endParaRPr lang="cs-CZ" sz="1800" dirty="0" smtClean="0">
              <a:latin typeface="Calibri" pitchFamily="34" charset="0"/>
            </a:endParaRPr>
          </a:p>
          <a:p>
            <a:pPr>
              <a:buNone/>
            </a:pPr>
            <a:endParaRPr lang="cs-CZ" sz="16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92D050"/>
                </a:solidFill>
                <a:latin typeface="Calibri" pitchFamily="34" charset="0"/>
              </a:rPr>
              <a:t>  				</a:t>
            </a:r>
          </a:p>
          <a:p>
            <a:pPr>
              <a:buNone/>
            </a:pPr>
            <a:r>
              <a:rPr lang="cs-CZ" sz="2400" dirty="0">
                <a:solidFill>
                  <a:srgbClr val="92D050"/>
                </a:solidFill>
                <a:latin typeface="Calibri" pitchFamily="34" charset="0"/>
              </a:rPr>
              <a:t>	</a:t>
            </a:r>
            <a:r>
              <a:rPr lang="cs-CZ" sz="2400" dirty="0" smtClean="0">
                <a:solidFill>
                  <a:srgbClr val="92D050"/>
                </a:solidFill>
                <a:latin typeface="Calibri" pitchFamily="34" charset="0"/>
              </a:rPr>
              <a:t>			  </a:t>
            </a:r>
            <a:r>
              <a:rPr lang="cs-CZ" sz="1200" dirty="0" smtClean="0">
                <a:latin typeface="Calibri" pitchFamily="34" charset="0"/>
              </a:rPr>
              <a:t>Obr. 3: Prase divoké</a:t>
            </a:r>
            <a:endParaRPr lang="cs-CZ" sz="1200" dirty="0" smtClean="0">
              <a:solidFill>
                <a:srgbClr val="92D050"/>
              </a:solidFill>
              <a:latin typeface="Calibri" pitchFamily="34" charset="0"/>
            </a:endParaRPr>
          </a:p>
        </p:txBody>
      </p:sp>
      <p:pic>
        <p:nvPicPr>
          <p:cNvPr id="16386" name="Picture 2" descr="Prase divoké p&amp;rcaron;i bahenní koupel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4797152"/>
            <a:ext cx="2520280" cy="1627680"/>
          </a:xfrm>
          <a:prstGeom prst="rect">
            <a:avLst/>
          </a:prstGeom>
          <a:noFill/>
        </p:spPr>
      </p:pic>
      <p:pic>
        <p:nvPicPr>
          <p:cNvPr id="6" name="Picture 8" descr="Srnec obecný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1844824"/>
            <a:ext cx="2531746" cy="165618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332656"/>
            <a:ext cx="7272808" cy="6525344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sz="4400" b="1" dirty="0" smtClean="0">
                <a:latin typeface="Calibri" pitchFamily="34" charset="0"/>
              </a:rPr>
              <a:t>Odpověz na otázky:</a:t>
            </a:r>
          </a:p>
          <a:p>
            <a:pPr>
              <a:buNone/>
            </a:pPr>
            <a:endParaRPr lang="cs-CZ" sz="29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3500" dirty="0" smtClean="0">
                <a:latin typeface="Calibri" pitchFamily="34" charset="0"/>
              </a:rPr>
              <a:t>1.) Vyjmenuj 3 sudokopytníky žijící v České republice:</a:t>
            </a:r>
          </a:p>
          <a:p>
            <a:pPr>
              <a:buNone/>
            </a:pPr>
            <a:endParaRPr lang="cs-CZ" sz="3500" dirty="0">
              <a:latin typeface="Calibri" pitchFamily="34" charset="0"/>
            </a:endParaRPr>
          </a:p>
          <a:p>
            <a:pPr>
              <a:buNone/>
            </a:pPr>
            <a:endParaRPr lang="cs-CZ" sz="3500" dirty="0" smtClean="0">
              <a:latin typeface="Calibri" pitchFamily="34" charset="0"/>
            </a:endParaRPr>
          </a:p>
          <a:p>
            <a:pPr>
              <a:buNone/>
            </a:pPr>
            <a:endParaRPr lang="cs-CZ" sz="35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3500" dirty="0" smtClean="0">
                <a:latin typeface="Calibri" pitchFamily="34" charset="0"/>
              </a:rPr>
              <a:t>2.) Má delší parohy jelen nebo srnec?</a:t>
            </a:r>
          </a:p>
          <a:p>
            <a:pPr>
              <a:buNone/>
            </a:pPr>
            <a:r>
              <a:rPr lang="cs-CZ" sz="3500" dirty="0" smtClean="0">
                <a:latin typeface="Calibri" pitchFamily="34" charset="0"/>
              </a:rPr>
              <a:t> </a:t>
            </a:r>
          </a:p>
          <a:p>
            <a:pPr>
              <a:buNone/>
            </a:pPr>
            <a:r>
              <a:rPr lang="cs-CZ" sz="3500" dirty="0" smtClean="0">
                <a:latin typeface="Calibri" pitchFamily="34" charset="0"/>
              </a:rPr>
              <a:t> </a:t>
            </a:r>
          </a:p>
          <a:p>
            <a:pPr>
              <a:buNone/>
            </a:pPr>
            <a:r>
              <a:rPr lang="cs-CZ" sz="3500" dirty="0" smtClean="0">
                <a:latin typeface="Calibri" pitchFamily="34" charset="0"/>
              </a:rPr>
              <a:t> </a:t>
            </a:r>
          </a:p>
          <a:p>
            <a:pPr>
              <a:buNone/>
            </a:pPr>
            <a:r>
              <a:rPr lang="cs-CZ" sz="3500" dirty="0" smtClean="0">
                <a:latin typeface="Calibri" pitchFamily="34" charset="0"/>
              </a:rPr>
              <a:t>3.) Kdy vychází srnci na pastvu? </a:t>
            </a:r>
          </a:p>
          <a:p>
            <a:pPr>
              <a:buNone/>
            </a:pPr>
            <a:r>
              <a:rPr lang="cs-CZ" sz="3500" dirty="0" smtClean="0">
                <a:latin typeface="Calibri" pitchFamily="34" charset="0"/>
              </a:rPr>
              <a:t> </a:t>
            </a:r>
          </a:p>
          <a:p>
            <a:pPr>
              <a:buNone/>
            </a:pPr>
            <a:r>
              <a:rPr lang="cs-CZ" sz="3500" dirty="0" smtClean="0">
                <a:latin typeface="Calibri" pitchFamily="34" charset="0"/>
              </a:rPr>
              <a:t> </a:t>
            </a:r>
          </a:p>
          <a:p>
            <a:pPr>
              <a:buNone/>
            </a:pPr>
            <a:r>
              <a:rPr lang="cs-CZ" sz="3500" dirty="0" smtClean="0">
                <a:latin typeface="Calibri" pitchFamily="34" charset="0"/>
              </a:rPr>
              <a:t> </a:t>
            </a:r>
          </a:p>
          <a:p>
            <a:pPr>
              <a:buNone/>
            </a:pPr>
            <a:r>
              <a:rPr lang="cs-CZ" sz="3500" dirty="0" smtClean="0">
                <a:latin typeface="Calibri" pitchFamily="34" charset="0"/>
              </a:rPr>
              <a:t>4.) Čím se živí Prase divoké?</a:t>
            </a:r>
          </a:p>
          <a:p>
            <a:pPr>
              <a:buNone/>
            </a:pPr>
            <a:r>
              <a:rPr lang="cs-CZ" sz="3500" dirty="0" smtClean="0">
                <a:latin typeface="Calibri" pitchFamily="34" charset="0"/>
              </a:rPr>
              <a:t> </a:t>
            </a:r>
          </a:p>
          <a:p>
            <a:pPr>
              <a:buNone/>
            </a:pPr>
            <a:r>
              <a:rPr lang="cs-CZ" sz="3500" dirty="0" smtClean="0">
                <a:latin typeface="Calibri" pitchFamily="34" charset="0"/>
              </a:rPr>
              <a:t> </a:t>
            </a:r>
          </a:p>
          <a:p>
            <a:pPr>
              <a:buNone/>
            </a:pPr>
            <a:r>
              <a:rPr lang="cs-CZ" sz="3500" dirty="0" smtClean="0">
                <a:latin typeface="Calibri" pitchFamily="34" charset="0"/>
              </a:rPr>
              <a:t> </a:t>
            </a:r>
          </a:p>
          <a:p>
            <a:pPr>
              <a:buNone/>
            </a:pPr>
            <a:r>
              <a:rPr lang="cs-CZ" sz="3500" dirty="0" smtClean="0">
                <a:latin typeface="Calibri" pitchFamily="34" charset="0"/>
              </a:rPr>
              <a:t>5.) Jak se nazývají zuby u Prasete divokého, které mu vyčnívají z čelistí? </a:t>
            </a:r>
          </a:p>
          <a:p>
            <a:pPr>
              <a:buNone/>
            </a:pPr>
            <a:r>
              <a:rPr lang="cs-CZ" sz="3500" dirty="0" smtClean="0"/>
              <a:t> 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332656"/>
            <a:ext cx="7715200" cy="6123080"/>
          </a:xfrm>
        </p:spPr>
        <p:txBody>
          <a:bodyPr/>
          <a:lstStyle/>
          <a:p>
            <a:pPr>
              <a:buNone/>
            </a:pPr>
            <a:r>
              <a:rPr lang="cs-CZ" sz="2800" b="1" dirty="0" smtClean="0">
                <a:latin typeface="Calibri" pitchFamily="34" charset="0"/>
              </a:rPr>
              <a:t>Spoj čárou sudokopytníka s jeho jménem. </a:t>
            </a: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r>
              <a:rPr lang="cs-CZ" dirty="0" smtClean="0">
                <a:latin typeface="Calibri" pitchFamily="34" charset="0"/>
              </a:rPr>
              <a:t>					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</a:rPr>
              <a:t>					</a:t>
            </a:r>
            <a:r>
              <a:rPr lang="cs-CZ" sz="2400" dirty="0" smtClean="0">
                <a:latin typeface="Calibri" pitchFamily="34" charset="0"/>
              </a:rPr>
              <a:t>Srnec obecný</a:t>
            </a:r>
          </a:p>
          <a:p>
            <a:pPr>
              <a:buNone/>
            </a:pPr>
            <a:endParaRPr lang="cs-CZ" sz="2400" dirty="0" smtClean="0">
              <a:latin typeface="Calibri" pitchFamily="34" charset="0"/>
            </a:endParaRPr>
          </a:p>
          <a:p>
            <a:pPr>
              <a:buNone/>
            </a:pPr>
            <a:endParaRPr lang="cs-CZ" sz="2400" dirty="0" smtClean="0">
              <a:latin typeface="Calibri" pitchFamily="34" charset="0"/>
            </a:endParaRPr>
          </a:p>
          <a:p>
            <a:pPr>
              <a:buNone/>
            </a:pPr>
            <a:endParaRPr lang="cs-CZ" sz="24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alibri" pitchFamily="34" charset="0"/>
              </a:rPr>
              <a:t>					Jelen evropský</a:t>
            </a:r>
          </a:p>
          <a:p>
            <a:pPr>
              <a:buNone/>
            </a:pPr>
            <a:endParaRPr lang="cs-CZ" sz="2400" dirty="0" smtClean="0">
              <a:latin typeface="Calibri" pitchFamily="34" charset="0"/>
            </a:endParaRPr>
          </a:p>
          <a:p>
            <a:pPr>
              <a:buNone/>
            </a:pPr>
            <a:endParaRPr lang="cs-CZ" sz="2400" dirty="0" smtClean="0">
              <a:latin typeface="Calibri" pitchFamily="34" charset="0"/>
            </a:endParaRPr>
          </a:p>
          <a:p>
            <a:pPr>
              <a:buNone/>
            </a:pPr>
            <a:endParaRPr lang="cs-CZ" sz="24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alibri" pitchFamily="34" charset="0"/>
              </a:rPr>
              <a:t>					Prase divoké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7" name="Picture 8" descr="Srnec obecný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2996952"/>
            <a:ext cx="2448272" cy="1601579"/>
          </a:xfrm>
          <a:prstGeom prst="rect">
            <a:avLst/>
          </a:prstGeom>
          <a:noFill/>
        </p:spPr>
      </p:pic>
      <p:pic>
        <p:nvPicPr>
          <p:cNvPr id="8" name="Picture 2" descr="Prase divoké p&amp;rcaron;i bahenní koupel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4725144"/>
            <a:ext cx="2452919" cy="1584176"/>
          </a:xfrm>
          <a:prstGeom prst="rect">
            <a:avLst/>
          </a:prstGeom>
          <a:noFill/>
        </p:spPr>
      </p:pic>
      <p:pic>
        <p:nvPicPr>
          <p:cNvPr id="9" name="Picture 6" descr="Jelen lesní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1196752"/>
            <a:ext cx="2484275" cy="16561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320040"/>
            <a:ext cx="6724600" cy="94872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latin typeface="Calibri" pitchFamily="34" charset="0"/>
              </a:rPr>
              <a:t>ZDROJE: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99592" y="1412776"/>
            <a:ext cx="7776864" cy="5445224"/>
          </a:xfrm>
        </p:spPr>
        <p:txBody>
          <a:bodyPr>
            <a:normAutofit fontScale="92500" lnSpcReduction="20000"/>
          </a:bodyPr>
          <a:lstStyle/>
          <a:p>
            <a:r>
              <a:rPr lang="cs-CZ" sz="2000" dirty="0" smtClean="0">
                <a:latin typeface="Calibri" pitchFamily="34" charset="0"/>
              </a:rPr>
              <a:t>SKÝBOVÁ, Jana. </a:t>
            </a:r>
            <a:r>
              <a:rPr lang="cs-CZ" sz="2000" i="1" dirty="0" smtClean="0">
                <a:latin typeface="Calibri" pitchFamily="34" charset="0"/>
              </a:rPr>
              <a:t>Přírodopis Zoologie</a:t>
            </a:r>
            <a:r>
              <a:rPr lang="cs-CZ" sz="2000" dirty="0" smtClean="0">
                <a:latin typeface="Calibri" pitchFamily="34" charset="0"/>
              </a:rPr>
              <a:t>. Praha: Septima, 2011, ISBN 978-80-7216-285-7.</a:t>
            </a:r>
          </a:p>
          <a:p>
            <a:endParaRPr lang="cs-CZ" sz="2000" dirty="0" smtClean="0">
              <a:latin typeface="Calibri" pitchFamily="34" charset="0"/>
            </a:endParaRPr>
          </a:p>
          <a:p>
            <a:r>
              <a:rPr lang="cs-CZ" sz="2000" dirty="0" smtClean="0">
                <a:latin typeface="Calibri" pitchFamily="34" charset="0"/>
              </a:rPr>
              <a:t>ŠKODA, Eduard. Přírodověda pro 6. ročník </a:t>
            </a:r>
            <a:r>
              <a:rPr lang="cs-CZ" sz="2000" dirty="0" err="1" smtClean="0">
                <a:latin typeface="Calibri" pitchFamily="34" charset="0"/>
              </a:rPr>
              <a:t>ZvŠ</a:t>
            </a:r>
            <a:r>
              <a:rPr lang="cs-CZ" sz="2000" dirty="0" smtClean="0">
                <a:latin typeface="Calibri" pitchFamily="34" charset="0"/>
              </a:rPr>
              <a:t>. Praha: Parta, 1999, ISBN 80-85989-73-5</a:t>
            </a:r>
          </a:p>
          <a:p>
            <a:endParaRPr lang="cs-CZ" sz="2000" dirty="0" smtClean="0">
              <a:latin typeface="Calibri" pitchFamily="34" charset="0"/>
            </a:endParaRPr>
          </a:p>
          <a:p>
            <a:r>
              <a:rPr lang="cs-CZ" sz="2000" dirty="0" smtClean="0">
                <a:latin typeface="Calibri" pitchFamily="34" charset="0"/>
              </a:rPr>
              <a:t>Obr. 1: TRAROTH. Soubor:</a:t>
            </a:r>
            <a:r>
              <a:rPr lang="cs-CZ" sz="2000" dirty="0" err="1" smtClean="0">
                <a:latin typeface="Calibri" pitchFamily="34" charset="0"/>
              </a:rPr>
              <a:t>Silz</a:t>
            </a:r>
            <a:r>
              <a:rPr lang="cs-CZ" sz="2000" dirty="0" smtClean="0">
                <a:latin typeface="Calibri" pitchFamily="34" charset="0"/>
              </a:rPr>
              <a:t> cerf22.jpg. </a:t>
            </a:r>
            <a:r>
              <a:rPr lang="cs-CZ" sz="2000" i="1" dirty="0" err="1" smtClean="0">
                <a:latin typeface="Calibri" pitchFamily="34" charset="0"/>
              </a:rPr>
              <a:t>Wikipedie</a:t>
            </a:r>
            <a:r>
              <a:rPr lang="cs-CZ" sz="2000" dirty="0" smtClean="0">
                <a:latin typeface="Calibri" pitchFamily="34" charset="0"/>
              </a:rPr>
              <a:t> [online]. 25. 8. 2005 [cit. 2012-12-8]. Dostupné z: </a:t>
            </a:r>
            <a:r>
              <a:rPr lang="cs-CZ" sz="1800" dirty="0" smtClean="0">
                <a:hlinkClick r:id="rId2"/>
              </a:rPr>
              <a:t>http://cs.wikipedia.org/wiki/Soubor:Silz_cerf22.jpg</a:t>
            </a:r>
            <a:endParaRPr lang="cs-CZ" sz="2000" dirty="0" smtClean="0">
              <a:latin typeface="Calibri" pitchFamily="34" charset="0"/>
            </a:endParaRPr>
          </a:p>
          <a:p>
            <a:endParaRPr lang="cs-CZ" sz="2000" dirty="0" smtClean="0">
              <a:latin typeface="Calibri" pitchFamily="34" charset="0"/>
            </a:endParaRPr>
          </a:p>
          <a:p>
            <a:r>
              <a:rPr lang="cs-CZ" sz="2000" dirty="0" smtClean="0">
                <a:latin typeface="Calibri" pitchFamily="34" charset="0"/>
              </a:rPr>
              <a:t>Obr. 2: SZCZEPANEK, Marek. Soubor:</a:t>
            </a:r>
            <a:r>
              <a:rPr lang="cs-CZ" sz="2000" dirty="0" err="1" smtClean="0">
                <a:latin typeface="Calibri" pitchFamily="34" charset="0"/>
              </a:rPr>
              <a:t>Capreolus</a:t>
            </a:r>
            <a:r>
              <a:rPr lang="cs-CZ" sz="2000" dirty="0" smtClean="0">
                <a:latin typeface="Calibri" pitchFamily="34" charset="0"/>
              </a:rPr>
              <a:t> </a:t>
            </a:r>
            <a:r>
              <a:rPr lang="cs-CZ" sz="2000" dirty="0" err="1" smtClean="0">
                <a:latin typeface="Calibri" pitchFamily="34" charset="0"/>
              </a:rPr>
              <a:t>capreolus</a:t>
            </a:r>
            <a:r>
              <a:rPr lang="cs-CZ" sz="2000" dirty="0" smtClean="0">
                <a:latin typeface="Calibri" pitchFamily="34" charset="0"/>
              </a:rPr>
              <a:t> (Marek </a:t>
            </a:r>
            <a:r>
              <a:rPr lang="cs-CZ" sz="2000" dirty="0" err="1" smtClean="0">
                <a:latin typeface="Calibri" pitchFamily="34" charset="0"/>
              </a:rPr>
              <a:t>Szczepanek</a:t>
            </a:r>
            <a:r>
              <a:rPr lang="cs-CZ" sz="2000" dirty="0" smtClean="0">
                <a:latin typeface="Calibri" pitchFamily="34" charset="0"/>
              </a:rPr>
              <a:t>).</a:t>
            </a:r>
            <a:r>
              <a:rPr lang="cs-CZ" sz="2000" dirty="0" err="1" smtClean="0">
                <a:latin typeface="Calibri" pitchFamily="34" charset="0"/>
              </a:rPr>
              <a:t>jpg</a:t>
            </a:r>
            <a:r>
              <a:rPr lang="cs-CZ" sz="2000" dirty="0" smtClean="0">
                <a:latin typeface="Calibri" pitchFamily="34" charset="0"/>
              </a:rPr>
              <a:t>. </a:t>
            </a:r>
            <a:r>
              <a:rPr lang="cs-CZ" sz="2000" i="1" dirty="0" err="1" smtClean="0">
                <a:latin typeface="Calibri" pitchFamily="34" charset="0"/>
              </a:rPr>
              <a:t>Wikipedie</a:t>
            </a:r>
            <a:r>
              <a:rPr lang="cs-CZ" sz="2000" dirty="0" smtClean="0">
                <a:latin typeface="Calibri" pitchFamily="34" charset="0"/>
              </a:rPr>
              <a:t> [online]. 18. 4. 2005 [cit. 2012-12-8]. Dostupné z: </a:t>
            </a:r>
            <a:r>
              <a:rPr lang="cs-CZ" sz="2000" dirty="0" smtClean="0">
                <a:latin typeface="Calibri" pitchFamily="34" charset="0"/>
                <a:hlinkClick r:id="rId3"/>
              </a:rPr>
              <a:t>http://cs.wikipedia.org/wiki/Soubor:Capreolus_capreolus_%28Marek_Szczepanek%29.jpg</a:t>
            </a:r>
            <a:endParaRPr lang="cs-CZ" sz="2000" dirty="0" smtClean="0">
              <a:latin typeface="Calibri" pitchFamily="34" charset="0"/>
            </a:endParaRPr>
          </a:p>
          <a:p>
            <a:endParaRPr lang="cs-CZ" sz="2000" dirty="0" smtClean="0">
              <a:latin typeface="Calibri" pitchFamily="34" charset="0"/>
            </a:endParaRPr>
          </a:p>
          <a:p>
            <a:r>
              <a:rPr lang="cs-CZ" sz="2000" dirty="0" smtClean="0">
                <a:latin typeface="Calibri" pitchFamily="34" charset="0"/>
              </a:rPr>
              <a:t>Obr. 3: </a:t>
            </a:r>
            <a:r>
              <a:rPr lang="cs-CZ" sz="2000" dirty="0" smtClean="0">
                <a:latin typeface="Calibri" pitchFamily="34" charset="0"/>
              </a:rPr>
              <a:t>FREAK</a:t>
            </a:r>
            <a:r>
              <a:rPr lang="cs-CZ" sz="2000" smtClean="0">
                <a:latin typeface="Calibri" pitchFamily="34" charset="0"/>
              </a:rPr>
              <a:t>, Makro</a:t>
            </a:r>
            <a:r>
              <a:rPr lang="it-IT" sz="2000" smtClean="0">
                <a:latin typeface="Calibri" pitchFamily="34" charset="0"/>
              </a:rPr>
              <a:t>. </a:t>
            </a:r>
            <a:r>
              <a:rPr lang="cs-CZ" sz="2000" dirty="0" smtClean="0">
                <a:latin typeface="Calibri" pitchFamily="34" charset="0"/>
              </a:rPr>
              <a:t>W</a:t>
            </a:r>
            <a:r>
              <a:rPr lang="it-IT" sz="2000" i="1" dirty="0" smtClean="0">
                <a:latin typeface="Calibri" pitchFamily="34" charset="0"/>
              </a:rPr>
              <a:t>ikipedie</a:t>
            </a:r>
            <a:r>
              <a:rPr lang="it-IT" sz="2000" dirty="0" smtClean="0">
                <a:latin typeface="Calibri" pitchFamily="34" charset="0"/>
              </a:rPr>
              <a:t> [online]. </a:t>
            </a:r>
            <a:r>
              <a:rPr lang="cs-CZ" sz="2000" dirty="0" smtClean="0">
                <a:latin typeface="Calibri" pitchFamily="34" charset="0"/>
              </a:rPr>
              <a:t>22. 5. 2007 </a:t>
            </a:r>
            <a:r>
              <a:rPr lang="it-IT" sz="2000" dirty="0" smtClean="0">
                <a:latin typeface="Calibri" pitchFamily="34" charset="0"/>
              </a:rPr>
              <a:t>[</a:t>
            </a:r>
            <a:r>
              <a:rPr lang="cs-CZ" sz="2000" dirty="0" smtClean="0">
                <a:latin typeface="Calibri" pitchFamily="34" charset="0"/>
              </a:rPr>
              <a:t>cit. 2012-12-8</a:t>
            </a:r>
            <a:r>
              <a:rPr lang="it-IT" sz="2000" dirty="0" smtClean="0">
                <a:latin typeface="Calibri" pitchFamily="34" charset="0"/>
              </a:rPr>
              <a:t>]. Dostupn</a:t>
            </a:r>
            <a:r>
              <a:rPr lang="cs-CZ" sz="2000" dirty="0" smtClean="0">
                <a:latin typeface="Calibri" pitchFamily="34" charset="0"/>
              </a:rPr>
              <a:t>é</a:t>
            </a:r>
            <a:r>
              <a:rPr lang="it-IT" sz="2000" dirty="0" smtClean="0">
                <a:latin typeface="Calibri" pitchFamily="34" charset="0"/>
              </a:rPr>
              <a:t> </a:t>
            </a:r>
            <a:r>
              <a:rPr lang="cs-CZ" sz="2000" dirty="0" smtClean="0">
                <a:latin typeface="Calibri" pitchFamily="34" charset="0"/>
              </a:rPr>
              <a:t>z</a:t>
            </a:r>
            <a:r>
              <a:rPr lang="it-IT" sz="2000" dirty="0" smtClean="0">
                <a:latin typeface="Calibri" pitchFamily="34" charset="0"/>
              </a:rPr>
              <a:t>:</a:t>
            </a:r>
            <a:r>
              <a:rPr lang="cs-CZ" sz="2000" dirty="0" smtClean="0">
                <a:latin typeface="Calibri" pitchFamily="34" charset="0"/>
              </a:rPr>
              <a:t> </a:t>
            </a:r>
            <a:r>
              <a:rPr lang="cs-CZ" sz="2000" dirty="0" smtClean="0">
                <a:latin typeface="Calibri" pitchFamily="34" charset="0"/>
                <a:hlinkClick r:id="rId4"/>
              </a:rPr>
              <a:t>http://cs.wikipedia.org/wiki/Soubor:Wild_Boar_Habbitat_3.jpg</a:t>
            </a:r>
            <a:endParaRPr lang="cs-CZ" sz="2000" dirty="0" smtClean="0">
              <a:latin typeface="Calibri" pitchFamily="34" charset="0"/>
            </a:endParaRPr>
          </a:p>
          <a:p>
            <a:endParaRPr lang="cs-CZ" sz="2000" dirty="0" smtClean="0">
              <a:latin typeface="Calibri" pitchFamily="34" charset="0"/>
            </a:endParaRPr>
          </a:p>
          <a:p>
            <a:pPr marL="0" indent="0">
              <a:buNone/>
            </a:pPr>
            <a:endParaRPr lang="cs-CZ" sz="2000" dirty="0" smtClean="0">
              <a:latin typeface="Calibri" pitchFamily="34" charset="0"/>
            </a:endParaRPr>
          </a:p>
          <a:p>
            <a:endParaRPr lang="cs-CZ" sz="12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2116</TotalTime>
  <Words>235</Words>
  <Application>Microsoft Office PowerPoint</Application>
  <PresentationFormat>Předvádění na obrazovce (4:3)</PresentationFormat>
  <Paragraphs>98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SUDOKOPYTNÍCI I.</vt:lpstr>
      <vt:lpstr>Snímek 3</vt:lpstr>
      <vt:lpstr>Snímek 4</vt:lpstr>
      <vt:lpstr>Snímek 5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</dc:creator>
  <cp:lastModifiedBy>Radka</cp:lastModifiedBy>
  <cp:revision>139</cp:revision>
  <dcterms:created xsi:type="dcterms:W3CDTF">2012-11-19T12:36:06Z</dcterms:created>
  <dcterms:modified xsi:type="dcterms:W3CDTF">2013-06-18T12:32:46Z</dcterms:modified>
</cp:coreProperties>
</file>