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7" r:id="rId3"/>
    <p:sldId id="259" r:id="rId4"/>
    <p:sldId id="260" r:id="rId5"/>
    <p:sldId id="264" r:id="rId6"/>
    <p:sldId id="258" r:id="rId7"/>
    <p:sldId id="262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84" y="-2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CCAF1-2B28-466E-B0D6-E1E557E0420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D9D0E-622E-416D-836A-0163308F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mpala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07._Camel_Profile,_near_Silverton,_NSW,_07.07.2007.jpg" TargetMode="External"/><Relationship Id="rId2" Type="http://schemas.openxmlformats.org/officeDocument/2006/relationships/hyperlink" Target="http://cs.wikipedia.org/wiki/Soubor:Nilpferd_auftauchend_0505012_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oose_in_Gros_Ventre_Campgroud_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rmAutofit fontScale="47500" lnSpcReduction="20000"/>
          </a:bodyPr>
          <a:lstStyle/>
          <a:p>
            <a:pPr marL="88900" indent="20638">
              <a:buNone/>
            </a:pPr>
            <a:r>
              <a:rPr lang="cs-CZ" sz="2900" dirty="0" smtClean="0">
                <a:latin typeface="Calibri" pitchFamily="34" charset="0"/>
              </a:rPr>
              <a:t>Základní škola a Střední škola CREDO, o.p.s.</a:t>
            </a:r>
          </a:p>
          <a:p>
            <a:pPr marL="88900" indent="20638">
              <a:buNone/>
            </a:pPr>
            <a:endParaRPr lang="cs-CZ" sz="2900" dirty="0" smtClean="0">
              <a:latin typeface="Calibri" pitchFamily="34" charset="0"/>
            </a:endParaRPr>
          </a:p>
          <a:p>
            <a:pPr marL="88900" indent="20638">
              <a:buNone/>
            </a:pPr>
            <a:r>
              <a:rPr lang="cs-CZ" sz="2900" dirty="0" smtClean="0">
                <a:latin typeface="Calibri" pitchFamily="34" charset="0"/>
              </a:rPr>
              <a:t>Číslo projektu: CZ.1.07/1.4.00/21.2963</a:t>
            </a:r>
          </a:p>
          <a:p>
            <a:pPr marL="88900" indent="20638">
              <a:buNone/>
            </a:pPr>
            <a:endParaRPr lang="cs-CZ" sz="2900" dirty="0" smtClean="0">
              <a:latin typeface="Calibri" pitchFamily="34" charset="0"/>
            </a:endParaRPr>
          </a:p>
          <a:p>
            <a:pPr marL="88900" indent="20638" algn="ctr">
              <a:buNone/>
            </a:pPr>
            <a:r>
              <a:rPr lang="cs-CZ" sz="4600" b="1" i="1" dirty="0" smtClean="0">
                <a:latin typeface="Calibri" pitchFamily="34" charset="0"/>
              </a:rPr>
              <a:t>Sudokopytníci II.</a:t>
            </a:r>
          </a:p>
          <a:p>
            <a:pPr marL="88900" indent="20638" algn="ctr">
              <a:buNone/>
            </a:pPr>
            <a:endParaRPr lang="cs-CZ" sz="4600" b="1" i="1" dirty="0" smtClean="0">
              <a:latin typeface="Calibri" pitchFamily="34" charset="0"/>
            </a:endParaRPr>
          </a:p>
          <a:p>
            <a:pPr marL="88900" indent="20638" algn="ctr">
              <a:buNone/>
            </a:pPr>
            <a:r>
              <a:rPr lang="cs-CZ" sz="2900" dirty="0" smtClean="0">
                <a:latin typeface="Calibri" pitchFamily="34" charset="0"/>
              </a:rPr>
              <a:t>Výukový materiál č.: VY_32_INOVACE_167_Sudokopytníci II.</a:t>
            </a:r>
          </a:p>
          <a:p>
            <a:pPr marL="88900" indent="20638" algn="ctr">
              <a:buNone/>
            </a:pPr>
            <a:r>
              <a:rPr lang="cs-CZ" sz="2900" dirty="0" smtClean="0">
                <a:latin typeface="Calibri" pitchFamily="34" charset="0"/>
              </a:rPr>
              <a:t> </a:t>
            </a:r>
          </a:p>
          <a:p>
            <a:pPr marL="88900" indent="20638" algn="ctr">
              <a:buNone/>
            </a:pPr>
            <a:r>
              <a:rPr lang="cs-CZ" sz="2900" dirty="0" smtClean="0">
                <a:latin typeface="Calibri" pitchFamily="34" charset="0"/>
              </a:rPr>
              <a:t>Vypracoval: </a:t>
            </a:r>
            <a:r>
              <a:rPr lang="cs-CZ" sz="2900" b="1" i="1" dirty="0" smtClean="0">
                <a:latin typeface="Calibri" pitchFamily="34" charset="0"/>
              </a:rPr>
              <a:t>Mgr. </a:t>
            </a:r>
            <a:r>
              <a:rPr lang="cs-CZ" sz="2900" b="1" i="1" dirty="0" err="1" smtClean="0">
                <a:latin typeface="Calibri" pitchFamily="34" charset="0"/>
              </a:rPr>
              <a:t>Radislava</a:t>
            </a:r>
            <a:r>
              <a:rPr lang="cs-CZ" sz="2900" b="1" i="1" dirty="0" smtClean="0">
                <a:latin typeface="Calibri" pitchFamily="34" charset="0"/>
              </a:rPr>
              <a:t> </a:t>
            </a:r>
            <a:r>
              <a:rPr lang="cs-CZ" sz="2900" b="1" i="1" dirty="0" err="1" smtClean="0">
                <a:latin typeface="Calibri" pitchFamily="34" charset="0"/>
              </a:rPr>
              <a:t>Nemerádová</a:t>
            </a:r>
            <a:endParaRPr lang="cs-CZ" sz="2900" dirty="0" smtClean="0">
              <a:latin typeface="Calibri" pitchFamily="34" charset="0"/>
            </a:endParaRPr>
          </a:p>
          <a:p>
            <a:pPr marL="88900" indent="20638" algn="ctr">
              <a:buNone/>
            </a:pPr>
            <a:r>
              <a:rPr lang="cs-CZ" sz="2900" dirty="0" smtClean="0">
                <a:latin typeface="Calibri" pitchFamily="34" charset="0"/>
              </a:rPr>
              <a:t> </a:t>
            </a:r>
          </a:p>
          <a:p>
            <a:pPr marL="88900" indent="20638">
              <a:buNone/>
            </a:pPr>
            <a:r>
              <a:rPr lang="cs-CZ" sz="2900" dirty="0" smtClean="0">
                <a:latin typeface="Calibri" pitchFamily="34" charset="0"/>
              </a:rPr>
              <a:t>Určeno pro 6. ročník </a:t>
            </a:r>
            <a:r>
              <a:rPr lang="cs-CZ" sz="2900" i="1" dirty="0" smtClean="0">
                <a:latin typeface="Calibri" pitchFamily="34" charset="0"/>
              </a:rPr>
              <a:t>ZŠ</a:t>
            </a:r>
            <a:r>
              <a:rPr lang="cs-CZ" sz="2900" dirty="0" smtClean="0">
                <a:latin typeface="Calibri" pitchFamily="34" charset="0"/>
              </a:rPr>
              <a:t> praktické</a:t>
            </a:r>
          </a:p>
          <a:p>
            <a:pPr marL="88900" indent="20638">
              <a:buNone/>
            </a:pPr>
            <a:r>
              <a:rPr lang="cs-CZ" sz="2900" dirty="0" smtClean="0">
                <a:latin typeface="Calibri" pitchFamily="34" charset="0"/>
              </a:rPr>
              <a:t>Vzdělávací oblast: Člověk a příroda</a:t>
            </a:r>
          </a:p>
          <a:p>
            <a:pPr marL="88900" indent="20638">
              <a:buNone/>
            </a:pPr>
            <a:r>
              <a:rPr lang="cs-CZ" sz="2900" dirty="0" smtClean="0">
                <a:latin typeface="Calibri" pitchFamily="34" charset="0"/>
              </a:rPr>
              <a:t>Vzdělávací obor: Přírodopis</a:t>
            </a:r>
          </a:p>
          <a:p>
            <a:pPr marL="88900" indent="20638">
              <a:buNone/>
            </a:pPr>
            <a:r>
              <a:rPr lang="cs-CZ" sz="2900" dirty="0" smtClean="0">
                <a:latin typeface="Calibri" pitchFamily="34" charset="0"/>
              </a:rPr>
              <a:t>Tematický okruh: Přírodopis pro 6. ročník </a:t>
            </a:r>
            <a:r>
              <a:rPr lang="cs-CZ" sz="2900" dirty="0" err="1" smtClean="0">
                <a:latin typeface="Calibri" pitchFamily="34" charset="0"/>
              </a:rPr>
              <a:t>ZŠ</a:t>
            </a:r>
            <a:r>
              <a:rPr lang="cs-CZ" sz="2900" dirty="0" smtClean="0">
                <a:latin typeface="Calibri" pitchFamily="34" charset="0"/>
              </a:rPr>
              <a:t> praktické</a:t>
            </a:r>
          </a:p>
          <a:p>
            <a:pPr marL="88900" indent="20638">
              <a:buNone/>
            </a:pPr>
            <a:r>
              <a:rPr lang="cs-CZ" sz="2900" dirty="0" smtClean="0">
                <a:latin typeface="Calibri" pitchFamily="34" charset="0"/>
              </a:rPr>
              <a:t>Vytvořeno dne: </a:t>
            </a:r>
            <a:r>
              <a:rPr lang="cs-CZ" sz="2900" dirty="0">
                <a:latin typeface="Calibri" pitchFamily="34" charset="0"/>
              </a:rPr>
              <a:t>8</a:t>
            </a:r>
            <a:r>
              <a:rPr lang="cs-CZ" sz="2900" dirty="0" smtClean="0">
                <a:latin typeface="Calibri" pitchFamily="34" charset="0"/>
              </a:rPr>
              <a:t>. 12. 2012</a:t>
            </a:r>
          </a:p>
          <a:p>
            <a:pPr marL="88900" indent="20638">
              <a:buNone/>
            </a:pPr>
            <a:r>
              <a:rPr lang="cs-CZ" sz="2900" dirty="0" err="1" smtClean="0">
                <a:latin typeface="Calibri" pitchFamily="34" charset="0"/>
              </a:rPr>
              <a:t>Odpilotováno</a:t>
            </a:r>
            <a:r>
              <a:rPr lang="cs-CZ" sz="2900" dirty="0" smtClean="0">
                <a:latin typeface="Calibri" pitchFamily="34" charset="0"/>
              </a:rPr>
              <a:t> ve výuce dne: 18.12. 2012</a:t>
            </a:r>
          </a:p>
          <a:p>
            <a:pPr marL="88900" indent="20638">
              <a:buNone/>
            </a:pPr>
            <a:endParaRPr lang="cs-CZ" sz="2900" dirty="0" smtClean="0">
              <a:latin typeface="Calibri" pitchFamily="34" charset="0"/>
            </a:endParaRPr>
          </a:p>
          <a:p>
            <a:pPr marL="88900" indent="20638">
              <a:lnSpc>
                <a:spcPct val="170000"/>
              </a:lnSpc>
              <a:buNone/>
            </a:pPr>
            <a:r>
              <a:rPr lang="cs-CZ" sz="2900" dirty="0" smtClean="0">
                <a:latin typeface="Calibri" pitchFamily="34" charset="0"/>
              </a:rPr>
              <a:t>Anotace: Prezentace </a:t>
            </a:r>
            <a:r>
              <a:rPr lang="cs-CZ" sz="2900" dirty="0" err="1" smtClean="0">
                <a:latin typeface="Calibri" pitchFamily="34" charset="0"/>
              </a:rPr>
              <a:t>Powerpoint</a:t>
            </a:r>
            <a:r>
              <a:rPr lang="cs-CZ" sz="2900" dirty="0" smtClean="0">
                <a:latin typeface="Calibri" pitchFamily="34" charset="0"/>
              </a:rPr>
              <a:t> určená žákům 6. ročníku ZŠ praktické jako doplněk k výuce a procvičování </a:t>
            </a:r>
          </a:p>
          <a:p>
            <a:pPr marL="88900" indent="20638">
              <a:lnSpc>
                <a:spcPct val="170000"/>
              </a:lnSpc>
              <a:buNone/>
            </a:pPr>
            <a:r>
              <a:rPr lang="cs-CZ" sz="2900" dirty="0" smtClean="0">
                <a:latin typeface="Calibri" pitchFamily="34" charset="0"/>
              </a:rPr>
              <a:t>látky sudokopytníci.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136904" cy="720080"/>
          </a:xfrm>
        </p:spPr>
        <p:txBody>
          <a:bodyPr>
            <a:norm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  <a:latin typeface="Calibri" pitchFamily="34" charset="0"/>
              </a:rPr>
              <a:t>SUDOKOPYTNÍCI II.</a:t>
            </a:r>
            <a:endParaRPr lang="cs-CZ" sz="2600" b="1" dirty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992888" cy="5805264"/>
          </a:xfrm>
        </p:spPr>
        <p:txBody>
          <a:bodyPr>
            <a:normAutofit fontScale="40000" lnSpcReduction="20000"/>
          </a:bodyPr>
          <a:lstStyle/>
          <a:p>
            <a:endParaRPr lang="cs-CZ" dirty="0" smtClean="0"/>
          </a:p>
          <a:p>
            <a:r>
              <a:rPr lang="cs-CZ" sz="5100" dirty="0" smtClean="0">
                <a:latin typeface="Calibri" pitchFamily="34" charset="0"/>
              </a:rPr>
              <a:t>Chodí po dvou prstech, které jsou zakončeny </a:t>
            </a:r>
            <a:r>
              <a:rPr lang="cs-CZ" sz="5100" dirty="0" smtClean="0">
                <a:solidFill>
                  <a:srgbClr val="FF0000"/>
                </a:solidFill>
                <a:latin typeface="Calibri" pitchFamily="34" charset="0"/>
              </a:rPr>
              <a:t>rohovitými kopýtky.</a:t>
            </a:r>
          </a:p>
          <a:p>
            <a:pPr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6000" dirty="0" smtClean="0">
                <a:solidFill>
                  <a:srgbClr val="00B050"/>
                </a:solidFill>
                <a:latin typeface="Calibri" pitchFamily="34" charset="0"/>
              </a:rPr>
              <a:t>2) ŽIJÍCÍ V CIZÍCH ZEMÍCH</a:t>
            </a:r>
          </a:p>
          <a:p>
            <a:pPr>
              <a:buNone/>
            </a:pPr>
            <a:endParaRPr lang="cs-CZ" sz="5000" dirty="0" smtClean="0">
              <a:solidFill>
                <a:srgbClr val="92D05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5000" dirty="0" smtClean="0">
                <a:solidFill>
                  <a:srgbClr val="92D050"/>
                </a:solidFill>
                <a:latin typeface="Calibri" pitchFamily="34" charset="0"/>
              </a:rPr>
              <a:t>Antilopy</a:t>
            </a:r>
          </a:p>
          <a:p>
            <a:pPr marL="0" indent="0">
              <a:buNone/>
            </a:pPr>
            <a:r>
              <a:rPr lang="cs-CZ" sz="5000" dirty="0" smtClean="0">
                <a:latin typeface="Calibri" pitchFamily="34" charset="0"/>
              </a:rPr>
              <a:t>Žijí na afrických savanách, pohybují se ve velkých  stádech, výborně běhají a skáčou.</a:t>
            </a:r>
          </a:p>
          <a:p>
            <a:pPr>
              <a:buNone/>
            </a:pPr>
            <a:endParaRPr lang="cs-CZ" sz="5000" dirty="0" smtClean="0">
              <a:latin typeface="Calibri" pitchFamily="34" charset="0"/>
            </a:endParaRPr>
          </a:p>
          <a:p>
            <a:pPr>
              <a:buNone/>
            </a:pPr>
            <a:endParaRPr lang="cs-CZ" sz="2500" dirty="0" smtClean="0">
              <a:latin typeface="Calibri" pitchFamily="34" charset="0"/>
            </a:endParaRPr>
          </a:p>
          <a:p>
            <a:pPr>
              <a:buNone/>
            </a:pPr>
            <a:endParaRPr lang="cs-CZ" sz="2500" dirty="0" smtClean="0">
              <a:latin typeface="Calibri" pitchFamily="34" charset="0"/>
            </a:endParaRPr>
          </a:p>
          <a:p>
            <a:pPr>
              <a:buNone/>
            </a:pPr>
            <a:endParaRPr lang="cs-CZ" sz="2500" dirty="0" smtClean="0">
              <a:latin typeface="Calibri" pitchFamily="34" charset="0"/>
            </a:endParaRPr>
          </a:p>
          <a:p>
            <a:pPr>
              <a:buNone/>
            </a:pPr>
            <a:endParaRPr lang="cs-CZ" sz="25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		</a:t>
            </a:r>
            <a:r>
              <a:rPr lang="cs-CZ" sz="2300" dirty="0" smtClean="0">
                <a:latin typeface="Calibri" pitchFamily="34" charset="0"/>
              </a:rPr>
              <a:t>     		</a:t>
            </a:r>
          </a:p>
          <a:p>
            <a:pPr>
              <a:buNone/>
            </a:pPr>
            <a:r>
              <a:rPr lang="cs-CZ" sz="2300" dirty="0">
                <a:latin typeface="Calibri" pitchFamily="34" charset="0"/>
              </a:rPr>
              <a:t>	</a:t>
            </a:r>
            <a:r>
              <a:rPr lang="cs-CZ" sz="2300" dirty="0" smtClean="0">
                <a:latin typeface="Calibri" pitchFamily="34" charset="0"/>
              </a:rPr>
              <a:t>		                      </a:t>
            </a:r>
            <a:r>
              <a:rPr lang="cs-CZ" sz="2800" dirty="0" smtClean="0">
                <a:latin typeface="Calibri" pitchFamily="34" charset="0"/>
              </a:rPr>
              <a:t>Obr.1: Antilopy</a:t>
            </a:r>
            <a:endParaRPr lang="cs-CZ" sz="2800" dirty="0" smtClean="0">
              <a:solidFill>
                <a:srgbClr val="92D05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5000" dirty="0" smtClean="0">
                <a:solidFill>
                  <a:srgbClr val="92D050"/>
                </a:solidFill>
                <a:latin typeface="Calibri" pitchFamily="34" charset="0"/>
              </a:rPr>
              <a:t>Žirafy</a:t>
            </a:r>
            <a:endParaRPr lang="cs-CZ" sz="50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5000" dirty="0" smtClean="0">
                <a:latin typeface="Calibri" pitchFamily="34" charset="0"/>
              </a:rPr>
              <a:t>Žijí v Africe, mají dlouhý krk i končetiny. </a:t>
            </a:r>
          </a:p>
          <a:p>
            <a:pPr>
              <a:buNone/>
            </a:pPr>
            <a:r>
              <a:rPr lang="cs-CZ" sz="5000" dirty="0" smtClean="0">
                <a:latin typeface="Calibri" pitchFamily="34" charset="0"/>
              </a:rPr>
              <a:t>Okusují listy v korunách stromů.</a:t>
            </a:r>
          </a:p>
          <a:p>
            <a:pPr>
              <a:buNone/>
            </a:pPr>
            <a:endParaRPr lang="cs-CZ" sz="50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5000" dirty="0" smtClean="0">
                <a:solidFill>
                  <a:srgbClr val="92D050"/>
                </a:solidFill>
                <a:latin typeface="Calibri" pitchFamily="34" charset="0"/>
              </a:rPr>
              <a:t>			                                                         </a:t>
            </a:r>
            <a:r>
              <a:rPr lang="cs-CZ" sz="2800" dirty="0" smtClean="0">
                <a:latin typeface="Calibri" pitchFamily="34" charset="0"/>
              </a:rPr>
              <a:t>Obr.2 Žirafa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</p:txBody>
      </p:sp>
      <p:pic>
        <p:nvPicPr>
          <p:cNvPr id="4" name="Picture 6" descr="Impa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212976"/>
            <a:ext cx="2160240" cy="1434400"/>
          </a:xfrm>
          <a:prstGeom prst="rect">
            <a:avLst/>
          </a:prstGeom>
          <a:noFill/>
        </p:spPr>
      </p:pic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65313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76672"/>
            <a:ext cx="8064896" cy="612068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300" dirty="0" smtClean="0"/>
          </a:p>
          <a:p>
            <a:pPr>
              <a:buNone/>
            </a:pPr>
            <a:r>
              <a:rPr lang="cs-CZ" sz="2000" dirty="0" smtClean="0">
                <a:solidFill>
                  <a:srgbClr val="92D050"/>
                </a:solidFill>
                <a:latin typeface="Calibri" pitchFamily="34" charset="0"/>
              </a:rPr>
              <a:t>Hroch obojživelný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Žije v afrických řekách a jezerech.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Ve dne se ukrývá, v noci jde na břeh, </a:t>
            </a:r>
          </a:p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živí se trávou.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100" dirty="0" smtClean="0">
                <a:latin typeface="Calibri" pitchFamily="34" charset="0"/>
              </a:rPr>
              <a:t>				                        Obr. 3: Hroch obojživelný</a:t>
            </a:r>
          </a:p>
          <a:p>
            <a:pPr>
              <a:buNone/>
            </a:pPr>
            <a:endParaRPr lang="cs-CZ" sz="2000" dirty="0" smtClean="0">
              <a:solidFill>
                <a:srgbClr val="92D050"/>
              </a:solidFill>
              <a:latin typeface="Calibri" pitchFamily="34" charset="0"/>
            </a:endParaRPr>
          </a:p>
          <a:p>
            <a:pPr>
              <a:buNone/>
            </a:pPr>
            <a:endParaRPr lang="cs-CZ" sz="2000" dirty="0" smtClean="0">
              <a:solidFill>
                <a:srgbClr val="92D05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92D050"/>
                </a:solidFill>
                <a:latin typeface="Calibri" pitchFamily="34" charset="0"/>
              </a:rPr>
              <a:t>Velbloud jednohrbý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Žije v suchých stepích a pouštích. V severní 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Africe a v Arábii je chován jako domácí zvíře.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Nosí těžké náklady, vydrží dlouho bez vody.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			               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100" dirty="0" smtClean="0">
                <a:latin typeface="Calibri" pitchFamily="34" charset="0"/>
              </a:rPr>
              <a:t>	       		                                                  Obr. 4: Velbloud jednohrbý</a:t>
            </a:r>
            <a:endParaRPr lang="cs-CZ" sz="1100" dirty="0">
              <a:latin typeface="Calibri" pitchFamily="34" charset="0"/>
            </a:endParaRPr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620688"/>
            <a:ext cx="2592288" cy="2592288"/>
          </a:xfrm>
          <a:prstGeom prst="rect">
            <a:avLst/>
          </a:prstGeom>
          <a:noFill/>
        </p:spPr>
      </p:pic>
      <p:pic>
        <p:nvPicPr>
          <p:cNvPr id="2053" name="Picture 5" descr="Soubor:07. Camel Profile, near Silverton, NSW, 07.07.2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573016"/>
            <a:ext cx="2638411" cy="26336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0"/>
            <a:ext cx="8424936" cy="674136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20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		</a:t>
            </a:r>
          </a:p>
          <a:p>
            <a:pPr>
              <a:buNone/>
            </a:pPr>
            <a:endParaRPr lang="cs-CZ" sz="2000" dirty="0" smtClean="0">
              <a:solidFill>
                <a:srgbClr val="00B05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92D050"/>
                </a:solidFill>
                <a:latin typeface="Calibri" pitchFamily="34" charset="0"/>
              </a:rPr>
              <a:t>	 </a:t>
            </a:r>
            <a:r>
              <a:rPr lang="cs-CZ" sz="2400" dirty="0" smtClean="0">
                <a:solidFill>
                  <a:srgbClr val="92D050"/>
                </a:solidFill>
                <a:latin typeface="Calibri" pitchFamily="34" charset="0"/>
              </a:rPr>
              <a:t>Bizon americký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 Žije v severní Americe, dnes už jen v rezervacích.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 Byl téměř vyhuben.</a:t>
            </a:r>
          </a:p>
          <a:p>
            <a:pPr>
              <a:buNone/>
            </a:pPr>
            <a:endParaRPr lang="cs-CZ" sz="19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900" dirty="0" smtClean="0">
                <a:solidFill>
                  <a:srgbClr val="00B050"/>
                </a:solidFill>
                <a:latin typeface="Calibri" pitchFamily="34" charset="0"/>
              </a:rPr>
              <a:t>							       </a:t>
            </a:r>
            <a:r>
              <a:rPr lang="cs-CZ" sz="1400" dirty="0" smtClean="0">
                <a:latin typeface="Calibri" pitchFamily="34" charset="0"/>
              </a:rPr>
              <a:t>Obr. 5: Bizon americký</a:t>
            </a:r>
          </a:p>
          <a:p>
            <a:pPr>
              <a:buNone/>
            </a:pPr>
            <a:endParaRPr lang="cs-CZ" sz="1900" dirty="0" smtClean="0">
              <a:solidFill>
                <a:srgbClr val="00B050"/>
              </a:solidFill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solidFill>
                <a:srgbClr val="00B05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92D050"/>
                </a:solidFill>
                <a:latin typeface="Calibri" pitchFamily="34" charset="0"/>
              </a:rPr>
              <a:t>	 Sob polární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 Žije na severu v tundrách ve stádech.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 Živí se lišejníky, chová se jako domácí zvíře.</a:t>
            </a:r>
          </a:p>
          <a:p>
            <a:pPr>
              <a:buNone/>
            </a:pPr>
            <a:endParaRPr lang="cs-CZ" sz="19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Calibri" pitchFamily="34" charset="0"/>
              </a:rPr>
              <a:t>							          Obr. 6: Sob polární</a:t>
            </a:r>
          </a:p>
          <a:p>
            <a:pPr>
              <a:buNone/>
            </a:pPr>
            <a:endParaRPr lang="cs-CZ" sz="19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900" dirty="0" smtClean="0">
                <a:solidFill>
                  <a:srgbClr val="00B050"/>
                </a:solidFill>
                <a:latin typeface="Calibri" pitchFamily="34" charset="0"/>
              </a:rPr>
              <a:t>	</a:t>
            </a:r>
            <a:r>
              <a:rPr lang="cs-CZ" sz="2400" dirty="0" smtClean="0">
                <a:solidFill>
                  <a:srgbClr val="00B050"/>
                </a:solidFill>
                <a:latin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dirty="0" smtClean="0">
                <a:solidFill>
                  <a:srgbClr val="92D050"/>
                </a:solidFill>
                <a:latin typeface="Calibri" pitchFamily="34" charset="0"/>
              </a:rPr>
              <a:t>	 Los evropský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 Žije na severu Evropy.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 Občas se losi zatoulají i k nám.</a:t>
            </a:r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400" dirty="0" smtClean="0">
                <a:solidFill>
                  <a:srgbClr val="00B050"/>
                </a:solidFill>
              </a:rPr>
              <a:t>							</a:t>
            </a:r>
            <a:r>
              <a:rPr lang="cs-CZ" sz="1400" dirty="0">
                <a:solidFill>
                  <a:srgbClr val="00B050"/>
                </a:solidFill>
              </a:rPr>
              <a:t> </a:t>
            </a:r>
            <a:r>
              <a:rPr lang="cs-CZ" sz="1400" dirty="0" smtClean="0">
                <a:solidFill>
                  <a:srgbClr val="00B050"/>
                </a:solidFill>
              </a:rPr>
              <a:t>           </a:t>
            </a:r>
            <a:r>
              <a:rPr lang="cs-CZ" sz="1400" dirty="0" smtClean="0">
                <a:latin typeface="Calibri" pitchFamily="34" charset="0"/>
              </a:rPr>
              <a:t>Obr. 7: Los evropský</a:t>
            </a:r>
          </a:p>
          <a:p>
            <a:pPr>
              <a:buNone/>
            </a:pPr>
            <a:r>
              <a:rPr lang="cs-CZ" sz="1400" dirty="0" smtClean="0">
                <a:solidFill>
                  <a:srgbClr val="00B050"/>
                </a:solidFill>
              </a:rPr>
              <a:t> </a:t>
            </a:r>
            <a:endParaRPr lang="cs-CZ" sz="1400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Documents and Settings\User\Local Settings\Temporary Internet Files\Content.IE5\MKYS0L2F\MP9004278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492896"/>
            <a:ext cx="2286016" cy="1357321"/>
          </a:xfrm>
          <a:prstGeom prst="rect">
            <a:avLst/>
          </a:prstGeom>
          <a:noFill/>
        </p:spPr>
      </p:pic>
      <p:pic>
        <p:nvPicPr>
          <p:cNvPr id="1030" name="Picture 6" descr="Los evropský (samec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365104"/>
            <a:ext cx="2238375" cy="1600200"/>
          </a:xfrm>
          <a:prstGeom prst="rect">
            <a:avLst/>
          </a:prstGeom>
          <a:noFill/>
        </p:spPr>
      </p:pic>
      <p:pic>
        <p:nvPicPr>
          <p:cNvPr id="7" name="Picture 2" descr="C:\Users\Radka\AppData\Local\Microsoft\Windows\Temporary Internet Files\Content.IE5\S970RVQI\MP9001804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04664"/>
            <a:ext cx="2302794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7776864" cy="6051072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Odpověz na otázky. Slova napiš do křížovky. </a:t>
            </a:r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1. Které zvíře žije na severu v tundrách ve stádech?</a:t>
            </a:r>
          </a:p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2. Čím se živí Sob polární?</a:t>
            </a:r>
          </a:p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3. Jak se nazývá pruhovaný černobílý lichokopytník?</a:t>
            </a:r>
          </a:p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4. Které zvíře vydrží dlouho bez vody a žije na poušti?</a:t>
            </a:r>
          </a:p>
          <a:p>
            <a:pPr marL="266700" indent="-266700">
              <a:buNone/>
            </a:pPr>
            <a:r>
              <a:rPr lang="cs-CZ" sz="2000" dirty="0" smtClean="0">
                <a:latin typeface="Calibri" pitchFamily="34" charset="0"/>
              </a:rPr>
              <a:t>5. Který sudokopytník, žijící ve velkých stádech, výborně  běhá a skáče?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200" dirty="0" smtClean="0">
                <a:latin typeface="Calibri" pitchFamily="34" charset="0"/>
              </a:rPr>
              <a:t> </a:t>
            </a:r>
          </a:p>
          <a:p>
            <a:pPr marL="0" indent="0">
              <a:buNone/>
            </a:pPr>
            <a:r>
              <a:rPr lang="cs-CZ" sz="2600" dirty="0">
                <a:latin typeface="Calibri" pitchFamily="34" charset="0"/>
              </a:rPr>
              <a:t> </a:t>
            </a:r>
            <a:r>
              <a:rPr lang="cs-CZ" sz="2600" dirty="0" smtClean="0">
                <a:latin typeface="Calibri" pitchFamily="34" charset="0"/>
              </a:rPr>
              <a:t>    4.</a:t>
            </a:r>
            <a:endParaRPr lang="cs-CZ" sz="2600" dirty="0">
              <a:latin typeface="Calibri" pitchFamily="34" charset="0"/>
            </a:endParaRPr>
          </a:p>
        </p:txBody>
      </p:sp>
      <p:pic>
        <p:nvPicPr>
          <p:cNvPr id="2051" name="Picture 3" descr="C:\Users\Lucie\Desktop\Obrázek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1" y="3717033"/>
            <a:ext cx="6696744" cy="316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826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003232" cy="804704"/>
          </a:xfrm>
          <a:noFill/>
          <a:ln>
            <a:noFill/>
          </a:ln>
        </p:spPr>
        <p:txBody>
          <a:bodyPr>
            <a:normAutofit/>
          </a:bodyPr>
          <a:lstStyle/>
          <a:p>
            <a:r>
              <a:rPr lang="cs-CZ" sz="2800" b="0" cap="none" dirty="0" smtClean="0">
                <a:solidFill>
                  <a:schemeClr val="tx1"/>
                </a:solidFill>
                <a:latin typeface="Calibri" pitchFamily="34" charset="0"/>
              </a:rPr>
              <a:t>Vyluštění křížovky:</a:t>
            </a:r>
            <a:endParaRPr lang="cs-CZ" sz="2800" b="0" cap="none" dirty="0">
              <a:solidFill>
                <a:schemeClr val="tx1"/>
              </a:solidFill>
              <a:latin typeface="Calibri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22231819"/>
              </p:ext>
            </p:extLst>
          </p:nvPr>
        </p:nvGraphicFramePr>
        <p:xfrm>
          <a:off x="1115616" y="1700808"/>
          <a:ext cx="7238998" cy="3312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6846"/>
                <a:gridCol w="556846"/>
                <a:gridCol w="556846"/>
                <a:gridCol w="556846"/>
                <a:gridCol w="556846"/>
                <a:gridCol w="556846"/>
                <a:gridCol w="556846"/>
                <a:gridCol w="556846"/>
                <a:gridCol w="556846"/>
                <a:gridCol w="556846"/>
                <a:gridCol w="556846"/>
                <a:gridCol w="556846"/>
                <a:gridCol w="556846"/>
              </a:tblGrid>
              <a:tr h="662474">
                <a:tc gridSpan="3"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S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O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B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62474">
                <a:tc gridSpan="4"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L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I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Š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E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J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Í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K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Y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62474">
                <a:tc gridSpan="5"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E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B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R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62474"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V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E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L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B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L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O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U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D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62474">
                <a:tc gridSpan="4"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I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L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O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P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</a:t>
                      </a:r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012632" cy="79208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Calibri" pitchFamily="34" charset="0"/>
              </a:rPr>
              <a:t>ZDROJE: 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340768"/>
            <a:ext cx="7776864" cy="55172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900" dirty="0" smtClean="0">
                <a:latin typeface="Calibri" pitchFamily="34" charset="0"/>
              </a:rPr>
              <a:t>SKÝBOVÁ, Jana. </a:t>
            </a:r>
            <a:r>
              <a:rPr lang="cs-CZ" sz="1900" i="1" dirty="0" smtClean="0">
                <a:latin typeface="Calibri" pitchFamily="34" charset="0"/>
              </a:rPr>
              <a:t>Přírodopis Zoologie</a:t>
            </a:r>
            <a:r>
              <a:rPr lang="cs-CZ" sz="1900" dirty="0" smtClean="0">
                <a:latin typeface="Calibri" pitchFamily="34" charset="0"/>
              </a:rPr>
              <a:t>. Praha: Septima, 2011, ISBN 978-80-7216-285-7.</a:t>
            </a:r>
          </a:p>
          <a:p>
            <a:pPr>
              <a:lnSpc>
                <a:spcPct val="150000"/>
              </a:lnSpc>
            </a:pPr>
            <a:endParaRPr lang="cs-CZ" sz="19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900" dirty="0" smtClean="0">
                <a:latin typeface="Calibri" pitchFamily="34" charset="0"/>
              </a:rPr>
              <a:t>ŠKODA, Eduard. Přírodověda pro 6. ročník </a:t>
            </a:r>
            <a:r>
              <a:rPr lang="cs-CZ" sz="1900" dirty="0" err="1" smtClean="0">
                <a:latin typeface="Calibri" pitchFamily="34" charset="0"/>
              </a:rPr>
              <a:t>ZvŠ</a:t>
            </a:r>
            <a:r>
              <a:rPr lang="cs-CZ" sz="1900" dirty="0" smtClean="0">
                <a:latin typeface="Calibri" pitchFamily="34" charset="0"/>
              </a:rPr>
              <a:t>. Praha: Parta, 1999, ISBN 80-85989-73-5</a:t>
            </a:r>
          </a:p>
          <a:p>
            <a:pPr>
              <a:lnSpc>
                <a:spcPct val="150000"/>
              </a:lnSpc>
            </a:pPr>
            <a:endParaRPr lang="cs-CZ" sz="19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900" dirty="0" smtClean="0">
                <a:latin typeface="Calibri" pitchFamily="34" charset="0"/>
              </a:rPr>
              <a:t>Obr.1: ERULEZ. Soubor:</a:t>
            </a:r>
            <a:r>
              <a:rPr lang="cs-CZ" sz="1900" dirty="0" err="1" smtClean="0">
                <a:latin typeface="Calibri" pitchFamily="34" charset="0"/>
              </a:rPr>
              <a:t>Impala</a:t>
            </a:r>
            <a:r>
              <a:rPr lang="cs-CZ" sz="1900" dirty="0" smtClean="0">
                <a:latin typeface="Calibri" pitchFamily="34" charset="0"/>
              </a:rPr>
              <a:t>.JPG. </a:t>
            </a:r>
            <a:r>
              <a:rPr lang="cs-CZ" sz="1900" dirty="0" err="1" smtClean="0">
                <a:latin typeface="Calibri" pitchFamily="34" charset="0"/>
              </a:rPr>
              <a:t>W</a:t>
            </a:r>
            <a:r>
              <a:rPr lang="cs-CZ" sz="1900" i="1" dirty="0" err="1" smtClean="0">
                <a:latin typeface="Calibri" pitchFamily="34" charset="0"/>
              </a:rPr>
              <a:t>ikipedie</a:t>
            </a:r>
            <a:r>
              <a:rPr lang="cs-CZ" sz="1900" dirty="0" smtClean="0">
                <a:latin typeface="Calibri" pitchFamily="34" charset="0"/>
              </a:rPr>
              <a:t> [online]. 6. 12. 2005 [cit. 2012-12-8]. Dostupné z: </a:t>
            </a:r>
            <a:r>
              <a:rPr lang="cs-CZ" sz="1900" dirty="0" smtClean="0">
                <a:latin typeface="Calibri" pitchFamily="34" charset="0"/>
                <a:hlinkClick r:id="rId2"/>
              </a:rPr>
              <a:t>http://cs.wikipedia.org/wiki/Soubor:Impala.JPG</a:t>
            </a:r>
            <a:endParaRPr lang="cs-CZ" sz="19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cs-CZ" sz="19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900" dirty="0" smtClean="0">
                <a:latin typeface="Calibri" pitchFamily="34" charset="0"/>
              </a:rPr>
              <a:t>Obr.2: Klipart Microsoft </a:t>
            </a:r>
            <a:r>
              <a:rPr lang="cs-CZ" sz="1900" dirty="0" err="1" smtClean="0">
                <a:latin typeface="Calibri" pitchFamily="34" charset="0"/>
              </a:rPr>
              <a:t>Ofiice</a:t>
            </a:r>
            <a:endParaRPr lang="cs-CZ" sz="19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2100" dirty="0" smtClean="0">
              <a:latin typeface="Calibri" pitchFamily="34" charset="0"/>
            </a:endParaRPr>
          </a:p>
          <a:p>
            <a:endParaRPr lang="cs-CZ" sz="2400" dirty="0" smtClean="0">
              <a:latin typeface="Calibri" pitchFamily="34" charset="0"/>
            </a:endParaRPr>
          </a:p>
          <a:p>
            <a:endParaRPr lang="cs-CZ" sz="1900" dirty="0" smtClean="0">
              <a:latin typeface="Calibri" pitchFamily="34" charset="0"/>
            </a:endParaRPr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60648"/>
            <a:ext cx="7920880" cy="633670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900" dirty="0" smtClean="0">
                <a:latin typeface="Calibri" pitchFamily="34" charset="0"/>
              </a:rPr>
              <a:t>Obr. 3: BSTHURNERHOF. Soubor:</a:t>
            </a:r>
            <a:r>
              <a:rPr lang="cs-CZ" sz="1900" dirty="0" err="1" smtClean="0">
                <a:latin typeface="Calibri" pitchFamily="34" charset="0"/>
              </a:rPr>
              <a:t>Nilpferd</a:t>
            </a:r>
            <a:r>
              <a:rPr lang="cs-CZ" sz="1900" dirty="0" smtClean="0">
                <a:latin typeface="Calibri" pitchFamily="34" charset="0"/>
              </a:rPr>
              <a:t> </a:t>
            </a:r>
            <a:r>
              <a:rPr lang="cs-CZ" sz="1900" dirty="0" err="1" smtClean="0">
                <a:latin typeface="Calibri" pitchFamily="34" charset="0"/>
              </a:rPr>
              <a:t>auftauchend</a:t>
            </a:r>
            <a:r>
              <a:rPr lang="cs-CZ" sz="1900" dirty="0" smtClean="0">
                <a:latin typeface="Calibri" pitchFamily="34" charset="0"/>
              </a:rPr>
              <a:t> 0505012 .</a:t>
            </a:r>
            <a:r>
              <a:rPr lang="cs-CZ" sz="1900" dirty="0" err="1" smtClean="0">
                <a:latin typeface="Calibri" pitchFamily="34" charset="0"/>
              </a:rPr>
              <a:t>jpg</a:t>
            </a:r>
            <a:r>
              <a:rPr lang="cs-CZ" sz="1900" dirty="0" smtClean="0">
                <a:latin typeface="Calibri" pitchFamily="34" charset="0"/>
              </a:rPr>
              <a:t>. </a:t>
            </a:r>
            <a:r>
              <a:rPr lang="cs-CZ" sz="1900" dirty="0" err="1" smtClean="0">
                <a:latin typeface="Calibri" pitchFamily="34" charset="0"/>
              </a:rPr>
              <a:t>W</a:t>
            </a:r>
            <a:r>
              <a:rPr lang="cs-CZ" sz="1900" i="1" dirty="0" err="1" smtClean="0">
                <a:latin typeface="Calibri" pitchFamily="34" charset="0"/>
              </a:rPr>
              <a:t>ikipedie</a:t>
            </a:r>
            <a:r>
              <a:rPr lang="cs-CZ" sz="1900" dirty="0" smtClean="0">
                <a:latin typeface="Calibri" pitchFamily="34" charset="0"/>
              </a:rPr>
              <a:t> [online]. 2. 9. 2007 [cit. 2012-12-8]. Dostupné z: </a:t>
            </a:r>
            <a:r>
              <a:rPr lang="cs-CZ" sz="1900" dirty="0" smtClean="0">
                <a:latin typeface="Calibri" pitchFamily="34" charset="0"/>
                <a:hlinkClick r:id="rId2"/>
              </a:rPr>
              <a:t>http://cs.wikipedia.org/wiki/Soubor:Nilpferd_auftauchend_0505012_.jpg</a:t>
            </a:r>
            <a:endParaRPr lang="cs-CZ" sz="19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19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900" dirty="0" smtClean="0">
                <a:latin typeface="Calibri" pitchFamily="34" charset="0"/>
              </a:rPr>
              <a:t>Obr</a:t>
            </a:r>
            <a:r>
              <a:rPr lang="cs-CZ" sz="1900" dirty="0">
                <a:latin typeface="Calibri" pitchFamily="34" charset="0"/>
              </a:rPr>
              <a:t>. 4: JJRON. Soubor:07. </a:t>
            </a:r>
            <a:r>
              <a:rPr lang="cs-CZ" sz="1900" dirty="0" err="1">
                <a:latin typeface="Calibri" pitchFamily="34" charset="0"/>
              </a:rPr>
              <a:t>Camel</a:t>
            </a:r>
            <a:r>
              <a:rPr lang="cs-CZ" sz="1900" dirty="0">
                <a:latin typeface="Calibri" pitchFamily="34" charset="0"/>
              </a:rPr>
              <a:t> Profile, </a:t>
            </a:r>
            <a:r>
              <a:rPr lang="cs-CZ" sz="1900" dirty="0" err="1">
                <a:latin typeface="Calibri" pitchFamily="34" charset="0"/>
              </a:rPr>
              <a:t>near</a:t>
            </a:r>
            <a:r>
              <a:rPr lang="cs-CZ" sz="1900" dirty="0">
                <a:latin typeface="Calibri" pitchFamily="34" charset="0"/>
              </a:rPr>
              <a:t> </a:t>
            </a:r>
            <a:r>
              <a:rPr lang="cs-CZ" sz="1900" dirty="0" err="1">
                <a:latin typeface="Calibri" pitchFamily="34" charset="0"/>
              </a:rPr>
              <a:t>Silverton</a:t>
            </a:r>
            <a:r>
              <a:rPr lang="cs-CZ" sz="1900" dirty="0">
                <a:latin typeface="Calibri" pitchFamily="34" charset="0"/>
              </a:rPr>
              <a:t>, NSW, 07.07.2007.jpg. W</a:t>
            </a:r>
            <a:r>
              <a:rPr lang="cs-CZ" sz="1900" i="1" dirty="0">
                <a:latin typeface="Calibri" pitchFamily="34" charset="0"/>
              </a:rPr>
              <a:t>ikipedie</a:t>
            </a:r>
            <a:r>
              <a:rPr lang="cs-CZ" sz="1900" dirty="0">
                <a:latin typeface="Calibri" pitchFamily="34" charset="0"/>
              </a:rPr>
              <a:t> [online]. </a:t>
            </a:r>
            <a:r>
              <a:rPr lang="cs-CZ" sz="1900" dirty="0" smtClean="0">
                <a:latin typeface="Calibri" pitchFamily="34" charset="0"/>
              </a:rPr>
              <a:t>29. 9. </a:t>
            </a:r>
            <a:r>
              <a:rPr lang="cs-CZ" sz="1900" dirty="0">
                <a:latin typeface="Calibri" pitchFamily="34" charset="0"/>
              </a:rPr>
              <a:t>2007 </a:t>
            </a:r>
            <a:r>
              <a:rPr lang="cs-CZ" sz="1900" dirty="0" smtClean="0">
                <a:latin typeface="Calibri" pitchFamily="34" charset="0"/>
              </a:rPr>
              <a:t>[cit. 2012-12-8]. Dostupné z: </a:t>
            </a:r>
            <a:r>
              <a:rPr lang="cs-CZ" sz="1900" dirty="0">
                <a:latin typeface="Calibri" pitchFamily="34" charset="0"/>
                <a:hlinkClick r:id="rId3"/>
              </a:rPr>
              <a:t>http://cs.wikipedia.org/wiki/Soubor:07._Camel_Profile,_near_Silverton,_NSW,_07.07.2007.jpg</a:t>
            </a:r>
            <a:endParaRPr lang="cs-CZ" sz="1900" dirty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19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900" dirty="0" smtClean="0">
                <a:latin typeface="Calibri" pitchFamily="34" charset="0"/>
              </a:rPr>
              <a:t>Obr</a:t>
            </a:r>
            <a:r>
              <a:rPr lang="cs-CZ" sz="1900" dirty="0">
                <a:latin typeface="Calibri" pitchFamily="34" charset="0"/>
              </a:rPr>
              <a:t>. 5: Klipart Microsoft </a:t>
            </a:r>
            <a:r>
              <a:rPr lang="cs-CZ" sz="1900" dirty="0" err="1" smtClean="0">
                <a:latin typeface="Calibri" pitchFamily="34" charset="0"/>
              </a:rPr>
              <a:t>Ofiice</a:t>
            </a:r>
            <a:endParaRPr lang="cs-CZ" sz="19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1900" dirty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900" dirty="0">
                <a:latin typeface="Calibri" pitchFamily="34" charset="0"/>
              </a:rPr>
              <a:t>Obr. 6: Klipart Microsoft </a:t>
            </a:r>
            <a:r>
              <a:rPr lang="cs-CZ" sz="1900" dirty="0" err="1">
                <a:latin typeface="Calibri" pitchFamily="34" charset="0"/>
              </a:rPr>
              <a:t>Ofiice</a:t>
            </a:r>
            <a:endParaRPr lang="cs-CZ" sz="1900" dirty="0">
              <a:latin typeface="Calibri" pitchFamily="34" charset="0"/>
            </a:endParaRPr>
          </a:p>
          <a:p>
            <a:endParaRPr lang="cs-CZ" sz="2100" dirty="0" smtClean="0">
              <a:latin typeface="Calibri" pitchFamily="34" charset="0"/>
            </a:endParaRPr>
          </a:p>
          <a:p>
            <a:endParaRPr lang="cs-CZ" sz="2100" dirty="0">
              <a:latin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5331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1900" dirty="0" smtClean="0">
                <a:latin typeface="Calibri" pitchFamily="34" charset="0"/>
              </a:rPr>
              <a:t>Obr. 7: BEZAIRE, Dave; HAVENS-BEZAIRE, </a:t>
            </a:r>
            <a:r>
              <a:rPr lang="cs-CZ" sz="1900" dirty="0" err="1" smtClean="0">
                <a:latin typeface="Calibri" pitchFamily="34" charset="0"/>
              </a:rPr>
              <a:t>Susi</a:t>
            </a:r>
            <a:r>
              <a:rPr lang="cs-CZ" sz="1900" dirty="0" smtClean="0">
                <a:latin typeface="Calibri" pitchFamily="34" charset="0"/>
              </a:rPr>
              <a:t>. </a:t>
            </a:r>
            <a:r>
              <a:rPr lang="en-US" sz="1900" dirty="0" smtClean="0">
                <a:latin typeface="Calibri" pitchFamily="34" charset="0"/>
              </a:rPr>
              <a:t>Soubor:Moose in Gros Ventre Campgroud 4.jpg</a:t>
            </a:r>
            <a:r>
              <a:rPr lang="cs-CZ" sz="1900" dirty="0" smtClean="0">
                <a:latin typeface="Calibri" pitchFamily="34" charset="0"/>
              </a:rPr>
              <a:t>. </a:t>
            </a:r>
            <a:r>
              <a:rPr lang="cs-CZ" sz="1900" dirty="0" err="1" smtClean="0">
                <a:latin typeface="Calibri" pitchFamily="34" charset="0"/>
              </a:rPr>
              <a:t>W</a:t>
            </a:r>
            <a:r>
              <a:rPr lang="cs-CZ" sz="1900" i="1" dirty="0" err="1" smtClean="0">
                <a:latin typeface="Calibri" pitchFamily="34" charset="0"/>
              </a:rPr>
              <a:t>ikipedie</a:t>
            </a:r>
            <a:r>
              <a:rPr lang="cs-CZ" sz="1900" dirty="0" smtClean="0">
                <a:latin typeface="Calibri" pitchFamily="34" charset="0"/>
              </a:rPr>
              <a:t> [online]. 19. 6. 2010 [cit. 2012-12-8]. Dostupné z: </a:t>
            </a:r>
            <a:r>
              <a:rPr lang="cs-CZ" sz="1900" dirty="0" smtClean="0">
                <a:latin typeface="Calibri" pitchFamily="34" charset="0"/>
                <a:hlinkClick r:id="rId2"/>
              </a:rPr>
              <a:t>http://cs.wikipedia.org/wiki/Soubor:Moose_in_Gros_Ventre_Campgroud_4.jpg</a:t>
            </a:r>
            <a:endParaRPr lang="cs-CZ" sz="1900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865</TotalTime>
  <Words>391</Words>
  <Application>Microsoft Office PowerPoint</Application>
  <PresentationFormat>Předvádění na obrazovce (4:3)</PresentationFormat>
  <Paragraphs>146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SUDOKOPYTNÍCI II.</vt:lpstr>
      <vt:lpstr>Snímek 3</vt:lpstr>
      <vt:lpstr>Snímek 4</vt:lpstr>
      <vt:lpstr>Snímek 5</vt:lpstr>
      <vt:lpstr>Vyluštění křížovky:</vt:lpstr>
      <vt:lpstr>ZDROJE: 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95</cp:revision>
  <dcterms:created xsi:type="dcterms:W3CDTF">2013-05-12T19:09:48Z</dcterms:created>
  <dcterms:modified xsi:type="dcterms:W3CDTF">2013-06-18T18:23:36Z</dcterms:modified>
</cp:coreProperties>
</file>