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56" r:id="rId3"/>
    <p:sldId id="257" r:id="rId4"/>
    <p:sldId id="260" r:id="rId5"/>
    <p:sldId id="261" r:id="rId6"/>
    <p:sldId id="259" r:id="rId7"/>
    <p:sldId id="262" r:id="rId8"/>
    <p:sldId id="265" r:id="rId9"/>
    <p:sldId id="266" r:id="rId10"/>
    <p:sldId id="267" r:id="rId11"/>
    <p:sldId id="258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096C1-3FB5-4BCB-BE2A-F12AC1E9FAAF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2563B-DC05-4151-9C8D-9E7BD7900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87AD2-445B-4BB0-A048-292430EE25BB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E7840-3199-4BB0-978A-4DB88116C1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14861-C712-4D1D-91E1-9682DB5B8BD0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976E5-6D71-4037-8AE3-388F35B556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B86DB-3B67-41C9-A53A-B677AE8444E5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DFAE0-98D4-4350-87CD-FD62C1C6D6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E8516-58B7-4A9F-B342-67958182F912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141D-1B9F-4FD2-8864-845EA7DD24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5C452-4E85-4C01-84CD-435A4D0DB33F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1200F-7ACB-48B9-8B0F-3C465EA28D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EE1EC-768D-45D3-A013-D65D525C6A12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D488A-F5C0-4DEA-AEBA-A9D5016D4A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847CE-DC2C-430A-820B-02DC8CDE17CE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8523F-102A-4787-85CA-D2D6B9B002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666C5-6D84-4B26-A1E7-C64ED8CEEC52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A641F-62D7-47ED-A086-7DAAA26053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D6FA6-EF22-423B-BA21-5C5E4742CE50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6B957-A2ED-4162-A4FC-A35FADBDEB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ABD0-51B2-495A-90CF-71DDB0DC9DFF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558A1-917F-43C0-8556-6C46E0C024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07A3DC-A8D7-425A-8725-14EE9C21A05E}" type="datetimeFigureOut">
              <a:rPr lang="cs-CZ"/>
              <a:pPr>
                <a:defRPr/>
              </a:pPr>
              <a:t>29.8.2013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2E56FD-27D6-46BB-B50B-4BB1EB9B95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86" r:id="rId9"/>
    <p:sldLayoutId id="2147483677" r:id="rId10"/>
    <p:sldLayoutId id="214748367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31800" y="1450975"/>
            <a:ext cx="8229600" cy="4826000"/>
          </a:xfrm>
        </p:spPr>
        <p:txBody>
          <a:bodyPr>
            <a:normAutofit fontScale="70000" lnSpcReduction="20000"/>
          </a:bodyPr>
          <a:lstStyle/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Základní škola a Střední škola CREDO, o.p.s.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 smtClean="0"/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Číslo projektu: CZ.1.07/1.4.00/21.2963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 smtClean="0"/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Výukový materiál č.: VY_32_INOVACE_89_Ptáci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 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Vypracovala: </a:t>
            </a:r>
            <a:r>
              <a:rPr lang="cs-CZ" b="1" i="1" dirty="0" smtClean="0"/>
              <a:t>Mgr. Vladimíra Kamínková</a:t>
            </a:r>
            <a:endParaRPr lang="cs-CZ" dirty="0" smtClean="0"/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 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Určeno pro 5. ročník </a:t>
            </a:r>
            <a:r>
              <a:rPr lang="cs-CZ" i="1" dirty="0" smtClean="0"/>
              <a:t>ZŠ</a:t>
            </a:r>
            <a:r>
              <a:rPr lang="cs-CZ" dirty="0" smtClean="0"/>
              <a:t> praktické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Vzdělávací oblast: Člověk a příroda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Vzdělávací obor: Přírodověda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Tematický okruh: Přírodověda pro 5. ročník ZŠ praktické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Vytvořeno dne:  22. 11. 2012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Použito ve výuce: 27. 11. 2012</a:t>
            </a:r>
          </a:p>
          <a:p>
            <a:pPr marL="88900" indent="20638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Anotace: Prezentace </a:t>
            </a:r>
            <a:r>
              <a:rPr lang="cs-CZ" dirty="0" err="1" smtClean="0"/>
              <a:t>Powerpoint</a:t>
            </a:r>
            <a:r>
              <a:rPr lang="cs-CZ" dirty="0" smtClean="0"/>
              <a:t> určená žákům 5. ročníku ZŠ praktické k doplnění výkladu a opakování učiva o ptácích.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/>
          </a:p>
        </p:txBody>
      </p:sp>
      <p:pic>
        <p:nvPicPr>
          <p:cNvPr id="13314" name="Obrázek 3" descr="OPVK_hor_zakladni_logolink_RGB_c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88913"/>
            <a:ext cx="5761037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Obrázek 4" descr="logo školy bílé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1628775"/>
            <a:ext cx="2773363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8800" dirty="0" smtClean="0"/>
              <a:t>Ptáci</a:t>
            </a:r>
            <a:endParaRPr lang="cs-CZ" sz="8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15479"/>
          <a:stretch/>
        </p:blipFill>
        <p:spPr bwMode="auto">
          <a:xfrm>
            <a:off x="2343150" y="3212976"/>
            <a:ext cx="3950618" cy="31433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Ptáci jsou živočichové, jejichž tělo je pokryto peřím. Mají křídla a většina z nich dovede létat. Snášejí vajíčka a starají se o vylíhlá mláďata.</a:t>
            </a:r>
          </a:p>
          <a:p>
            <a:r>
              <a:rPr lang="cs-CZ" smtClean="0"/>
              <a:t>Na hlavě mají ptáci zobák. Ten umožňuje ptákům potravu chytat, sbírat, uštipovat, trhat nebo procezovat.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387850"/>
          </a:xfrm>
        </p:spPr>
        <p:txBody>
          <a:bodyPr/>
          <a:lstStyle/>
          <a:p>
            <a:r>
              <a:rPr lang="cs-CZ" smtClean="0"/>
              <a:t>Nejvíce ptáků žije v lesích (datel, sovy…). Další ptáci obývají pole a louky (skřivan, koroptev, havran…). Jiní žijí poblíž řek, potoků a mokřin (čáp…). Vodní ptáci tráví většinu svého života ve vodě (kachna, labuť, …). Prsty </a:t>
            </a:r>
            <a:r>
              <a:rPr lang="cs-CZ" smtClean="0">
                <a:latin typeface="Arial" charset="0"/>
              </a:rPr>
              <a:t>m</a:t>
            </a:r>
            <a:r>
              <a:rPr lang="cs-CZ" smtClean="0"/>
              <a:t>ají spoj</a:t>
            </a:r>
            <a:r>
              <a:rPr lang="cs-CZ" smtClean="0">
                <a:latin typeface="Arial" charset="0"/>
              </a:rPr>
              <a:t>e</a:t>
            </a:r>
            <a:r>
              <a:rPr lang="cs-CZ" smtClean="0"/>
              <a:t>né plovací blánou, a tak dobře plavou. Ptáci jako kos či vrabec žijí poblíž lidských obydlí.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572000" y="3717032"/>
            <a:ext cx="4242048" cy="28209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  <p:sp>
        <p:nvSpPr>
          <p:cNvPr id="16387" name="TextovéPole 1"/>
          <p:cNvSpPr txBox="1">
            <a:spLocks noChangeArrowheads="1"/>
          </p:cNvSpPr>
          <p:nvPr/>
        </p:nvSpPr>
        <p:spPr bwMode="auto">
          <a:xfrm>
            <a:off x="3771900" y="6153150"/>
            <a:ext cx="700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nstantia" pitchFamily="18" charset="0"/>
              </a:rPr>
              <a:t>labuť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sah 2"/>
          <p:cNvSpPr>
            <a:spLocks noGrp="1"/>
          </p:cNvSpPr>
          <p:nvPr>
            <p:ph idx="1"/>
          </p:nvPr>
        </p:nvSpPr>
        <p:spPr>
          <a:xfrm>
            <a:off x="323850" y="1306513"/>
            <a:ext cx="8229600" cy="4389437"/>
          </a:xfrm>
        </p:spPr>
        <p:txBody>
          <a:bodyPr/>
          <a:lstStyle/>
          <a:p>
            <a:r>
              <a:rPr lang="cs-CZ" smtClean="0"/>
              <a:t>Ptáci snášejí svá vejce do hnízd, která jsou velmi rozmanitá. Některá vypadají jako košíčky, jiná jsou kulovitá s postranním vchodem. Mnoho ptáků žije                 v dutinách stromů, jiní si hloubí nory. Vlaštovky přilepují kousky bláta ke zdi domů, a tak tvoří polokulovitá hnízda z hlíny.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4098032" cy="30735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  <p:sp>
        <p:nvSpPr>
          <p:cNvPr id="17411" name="TextovéPole 1"/>
          <p:cNvSpPr txBox="1">
            <a:spLocks noChangeArrowheads="1"/>
          </p:cNvSpPr>
          <p:nvPr/>
        </p:nvSpPr>
        <p:spPr bwMode="auto">
          <a:xfrm>
            <a:off x="2849563" y="6165850"/>
            <a:ext cx="18430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nstantia" pitchFamily="18" charset="0"/>
              </a:rPr>
              <a:t>Vlaštovčí hnízdo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Než se mláďata vylíhnou z vajec, musí na nich dospělí jedinci sedět a zahřívat je. Vylíhlá mláďata bývají slepá a holá, neumějí létat. Proto je musí rodiče krmit. Krmí je tak dlouho, dokud se mláďata neopeří, nevzlétnou a nezačnou si potravu shánět sama.</a:t>
            </a:r>
          </a:p>
          <a:p>
            <a:r>
              <a:rPr lang="cs-CZ" smtClean="0"/>
              <a:t>Jsou ale i taková mláďata, která si pár hodin po vylíhnutí dovedou najít potravu sama. Patří mezi ně kuřata nebo kachňata.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Někteří ptáci jsou lidem užiteční. Hmyzožraví ptáci hubí rostlinné škůdce, například mšice. Sovy a dravci zase loví myši a hraboše.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13860" r="22864"/>
          <a:stretch/>
        </p:blipFill>
        <p:spPr bwMode="auto">
          <a:xfrm>
            <a:off x="5436096" y="3356992"/>
            <a:ext cx="3181350" cy="31611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620688"/>
            <a:ext cx="6301726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Zopakujme si,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co jsme se naučili.</a:t>
            </a:r>
            <a:endParaRPr lang="cs-CZ" sz="5400" b="1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0988" y="5516563"/>
            <a:ext cx="8863012" cy="1077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Klikni, přečti si pozorně otázku a odpověz na ni.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Po dalším kliknutí se dozvíš správnou odpověď.</a:t>
            </a:r>
            <a:endParaRPr lang="cs-CZ" sz="3200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0483" name="Picture 2" descr="C:\Users\Ondřej\AppData\Local\Microsoft\Windows\Temporary Internet Files\Content.IE5\DF2HPV4Q\MP90018038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2725" y="2708275"/>
            <a:ext cx="3657600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ovéPole 1"/>
          <p:cNvSpPr txBox="1">
            <a:spLocks noChangeArrowheads="1"/>
          </p:cNvSpPr>
          <p:nvPr/>
        </p:nvSpPr>
        <p:spPr bwMode="auto">
          <a:xfrm>
            <a:off x="827088" y="981075"/>
            <a:ext cx="7496175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onstantia" pitchFamily="18" charset="0"/>
              </a:rPr>
              <a:t>Čím se odlišují ptáci od jiných živočichů?</a:t>
            </a:r>
          </a:p>
          <a:p>
            <a:endParaRPr lang="cs-CZ" sz="2800">
              <a:latin typeface="Constantia" pitchFamily="18" charset="0"/>
            </a:endParaRPr>
          </a:p>
          <a:p>
            <a:endParaRPr lang="cs-CZ" sz="2800">
              <a:latin typeface="Constantia" pitchFamily="18" charset="0"/>
            </a:endParaRPr>
          </a:p>
          <a:p>
            <a:r>
              <a:rPr lang="cs-CZ" sz="2800">
                <a:latin typeface="Constantia" pitchFamily="18" charset="0"/>
              </a:rPr>
              <a:t>Jaké je životní prostředí datla černého?</a:t>
            </a:r>
          </a:p>
          <a:p>
            <a:endParaRPr lang="cs-CZ" sz="2800">
              <a:latin typeface="Constantia" pitchFamily="18" charset="0"/>
            </a:endParaRPr>
          </a:p>
          <a:p>
            <a:endParaRPr lang="cs-CZ" sz="2800">
              <a:latin typeface="Constantia" pitchFamily="18" charset="0"/>
            </a:endParaRPr>
          </a:p>
          <a:p>
            <a:r>
              <a:rPr lang="cs-CZ" sz="2800">
                <a:latin typeface="Constantia" pitchFamily="18" charset="0"/>
              </a:rPr>
              <a:t>Která mláďata ptáků se o sebe umí postarat pár </a:t>
            </a:r>
          </a:p>
          <a:p>
            <a:r>
              <a:rPr lang="cs-CZ" sz="2800">
                <a:latin typeface="Constantia" pitchFamily="18" charset="0"/>
              </a:rPr>
              <a:t>hodin po vylíhnutí?</a:t>
            </a:r>
          </a:p>
          <a:p>
            <a:endParaRPr lang="cs-CZ" sz="2800">
              <a:latin typeface="Constantia" pitchFamily="18" charset="0"/>
            </a:endParaRPr>
          </a:p>
          <a:p>
            <a:endParaRPr lang="cs-CZ" sz="2800">
              <a:latin typeface="Constantia" pitchFamily="18" charset="0"/>
            </a:endParaRPr>
          </a:p>
          <a:p>
            <a:r>
              <a:rPr lang="cs-CZ" sz="2800">
                <a:latin typeface="Constantia" pitchFamily="18" charset="0"/>
              </a:rPr>
              <a:t>Čím mohou být ptáci člověku užiteční?</a:t>
            </a:r>
          </a:p>
          <a:p>
            <a:endParaRPr lang="cs-CZ" sz="2800">
              <a:latin typeface="Constantia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742" y="1598018"/>
            <a:ext cx="886999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indent="265113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Mají peří, na hlavě zobák, většina z nich umí létat.</a:t>
            </a:r>
            <a:endParaRPr lang="cs-CZ" sz="2800" b="1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99592" y="2780928"/>
            <a:ext cx="3181959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Les.</a:t>
            </a:r>
            <a:endParaRPr lang="cs-CZ" sz="2800" b="1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11188" y="4509120"/>
            <a:ext cx="7848872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Například kuřata nebo kachňata.</a:t>
            </a:r>
            <a:endParaRPr lang="cs-CZ" sz="2800" b="1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00894" y="5838378"/>
            <a:ext cx="674678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Tím, že hubí škodlivý hmyz a hlodavce.</a:t>
            </a:r>
            <a:endParaRPr lang="cs-CZ" sz="2800" b="1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24744"/>
            <a:ext cx="3714478" cy="31393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+mn-lt"/>
                <a:cs typeface="+mn-cs"/>
              </a:rPr>
              <a:t>Jsi u cíle.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66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+mn-lt"/>
                <a:cs typeface="+mn-cs"/>
              </a:rPr>
              <a:t>Gratuluji.</a:t>
            </a:r>
            <a:endParaRPr lang="cs-CZ" sz="66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+mn-lt"/>
              <a:cs typeface="+mn-cs"/>
            </a:endParaRPr>
          </a:p>
        </p:txBody>
      </p:sp>
      <p:pic>
        <p:nvPicPr>
          <p:cNvPr id="22530" name="Obrázek 2" descr="MP9004244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2997200"/>
            <a:ext cx="3824287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99062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dirty="0"/>
              <a:t>ŠKODA, Eduard. </a:t>
            </a:r>
            <a:r>
              <a:rPr lang="cs-CZ" sz="1100" i="1" dirty="0"/>
              <a:t>Přírodověda pro 5. ročník </a:t>
            </a:r>
            <a:r>
              <a:rPr lang="cs-CZ" sz="1100" i="1" dirty="0" err="1"/>
              <a:t>ZvŠ</a:t>
            </a:r>
            <a:r>
              <a:rPr lang="cs-CZ" sz="1100" dirty="0"/>
              <a:t>. 2. vydání. Praha: Parta, 1997. ISBN 80-85989-10-7. </a:t>
            </a:r>
            <a:endParaRPr lang="cs-CZ" sz="1100" dirty="0" smtClean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dirty="0" smtClean="0"/>
              <a:t>Orel: WAGNER</a:t>
            </a:r>
            <a:r>
              <a:rPr lang="cs-CZ" sz="1100" dirty="0"/>
              <a:t>, </a:t>
            </a:r>
            <a:r>
              <a:rPr lang="cs-CZ" sz="1100" dirty="0" err="1"/>
              <a:t>Machado</a:t>
            </a:r>
            <a:r>
              <a:rPr lang="cs-CZ" sz="1100" dirty="0"/>
              <a:t> Carlos </a:t>
            </a:r>
            <a:r>
              <a:rPr lang="cs-CZ" sz="1100" dirty="0" err="1"/>
              <a:t>Lemes</a:t>
            </a:r>
            <a:r>
              <a:rPr lang="cs-CZ" sz="1100" dirty="0"/>
              <a:t>. File:Buteogallus </a:t>
            </a:r>
            <a:r>
              <a:rPr lang="cs-CZ" sz="1100" dirty="0" err="1"/>
              <a:t>meridionalis</a:t>
            </a:r>
            <a:r>
              <a:rPr lang="cs-CZ" sz="1100" dirty="0"/>
              <a:t> -</a:t>
            </a:r>
            <a:r>
              <a:rPr lang="cs-CZ" sz="1100" dirty="0" err="1"/>
              <a:t>Goias</a:t>
            </a:r>
            <a:r>
              <a:rPr lang="cs-CZ" sz="1100" dirty="0"/>
              <a:t>, </a:t>
            </a:r>
            <a:r>
              <a:rPr lang="cs-CZ" sz="1100" dirty="0" err="1"/>
              <a:t>Brazil</a:t>
            </a:r>
            <a:r>
              <a:rPr lang="cs-CZ" sz="1100" dirty="0"/>
              <a:t> -flying-8.jpg. </a:t>
            </a:r>
            <a:r>
              <a:rPr lang="cs-CZ" sz="1100" i="1" dirty="0" err="1"/>
              <a:t>Wikimedia</a:t>
            </a:r>
            <a:r>
              <a:rPr lang="cs-CZ" sz="1100" dirty="0"/>
              <a:t> [online]. 2011 [cit. 2012-11-02]. Dostupné z: http://commons.wikimedia.org/wiki/File:Buteogallus_meridionalis_-Goias,_Brazil_-flying-8.jpg </a:t>
            </a:r>
            <a:endParaRPr lang="cs-CZ" sz="11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dirty="0" smtClean="0"/>
              <a:t>Labuť POLÁK</a:t>
            </a:r>
            <a:r>
              <a:rPr lang="cs-CZ" sz="1100" dirty="0"/>
              <a:t>, Jan. File:Obříství, labuť (1).</a:t>
            </a:r>
            <a:r>
              <a:rPr lang="cs-CZ" sz="1100" dirty="0" err="1"/>
              <a:t>jpg</a:t>
            </a:r>
            <a:r>
              <a:rPr lang="cs-CZ" sz="1100" dirty="0"/>
              <a:t>. </a:t>
            </a:r>
            <a:r>
              <a:rPr lang="cs-CZ" sz="1100" i="1" dirty="0" err="1"/>
              <a:t>Wikimedia</a:t>
            </a:r>
            <a:r>
              <a:rPr lang="cs-CZ" sz="1100" dirty="0"/>
              <a:t> [online]. 2012 [cit. 2012-11-22]. Dostupné z: http://commons.wikimedia.org/wiki/</a:t>
            </a:r>
            <a:r>
              <a:rPr lang="cs-CZ" sz="1100" dirty="0" err="1"/>
              <a:t>File:Obříství</a:t>
            </a:r>
            <a:r>
              <a:rPr lang="cs-CZ" sz="1100" dirty="0"/>
              <a:t>,_labuť_(1).jpg </a:t>
            </a:r>
            <a:endParaRPr lang="cs-CZ" sz="11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dirty="0"/>
              <a:t>Vlaštovky: MATHIS, </a:t>
            </a:r>
            <a:r>
              <a:rPr lang="cs-CZ" sz="1100" dirty="0" err="1"/>
              <a:t>Remi</a:t>
            </a:r>
            <a:r>
              <a:rPr lang="cs-CZ" sz="1100" dirty="0"/>
              <a:t>. File:Nid hirondelle.jpg. </a:t>
            </a:r>
            <a:r>
              <a:rPr lang="cs-CZ" sz="1100" i="1" dirty="0" err="1"/>
              <a:t>Wikimedia</a:t>
            </a:r>
            <a:r>
              <a:rPr lang="cs-CZ" sz="1100" dirty="0"/>
              <a:t> [online]. 2011 [cit. 2012-11-22]. Dostupné z: http://commons.wikimedia.org/wiki/File:Nid_hirondelle.jpg </a:t>
            </a:r>
            <a:endParaRPr lang="cs-CZ" sz="11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dirty="0" smtClean="0"/>
              <a:t>Sova: GARVIE</a:t>
            </a:r>
            <a:r>
              <a:rPr lang="cs-CZ" sz="1100" dirty="0"/>
              <a:t>, </a:t>
            </a:r>
            <a:r>
              <a:rPr lang="cs-CZ" sz="1100" dirty="0" err="1"/>
              <a:t>Steve</a:t>
            </a:r>
            <a:r>
              <a:rPr lang="cs-CZ" sz="1100" dirty="0"/>
              <a:t>. File:Flickr - </a:t>
            </a:r>
            <a:r>
              <a:rPr lang="cs-CZ" sz="1100" dirty="0" err="1"/>
              <a:t>Rainbirder</a:t>
            </a:r>
            <a:r>
              <a:rPr lang="cs-CZ" sz="1100" dirty="0"/>
              <a:t> - </a:t>
            </a:r>
            <a:r>
              <a:rPr lang="cs-CZ" sz="1100" dirty="0" err="1"/>
              <a:t>Short-eared</a:t>
            </a:r>
            <a:r>
              <a:rPr lang="cs-CZ" sz="1100" dirty="0"/>
              <a:t> </a:t>
            </a:r>
            <a:r>
              <a:rPr lang="cs-CZ" sz="1100" dirty="0" err="1"/>
              <a:t>Owl</a:t>
            </a:r>
            <a:r>
              <a:rPr lang="cs-CZ" sz="1100" dirty="0"/>
              <a:t> (</a:t>
            </a:r>
            <a:r>
              <a:rPr lang="cs-CZ" sz="1100" dirty="0" err="1"/>
              <a:t>Asio</a:t>
            </a:r>
            <a:r>
              <a:rPr lang="cs-CZ" sz="1100" dirty="0"/>
              <a:t> </a:t>
            </a:r>
            <a:r>
              <a:rPr lang="cs-CZ" sz="1100" dirty="0" err="1"/>
              <a:t>flammeus</a:t>
            </a:r>
            <a:r>
              <a:rPr lang="cs-CZ" sz="1100" dirty="0"/>
              <a:t>) (1).</a:t>
            </a:r>
            <a:r>
              <a:rPr lang="cs-CZ" sz="1100" dirty="0" err="1"/>
              <a:t>jpg</a:t>
            </a:r>
            <a:r>
              <a:rPr lang="cs-CZ" sz="1100" dirty="0"/>
              <a:t>. </a:t>
            </a:r>
            <a:r>
              <a:rPr lang="cs-CZ" sz="1100" i="1" dirty="0" err="1"/>
              <a:t>Wikimedia</a:t>
            </a:r>
            <a:r>
              <a:rPr lang="cs-CZ" sz="1100" dirty="0"/>
              <a:t> [online]. 2010 [cit. 2012-11-22]. Dostupné z: http://commons.wikimedia.org/wiki/File:Flickr_-_Rainbirder_-_Short-eared_Owl_(Asio_flammeus)_(1).jpg </a:t>
            </a:r>
            <a:endParaRPr lang="cs-CZ" sz="11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smtClean="0"/>
              <a:t>Office.microsoft.com</a:t>
            </a:r>
            <a:endParaRPr lang="cs-CZ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66</TotalTime>
  <Words>433</Words>
  <Application>Microsoft Office PowerPoint</Application>
  <PresentationFormat>On-screen Show (4:3)</PresentationFormat>
  <Paragraphs>45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11</vt:i4>
      </vt:variant>
    </vt:vector>
  </HeadingPairs>
  <TitlesOfParts>
    <vt:vector size="19" baseType="lpstr">
      <vt:lpstr>Constantia</vt:lpstr>
      <vt:lpstr>Arial</vt:lpstr>
      <vt:lpstr>Calibri</vt:lpstr>
      <vt:lpstr>Wingdings 2</vt:lpstr>
      <vt:lpstr>Tok</vt:lpstr>
      <vt:lpstr>Tok</vt:lpstr>
      <vt:lpstr>Tok</vt:lpstr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Ptáci</dc:title>
  <dc:creator>Ondřej Vraj</dc:creator>
  <cp:lastModifiedBy>DUM</cp:lastModifiedBy>
  <cp:revision>11</cp:revision>
  <dcterms:created xsi:type="dcterms:W3CDTF">2013-01-02T20:11:57Z</dcterms:created>
  <dcterms:modified xsi:type="dcterms:W3CDTF">2013-08-29T18:59:59Z</dcterms:modified>
</cp:coreProperties>
</file>