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56" r:id="rId3"/>
    <p:sldId id="257" r:id="rId4"/>
    <p:sldId id="264" r:id="rId5"/>
    <p:sldId id="259" r:id="rId6"/>
    <p:sldId id="261" r:id="rId7"/>
    <p:sldId id="262" r:id="rId8"/>
    <p:sldId id="263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23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0374" y="0"/>
            <a:ext cx="2293626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8400" y="3581400"/>
            <a:ext cx="3962400" cy="2133600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438400" y="1447800"/>
            <a:ext cx="3962400" cy="2133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>
          <a:xfrm>
            <a:off x="3582988" y="6426201"/>
            <a:ext cx="2819399" cy="126999"/>
          </a:xfrm>
        </p:spPr>
        <p:txBody>
          <a:bodyPr/>
          <a:lstStyle/>
          <a:p>
            <a:fld id="{D213747C-F0CB-4EFF-A29D-99BFADBC7F5D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>
          <a:xfrm>
            <a:off x="6414976" y="6400800"/>
            <a:ext cx="457200" cy="152400"/>
          </a:xfrm>
        </p:spPr>
        <p:txBody>
          <a:bodyPr/>
          <a:lstStyle>
            <a:lvl1pPr algn="r">
              <a:defRPr/>
            </a:lvl1pPr>
          </a:lstStyle>
          <a:p>
            <a:fld id="{4B9CCFA3-5311-43EB-AD60-2C49D9D4C8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>
          <a:xfrm>
            <a:off x="3581400" y="6296248"/>
            <a:ext cx="2820987" cy="1524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3657600" cy="5714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3747C-F0CB-4EFF-A29D-99BFADBC7F5D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9CCFA3-5311-43EB-AD60-2C49D9D4C8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8000" y="0"/>
            <a:ext cx="2293626" cy="6858000"/>
          </a:xfrm>
          <a:prstGeom prst="rect">
            <a:avLst/>
          </a:prstGeom>
        </p:spPr>
      </p:pic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839788" y="6426201"/>
            <a:ext cx="2819399" cy="126999"/>
          </a:xfrm>
        </p:spPr>
        <p:txBody>
          <a:bodyPr/>
          <a:lstStyle/>
          <a:p>
            <a:fld id="{D213747C-F0CB-4EFF-A29D-99BFADBC7F5D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4116388" y="6400800"/>
            <a:ext cx="533400" cy="152400"/>
          </a:xfrm>
        </p:spPr>
        <p:txBody>
          <a:bodyPr/>
          <a:lstStyle/>
          <a:p>
            <a:fld id="{4B9CCFA3-5311-43EB-AD60-2C49D9D4C8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838200" y="6296248"/>
            <a:ext cx="2820987" cy="15240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457200" y="1828800"/>
            <a:ext cx="3200400" cy="1752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3578224"/>
            <a:ext cx="3200645" cy="1459767"/>
          </a:xfrm>
        </p:spPr>
        <p:txBody>
          <a:bodyPr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 lang="en-US" sz="140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4290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4572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3747C-F0CB-4EFF-A29D-99BFADBC7F5D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9CCFA3-5311-43EB-AD60-2C49D9D4C8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75238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675288"/>
            <a:ext cx="3581400" cy="2525112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 baseline="0"/>
            </a:lvl4pPr>
            <a:lvl5pPr>
              <a:buFont typeface="Wingdings" pitchFamily="2" charset="2"/>
              <a:buChar char="§"/>
              <a:defRPr sz="1400"/>
            </a:lvl5pPr>
            <a:lvl6pPr>
              <a:buFont typeface="Wingdings" pitchFamily="2" charset="2"/>
              <a:buChar char="§"/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199" y="3429000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199" y="3840162"/>
            <a:ext cx="3581400" cy="2515198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3747C-F0CB-4EFF-A29D-99BFADBC7F5D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9CCFA3-5311-43EB-AD60-2C49D9D4C8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3800" y="457200"/>
            <a:ext cx="3962400" cy="5715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3747C-F0CB-4EFF-A29D-99BFADBC7F5D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9CCFA3-5311-43EB-AD60-2C49D9D4C8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3747C-F0CB-4EFF-A29D-99BFADBC7F5D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9CCFA3-5311-43EB-AD60-2C49D9D4C8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4837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76400"/>
            <a:ext cx="4700016" cy="3505200"/>
          </a:xfrm>
        </p:spPr>
        <p:txBody>
          <a:bodyPr>
            <a:normAutofit/>
          </a:bodyPr>
          <a:lstStyle>
            <a:lvl1pPr marL="228600" indent="-182880"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3747C-F0CB-4EFF-A29D-99BFADBC7F5D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9CCFA3-5311-43EB-AD60-2C49D9D4C8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676400"/>
            <a:ext cx="4696967" cy="35052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5972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3747C-F0CB-4EFF-A29D-99BFADBC7F5D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9CCFA3-5311-43EB-AD60-2C49D9D4C8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3747C-F0CB-4EFF-A29D-99BFADBC7F5D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9CCFA3-5311-43EB-AD60-2C49D9D4C8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3747C-F0CB-4EFF-A29D-99BFADBC7F5D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B9CCFA3-5311-43EB-AD60-2C49D9D4C8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phere2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8823693" y="0"/>
            <a:ext cx="320307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57200"/>
            <a:ext cx="3657600" cy="57149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7772400" y="6400800"/>
            <a:ext cx="5334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B9CCFA3-5311-43EB-AD60-2C49D9D4C8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2"/>
          </p:nvPr>
        </p:nvSpPr>
        <p:spPr>
          <a:xfrm>
            <a:off x="4876801" y="6426201"/>
            <a:ext cx="2819399" cy="1269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213747C-F0CB-4EFF-A29D-99BFADBC7F5D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4875213" y="6296248"/>
            <a:ext cx="2820987" cy="152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2800" kern="1200">
          <a:gradFill>
            <a:gsLst>
              <a:gs pos="0">
                <a:schemeClr val="tx1">
                  <a:lumMod val="50000"/>
                </a:schemeClr>
              </a:gs>
              <a:gs pos="61000">
                <a:schemeClr val="tx1"/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59436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77724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96012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114300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32588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50876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69164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4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24536"/>
          </a:xfrm>
        </p:spPr>
        <p:txBody>
          <a:bodyPr>
            <a:normAutofit lnSpcReduction="10000"/>
          </a:bodyPr>
          <a:lstStyle/>
          <a:p>
            <a:pPr marL="88900" indent="20638">
              <a:buNone/>
            </a:pPr>
            <a:r>
              <a:rPr lang="cs-CZ" dirty="0" smtClean="0"/>
              <a:t>Základní škola a Střední škola CREDO, o.p.s.</a:t>
            </a:r>
          </a:p>
          <a:p>
            <a:pPr marL="88900" indent="20638">
              <a:buNone/>
            </a:pP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Číslo projektu: CZ.1.07/1.4.00/21.2963</a:t>
            </a:r>
          </a:p>
          <a:p>
            <a:pPr marL="88900" indent="20638">
              <a:buNone/>
            </a:pP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Výukový materiál č.: </a:t>
            </a:r>
            <a:r>
              <a:rPr lang="cs-CZ" dirty="0" smtClean="0"/>
              <a:t>VY_32_INOVACE_91_Hmyz</a:t>
            </a: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 </a:t>
            </a:r>
          </a:p>
          <a:p>
            <a:pPr marL="88900" indent="20638">
              <a:buNone/>
            </a:pPr>
            <a:r>
              <a:rPr lang="cs-CZ" dirty="0" smtClean="0"/>
              <a:t>Vypracovala: </a:t>
            </a:r>
            <a:r>
              <a:rPr lang="cs-CZ" b="1" i="1" dirty="0" smtClean="0"/>
              <a:t>Mgr. Vladimíra Kamínková</a:t>
            </a: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 </a:t>
            </a:r>
          </a:p>
          <a:p>
            <a:pPr marL="88900" indent="20638">
              <a:buNone/>
            </a:pPr>
            <a:r>
              <a:rPr lang="cs-CZ" dirty="0" smtClean="0"/>
              <a:t>Určeno pro 5. ročník </a:t>
            </a:r>
            <a:r>
              <a:rPr lang="cs-CZ" i="1" dirty="0" smtClean="0"/>
              <a:t>ZŠ</a:t>
            </a:r>
            <a:r>
              <a:rPr lang="cs-CZ" dirty="0" smtClean="0"/>
              <a:t> praktické</a:t>
            </a:r>
          </a:p>
          <a:p>
            <a:pPr marL="88900" indent="20638">
              <a:buNone/>
            </a:pPr>
            <a:r>
              <a:rPr lang="cs-CZ" dirty="0" smtClean="0"/>
              <a:t>Vzdělávací oblast: Člověk a příroda</a:t>
            </a:r>
          </a:p>
          <a:p>
            <a:pPr marL="88900" indent="20638">
              <a:buNone/>
            </a:pPr>
            <a:r>
              <a:rPr lang="cs-CZ" dirty="0" smtClean="0"/>
              <a:t>Vzdělávací obor: Přírodověda</a:t>
            </a:r>
          </a:p>
          <a:p>
            <a:pPr marL="88900" indent="20638">
              <a:buNone/>
            </a:pPr>
            <a:r>
              <a:rPr lang="cs-CZ" dirty="0" smtClean="0"/>
              <a:t>Tematický okruh: Přírodověda pro 5. ročník ZŠ praktické</a:t>
            </a:r>
          </a:p>
          <a:p>
            <a:pPr marL="88900" indent="20638">
              <a:buNone/>
            </a:pPr>
            <a:r>
              <a:rPr lang="cs-CZ" dirty="0" smtClean="0"/>
              <a:t>Vytvořeno dne: </a:t>
            </a:r>
            <a:r>
              <a:rPr lang="cs-CZ" dirty="0" smtClean="0"/>
              <a:t> 4. 12. 2012</a:t>
            </a: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Použito ve výuce: 18. 12. 2012</a:t>
            </a: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Anotace: Prezentace </a:t>
            </a:r>
            <a:r>
              <a:rPr lang="cs-CZ" dirty="0" err="1" smtClean="0"/>
              <a:t>Powerpoint</a:t>
            </a:r>
            <a:r>
              <a:rPr lang="cs-CZ" dirty="0" smtClean="0"/>
              <a:t> určená žákům 5. ročníku ZŠ praktické k doplnění učiva o hmyzu. Možno použít na interaktivních tabulích.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88640"/>
            <a:ext cx="5760720" cy="1258824"/>
          </a:xfrm>
          <a:prstGeom prst="rect">
            <a:avLst/>
          </a:prstGeom>
        </p:spPr>
      </p:pic>
      <p:pic>
        <p:nvPicPr>
          <p:cNvPr id="5" name="Obrázek 4" descr="logo školy bíl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628800"/>
            <a:ext cx="2772308" cy="86409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24423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71800" y="260648"/>
            <a:ext cx="3962400" cy="2133600"/>
          </a:xfrm>
        </p:spPr>
        <p:txBody>
          <a:bodyPr>
            <a:normAutofit/>
          </a:bodyPr>
          <a:lstStyle/>
          <a:p>
            <a:r>
              <a:rPr lang="cs-CZ" sz="9600" b="1" spc="200" dirty="0" smtClean="0">
                <a:ln w="29210">
                  <a:solidFill>
                    <a:schemeClr val="tx2">
                      <a:lumMod val="20000"/>
                      <a:lumOff val="80000"/>
                    </a:schemeClr>
                  </a:solidFill>
                </a:ln>
                <a:solidFill>
                  <a:schemeClr val="tx1">
                    <a:lumMod val="95000"/>
                    <a:lumOff val="5000"/>
                    <a:alpha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</a:rPr>
              <a:t>Hmyz</a:t>
            </a:r>
            <a:endParaRPr lang="cs-CZ" sz="9600" b="1" spc="200" dirty="0">
              <a:ln w="29210">
                <a:solidFill>
                  <a:schemeClr val="tx2">
                    <a:lumMod val="20000"/>
                    <a:lumOff val="80000"/>
                  </a:schemeClr>
                </a:solidFill>
              </a:ln>
              <a:solidFill>
                <a:schemeClr val="tx1">
                  <a:lumMod val="95000"/>
                  <a:lumOff val="5000"/>
                  <a:alpha val="50000"/>
                </a:schemeClr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pic>
        <p:nvPicPr>
          <p:cNvPr id="1026" name="Picture 2" descr="C:\Users\Ondřej\AppData\Local\Microsoft\Windows\Temporary Internet Files\Content.IE5\6R62L79Q\MP9004448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348880"/>
            <a:ext cx="5486400" cy="423703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884597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57200"/>
            <a:ext cx="8075240" cy="5714999"/>
          </a:xfrm>
        </p:spPr>
        <p:txBody>
          <a:bodyPr anchor="t">
            <a:normAutofit/>
          </a:bodyPr>
          <a:lstStyle/>
          <a:p>
            <a:r>
              <a:rPr lang="cs-CZ" sz="3200" dirty="0" smtClean="0"/>
              <a:t>Hmyz je nejpočetnější skupinou živočichů. Známe přes milion druhů.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Tělo hmyzu se skládá z těchto částí:</a:t>
            </a:r>
          </a:p>
          <a:p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041439"/>
            <a:ext cx="6912768" cy="461427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904660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457200"/>
            <a:ext cx="7012632" cy="5715000"/>
          </a:xfrm>
        </p:spPr>
        <p:txBody>
          <a:bodyPr anchor="t"/>
          <a:lstStyle/>
          <a:p>
            <a:pPr algn="l"/>
            <a:r>
              <a:rPr lang="cs-CZ" dirty="0" smtClean="0"/>
              <a:t>Spoj názvy částí těla hmyzu se správnou částí na obrázku.</a:t>
            </a:r>
            <a:endParaRPr lang="cs-CZ" dirty="0"/>
          </a:p>
        </p:txBody>
      </p:sp>
      <p:pic>
        <p:nvPicPr>
          <p:cNvPr id="6146" name="Picture 2" descr="File:Fly - Muscida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12776"/>
            <a:ext cx="7620000" cy="50863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56176" y="1844824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Složené oči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57287" y="2924944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Hlava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9806" y="1863017"/>
            <a:ext cx="11118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Křídla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88559" y="1749884"/>
            <a:ext cx="857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Hruď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3520" y="3386608"/>
            <a:ext cx="1260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Zadeček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4308" y="6037461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Nohy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1716008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57200"/>
            <a:ext cx="8075240" cy="5714999"/>
          </a:xfrm>
        </p:spPr>
        <p:txBody>
          <a:bodyPr anchor="t">
            <a:normAutofit/>
          </a:bodyPr>
          <a:lstStyle/>
          <a:p>
            <a:r>
              <a:rPr lang="cs-CZ" sz="3200" dirty="0" smtClean="0"/>
              <a:t>Důležitým orgánem jsou pro hmyz také tykadla. Jsou to orgány čichu a hmatu.</a:t>
            </a:r>
          </a:p>
          <a:p>
            <a:r>
              <a:rPr lang="cs-CZ" sz="3200" dirty="0" smtClean="0"/>
              <a:t>Hmyz má také kusadla, kterými ukusuje a žvýká potravu a bodavé ústrojí, pomocí něhož sají tekutiny (šťávy z rostlin nebo krev živočichů)</a:t>
            </a:r>
            <a:endParaRPr lang="cs-CZ" sz="3200" dirty="0"/>
          </a:p>
        </p:txBody>
      </p:sp>
      <p:pic>
        <p:nvPicPr>
          <p:cNvPr id="2050" name="Picture 2" descr="C:\Users\Ondřej\AppData\Local\Microsoft\Windows\Temporary Internet Files\Content.IE5\ZX9KG87V\MP900431003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7603" t="26700" r="14196" b="23726"/>
          <a:stretch/>
        </p:blipFill>
        <p:spPr bwMode="auto">
          <a:xfrm>
            <a:off x="4602743" y="3068960"/>
            <a:ext cx="3297796" cy="339507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4283968" y="3789040"/>
            <a:ext cx="1728192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3397740" y="4012549"/>
            <a:ext cx="8619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tykadla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23701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57200"/>
            <a:ext cx="8075240" cy="5714999"/>
          </a:xfrm>
        </p:spPr>
        <p:txBody>
          <a:bodyPr anchor="t">
            <a:normAutofit/>
          </a:bodyPr>
          <a:lstStyle/>
          <a:p>
            <a:r>
              <a:rPr lang="cs-CZ" sz="3200" dirty="0" smtClean="0"/>
              <a:t>Na hrudi hmyzu jsou křídla, u brouků kryté krovkami. Bezkřídlý hmyz křídla nemá.</a:t>
            </a:r>
          </a:p>
          <a:p>
            <a:r>
              <a:rPr lang="cs-CZ" sz="3200" dirty="0" smtClean="0"/>
              <a:t>Na hrudi také vyrůstají tři páry nohou.</a:t>
            </a:r>
          </a:p>
          <a:p>
            <a:r>
              <a:rPr lang="cs-CZ" sz="3200" dirty="0" smtClean="0"/>
              <a:t>Dýchacím orgánem hmyzu</a:t>
            </a:r>
          </a:p>
          <a:p>
            <a:pPr marL="0" indent="0">
              <a:buNone/>
            </a:pPr>
            <a:r>
              <a:rPr lang="cs-CZ" sz="3200" dirty="0" smtClean="0"/>
              <a:t> jsou vzdušnice.</a:t>
            </a:r>
          </a:p>
          <a:p>
            <a:r>
              <a:rPr lang="cs-CZ" sz="3200" dirty="0" smtClean="0"/>
              <a:t>Hmyz se většinou rozmnožuje </a:t>
            </a:r>
          </a:p>
          <a:p>
            <a:pPr marL="0" indent="0">
              <a:buNone/>
            </a:pPr>
            <a:r>
              <a:rPr lang="cs-CZ" sz="3200" dirty="0" smtClean="0"/>
              <a:t>tak, že samička naklade vajíčka,</a:t>
            </a:r>
          </a:p>
          <a:p>
            <a:pPr marL="0" indent="0">
              <a:buNone/>
            </a:pPr>
            <a:r>
              <a:rPr lang="cs-CZ" sz="3200" dirty="0" smtClean="0"/>
              <a:t>z nich se vylíhnou larvy, z larev </a:t>
            </a:r>
          </a:p>
          <a:p>
            <a:pPr marL="0" indent="0">
              <a:buNone/>
            </a:pPr>
            <a:r>
              <a:rPr lang="cs-CZ" sz="3200" dirty="0" smtClean="0"/>
              <a:t>pak dospělý jedinec.</a:t>
            </a:r>
            <a:endParaRPr lang="cs-CZ" sz="3200" dirty="0"/>
          </a:p>
        </p:txBody>
      </p:sp>
      <p:pic>
        <p:nvPicPr>
          <p:cNvPr id="3074" name="Picture 2" descr="C:\Users\Ondřej\AppData\Local\Microsoft\Windows\Temporary Internet Files\Content.IE5\DF2HPV4Q\MP9004484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097782"/>
            <a:ext cx="3173478" cy="476021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837969" y="6309320"/>
            <a:ext cx="1814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Housenka motýla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95608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57200"/>
            <a:ext cx="8075240" cy="5714999"/>
          </a:xfrm>
        </p:spPr>
        <p:txBody>
          <a:bodyPr anchor="t">
            <a:normAutofit fontScale="92500"/>
          </a:bodyPr>
          <a:lstStyle/>
          <a:p>
            <a:r>
              <a:rPr lang="cs-CZ" sz="3200" dirty="0" smtClean="0"/>
              <a:t> Hmyz můžeme podle vztahu k člověku dělit na:</a:t>
            </a:r>
          </a:p>
          <a:p>
            <a:r>
              <a:rPr lang="cs-CZ" sz="3200" u="sng" dirty="0" smtClean="0"/>
              <a:t>Užitkový</a:t>
            </a:r>
            <a:r>
              <a:rPr lang="cs-CZ" sz="3200" dirty="0" smtClean="0"/>
              <a:t>: Například včela, kterou člověk chová pro med.</a:t>
            </a:r>
          </a:p>
          <a:p>
            <a:r>
              <a:rPr lang="cs-CZ" sz="3200" u="sng" dirty="0" smtClean="0"/>
              <a:t>Užitečný</a:t>
            </a:r>
            <a:r>
              <a:rPr lang="cs-CZ" sz="3200" dirty="0" smtClean="0"/>
              <a:t>: Hmyz, který člověku pomáhá v boji proti škůdcům (slunéčko sedmitečné) nebo opylovává květy (čmelák, motýli)</a:t>
            </a:r>
          </a:p>
          <a:p>
            <a:r>
              <a:rPr lang="cs-CZ" sz="3200" u="sng" dirty="0" smtClean="0"/>
              <a:t>Škůdci</a:t>
            </a:r>
            <a:r>
              <a:rPr lang="cs-CZ" sz="3200" dirty="0" smtClean="0"/>
              <a:t>: Hmyz, který ničí rostliny (mandelinka bramborová) nebo potraviny (mol). Patří zde i hmyz, který saje lidskou krev (komár, blecha).</a:t>
            </a:r>
          </a:p>
          <a:p>
            <a:r>
              <a:rPr lang="cs-CZ" sz="3200" u="sng" dirty="0" smtClean="0"/>
              <a:t>Ostatní hmyz</a:t>
            </a:r>
            <a:r>
              <a:rPr lang="cs-CZ" sz="3200" dirty="0" smtClean="0"/>
              <a:t>: takový, který není ani užitečný, ani neškodí.</a:t>
            </a:r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49336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57200"/>
            <a:ext cx="7156648" cy="5715000"/>
          </a:xfrm>
        </p:spPr>
        <p:txBody>
          <a:bodyPr anchor="t"/>
          <a:lstStyle/>
          <a:p>
            <a:pPr algn="l"/>
            <a:r>
              <a:rPr lang="cs-CZ" dirty="0" smtClean="0"/>
              <a:t>Označ všechny druhy hmyzu, které jsou člověku užitečné.</a:t>
            </a:r>
            <a:endParaRPr lang="cs-CZ" dirty="0"/>
          </a:p>
        </p:txBody>
      </p:sp>
      <p:pic>
        <p:nvPicPr>
          <p:cNvPr id="4098" name="Picture 2" descr="C:\Users\Ondřej\AppData\Local\Microsoft\Windows\Temporary Internet Files\Content.IE5\6R62L79Q\MP9003168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4784"/>
            <a:ext cx="1532171" cy="23042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File:Fly - Muscidae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4371" r="11811"/>
          <a:stretch/>
        </p:blipFill>
        <p:spPr bwMode="auto">
          <a:xfrm>
            <a:off x="2339752" y="1571431"/>
            <a:ext cx="2452433" cy="221760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File:Ladybug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0383" t="30157" r="24163" b="14085"/>
          <a:stretch/>
        </p:blipFill>
        <p:spPr bwMode="auto">
          <a:xfrm>
            <a:off x="5076057" y="1571431"/>
            <a:ext cx="2612308" cy="24033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File:CulexNil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783" y="4361560"/>
            <a:ext cx="3019185" cy="20616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File:Leptinotarsa decemlineata front view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5968" y="4387069"/>
            <a:ext cx="2152650" cy="21526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File:&amp;Ccaron;melák lesní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221088"/>
            <a:ext cx="1820221" cy="231863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911091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457200"/>
            <a:ext cx="7848872" cy="5715000"/>
          </a:xfrm>
        </p:spPr>
        <p:txBody>
          <a:bodyPr anchor="t"/>
          <a:lstStyle/>
          <a:p>
            <a:pPr algn="l"/>
            <a:r>
              <a:rPr lang="cs-CZ" dirty="0"/>
              <a:t>Zdroje:</a:t>
            </a:r>
            <a:br>
              <a:rPr lang="cs-CZ" dirty="0"/>
            </a:br>
            <a:r>
              <a:rPr lang="cs-CZ" sz="1600" dirty="0" smtClean="0"/>
              <a:t>Moucha: FIR0002</a:t>
            </a:r>
            <a:r>
              <a:rPr lang="cs-CZ" sz="1600" dirty="0"/>
              <a:t>. File:Fly - Muscidae.jpg. </a:t>
            </a:r>
            <a:r>
              <a:rPr lang="cs-CZ" sz="1600" i="1" dirty="0" err="1"/>
              <a:t>Wikimedia</a:t>
            </a:r>
            <a:r>
              <a:rPr lang="cs-CZ" sz="1600" dirty="0"/>
              <a:t> [online]. 2009 [cit. 2012-12-04]. Dostupné z: http://commons.wikimedia.org/wiki/File:Fly_-_Muscidae.jpg </a:t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Slunéčko: CRUX</a:t>
            </a:r>
            <a:r>
              <a:rPr lang="cs-CZ" sz="1600" dirty="0"/>
              <a:t>. File:Ladybug.jpg. </a:t>
            </a:r>
            <a:r>
              <a:rPr lang="cs-CZ" sz="1600" i="1" dirty="0" err="1"/>
              <a:t>Wikimedia</a:t>
            </a:r>
            <a:r>
              <a:rPr lang="cs-CZ" sz="1600" dirty="0"/>
              <a:t> [online]. 2006 [cit. 2012-12-04]. Dostupné z: http://commons.wikimedia.org/wiki/File:Ladybug.jpg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Komár: SALVADORJO</a:t>
            </a:r>
            <a:r>
              <a:rPr lang="cs-CZ" sz="1600" dirty="0"/>
              <a:t>. File:CulexNil.jpg. </a:t>
            </a:r>
            <a:r>
              <a:rPr lang="cs-CZ" sz="1600" i="1" dirty="0" err="1"/>
              <a:t>Wikimedia</a:t>
            </a:r>
            <a:r>
              <a:rPr lang="cs-CZ" sz="1600" dirty="0"/>
              <a:t> [online]. 2005 [cit. 2012-12-04]. </a:t>
            </a:r>
            <a:r>
              <a:rPr lang="cs-CZ" sz="1600" dirty="0" smtClean="0"/>
              <a:t>Dostupné </a:t>
            </a:r>
            <a:r>
              <a:rPr lang="cs-CZ" sz="1600" dirty="0"/>
              <a:t>z: http://commons.wikimedia.org/wiki/File:CulexNil.jpg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Mandelinka</a:t>
            </a:r>
            <a:r>
              <a:rPr lang="cs-CZ" sz="1600" dirty="0"/>
              <a:t>: ULATHAAR. File:Leptinotarsa </a:t>
            </a:r>
            <a:r>
              <a:rPr lang="cs-CZ" sz="1600" dirty="0" err="1"/>
              <a:t>decemlineata</a:t>
            </a:r>
            <a:r>
              <a:rPr lang="cs-CZ" sz="1600" dirty="0"/>
              <a:t> front view.jpg. </a:t>
            </a:r>
            <a:r>
              <a:rPr lang="cs-CZ" sz="1600" i="1" dirty="0" err="1"/>
              <a:t>Wikimedia</a:t>
            </a:r>
            <a:r>
              <a:rPr lang="cs-CZ" sz="1600" dirty="0"/>
              <a:t> [online]. 2010 [cit. 2012-12-04]. Dostupné z: http://commons.wikimedia.org/wiki/File:Leptinotarsa_decemlineata_front_view.jpg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Čmelák: DENDROFIL. File:Čmelák lesní.JPG. </a:t>
            </a:r>
            <a:r>
              <a:rPr lang="cs-CZ" sz="1600" i="1" dirty="0" err="1"/>
              <a:t>Wikimedia</a:t>
            </a:r>
            <a:r>
              <a:rPr lang="cs-CZ" sz="1600" dirty="0"/>
              <a:t> [online]. 2012 [cit. 2012-12-04]. Dostupné z: http://commons.wikimedia.org/wiki/File:%C4%8Cmel%C3%A1k_lesn%C3%AD.JPG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ostatní obrázky: office.microsoft.com</a:t>
            </a: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3050986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ožený">
  <a:themeElements>
    <a:clrScheme name="Složený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Složený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ožený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5000"/>
                <a:satMod val="300000"/>
              </a:schemeClr>
            </a:gs>
            <a:gs pos="12000">
              <a:schemeClr val="phClr">
                <a:tint val="50000"/>
                <a:shade val="90000"/>
                <a:satMod val="250000"/>
              </a:schemeClr>
            </a:gs>
            <a:gs pos="100000">
              <a:schemeClr val="phClr">
                <a:tint val="85000"/>
                <a:shade val="75000"/>
                <a:satMod val="1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75000"/>
                <a:shade val="95000"/>
                <a:satMod val="175000"/>
              </a:schemeClr>
            </a:gs>
            <a:gs pos="12000">
              <a:schemeClr val="phClr">
                <a:tint val="90000"/>
                <a:shade val="90000"/>
                <a:satMod val="150000"/>
              </a:schemeClr>
            </a:gs>
            <a:gs pos="100000">
              <a:schemeClr val="phClr">
                <a:tint val="100000"/>
                <a:shade val="75000"/>
                <a:satMod val="15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freezing" dir="t">
              <a:rot lat="0" lon="0" rev="6000000"/>
            </a:lightRig>
          </a:scene3d>
          <a:sp3d contourW="12700" prstMaterial="dkEdge">
            <a:bevelT w="44450" h="254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10000"/>
                <a:lumMod val="80000"/>
              </a:schemeClr>
            </a:gs>
            <a:gs pos="79000">
              <a:schemeClr val="phClr">
                <a:tint val="100000"/>
                <a:shade val="90000"/>
                <a:satMod val="105000"/>
                <a:lumMod val="10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1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hade val="100000"/>
                <a:satMod val="100000"/>
                <a:lumMod val="110000"/>
              </a:schemeClr>
            </a:gs>
            <a:gs pos="83000">
              <a:schemeClr val="phClr">
                <a:shade val="75000"/>
                <a:satMod val="200000"/>
              </a:schemeClr>
            </a:gs>
            <a:gs pos="100000">
              <a:schemeClr val="phClr">
                <a:shade val="90000"/>
                <a:satMod val="200000"/>
              </a:schemeClr>
            </a:gs>
          </a:gsLst>
          <a:path path="circle">
            <a:fillToRect l="75000" t="100000" b="3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Composite</Template>
  <TotalTime>70</TotalTime>
  <Words>254</Words>
  <Application>Microsoft Office PowerPoint</Application>
  <PresentationFormat>Předvádění na obrazovce (4:3)</PresentationFormat>
  <Paragraphs>44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Složený</vt:lpstr>
      <vt:lpstr>Snímek 1</vt:lpstr>
      <vt:lpstr>Hmyz</vt:lpstr>
      <vt:lpstr>Snímek 3</vt:lpstr>
      <vt:lpstr>Spoj názvy částí těla hmyzu se správnou částí na obrázku.</vt:lpstr>
      <vt:lpstr>Snímek 5</vt:lpstr>
      <vt:lpstr>Snímek 6</vt:lpstr>
      <vt:lpstr>Snímek 7</vt:lpstr>
      <vt:lpstr>Označ všechny druhy hmyzu, které jsou člověku užitečné.</vt:lpstr>
      <vt:lpstr>Zdroje: Moucha: FIR0002. File:Fly - Muscidae.jpg. Wikimedia [online]. 2009 [cit. 2012-12-04]. Dostupné z: http://commons.wikimedia.org/wiki/File:Fly_-_Muscidae.jpg   Slunéčko: CRUX. File:Ladybug.jpg. Wikimedia [online]. 2006 [cit. 2012-12-04]. Dostupné z: http://commons.wikimedia.org/wiki/File:Ladybug.jpg   Komár: SALVADORJO. File:CulexNil.jpg. Wikimedia [online]. 2005 [cit. 2012-12-04]. Dostupné z: http://commons.wikimedia.org/wiki/File:CulexNil.jpg   Mandelinka: ULATHAAR. File:Leptinotarsa decemlineata front view.jpg. Wikimedia [online]. 2010 [cit. 2012-12-04]. Dostupné z: http://commons.wikimedia.org/wiki/File:Leptinotarsa_decemlineata_front_view.jpg   Čmelák: DENDROFIL. File:Čmelák lesní.JPG. Wikimedia [online]. 2012 [cit. 2012-12-04]. Dostupné z: http://commons.wikimedia.org/wiki/File:%C4%8Cmel%C3%A1k_lesn%C3%AD.JPG   ostatní obrázky: office.microsoft.com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Hmyz</dc:title>
  <dc:creator>Ondřej Vraj</dc:creator>
  <cp:lastModifiedBy>Credo o.p.s.</cp:lastModifiedBy>
  <cp:revision>9</cp:revision>
  <dcterms:created xsi:type="dcterms:W3CDTF">2013-01-04T19:47:42Z</dcterms:created>
  <dcterms:modified xsi:type="dcterms:W3CDTF">2013-06-12T07:55:51Z</dcterms:modified>
</cp:coreProperties>
</file>