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2" r:id="rId4"/>
    <p:sldId id="263" r:id="rId5"/>
    <p:sldId id="259" r:id="rId6"/>
    <p:sldId id="258" r:id="rId7"/>
    <p:sldId id="256" r:id="rId8"/>
    <p:sldId id="260" r:id="rId9"/>
    <p:sldId id="261" r:id="rId10"/>
    <p:sldId id="267" r:id="rId11"/>
    <p:sldId id="266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CBBF5-FA9C-46D2-9F0C-847B958E95D2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69A01-C6D3-4E0A-9744-529505212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CDCD1-7482-4D7E-A3B0-DE186A9B9338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45B01-056C-40C0-A314-4CC87683FD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6AEF7-8907-44A9-B342-598B53FD360D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BB8D4-2780-4F86-BC1F-CB4AC0009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D9DA3-5759-43C0-A618-CC16AFA7241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66E44-1C3A-4B6A-9598-8BED4F38C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7DBA1-2667-430E-A08D-8F7BEEFB288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C5A7D-50CC-4EC5-988D-BF3C50E12D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3CCB9-6BE8-49D4-B917-8921CCE620FC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D9E5-F093-4A60-9397-A1D2EC16C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6AFA2-8FDD-4A2C-B1FE-A87ACBC857DF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0E18D-2299-49FC-AD66-2A016F92E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31E46-C697-4C3F-8332-E2132F7B1837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0AC92-8294-4654-A83D-736B7A848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82A56-3D80-4F0C-9C9B-93109CB2D0B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E4AB6-5614-42F8-9CD2-386DE2B602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D21B7-06A4-43D5-BE9C-B5F1778C220E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91845-8646-4340-9BF6-BC5F3B0AF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39052-4D17-44C4-8839-76F41196C55D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DC36D-1828-4F54-BBD5-B453DBC68D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rgbClr val="92D05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49B835-E5D7-41EC-92B8-56F239B1D416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8F5582-7AFF-463E-98F6-D399C3115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24412"/>
          </a:xfrm>
        </p:spPr>
        <p:txBody>
          <a:bodyPr rtlCol="0">
            <a:noAutofit/>
          </a:bodyPr>
          <a:lstStyle/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Základní škola a Střední škola CREDO, o.p.s.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Číslo projektu: CZ.1.07/1.4.00/21.2963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Výukový materiál č.: VY_32_INOVACE_92_Rostliny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 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Vypracovala: </a:t>
            </a:r>
            <a:r>
              <a:rPr lang="cs-CZ" sz="1800" b="1" i="1" dirty="0" smtClean="0"/>
              <a:t>Mgr. Vladimíra Kamínková</a:t>
            </a:r>
            <a:endParaRPr lang="cs-CZ" sz="1800" dirty="0" smtClean="0"/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 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Určeno pro 5. ročník </a:t>
            </a:r>
            <a:r>
              <a:rPr lang="cs-CZ" sz="1800" i="1" dirty="0" smtClean="0"/>
              <a:t>ZŠ</a:t>
            </a:r>
            <a:r>
              <a:rPr lang="cs-CZ" sz="1800" dirty="0" smtClean="0"/>
              <a:t> praktické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Vzdělávací oblast: Člověk a příroda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Vzdělávací obor: Přírodověda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Tematický okruh: Přírodověda pro 5. ročník ZŠ praktické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Vytvořeno dne: 5. 1. 2013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Použito ve výuce: 18. 1. 2013</a:t>
            </a:r>
          </a:p>
          <a:p>
            <a:pPr marL="88900" indent="20638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Anotace: Prezentace </a:t>
            </a:r>
            <a:r>
              <a:rPr lang="cs-CZ" sz="1800" dirty="0" err="1" smtClean="0"/>
              <a:t>Powerpoint</a:t>
            </a:r>
            <a:r>
              <a:rPr lang="cs-CZ" sz="1800" dirty="0" smtClean="0"/>
              <a:t> určená žákům 5. ročníku ZŠ praktické k doplnění učiva o rostlinách. Možno použít na interaktivních tabulích.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3314" name="Obrázek 3" descr="OPVK_hor_zakladni_logolink_RGB_cz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88913"/>
            <a:ext cx="5761037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4" descr="logo školy bílé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1628775"/>
            <a:ext cx="277336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14290"/>
            <a:ext cx="7772400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Rostliny</a:t>
            </a:r>
            <a:endParaRPr lang="cs-CZ" sz="8000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4338" name="Obrázek 3" descr="P109002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2357438"/>
            <a:ext cx="4714875" cy="353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Tělo rostlin se skládá z těchto částí:</a:t>
            </a:r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39975" y="1268413"/>
            <a:ext cx="3887788" cy="518477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Spoj názvy částí rostliny se správnou částí na obrázku.</a:t>
            </a:r>
            <a:endParaRPr lang="cs-CZ" dirty="0"/>
          </a:p>
        </p:txBody>
      </p:sp>
      <p:pic>
        <p:nvPicPr>
          <p:cNvPr id="1638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4963" y="1600200"/>
            <a:ext cx="3641725" cy="4854575"/>
          </a:xfrm>
        </p:spPr>
      </p:pic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6732588" y="2420938"/>
            <a:ext cx="892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květ</a:t>
            </a:r>
          </a:p>
        </p:txBody>
      </p:sp>
      <p:sp>
        <p:nvSpPr>
          <p:cNvPr id="16388" name="TextovéPole 5"/>
          <p:cNvSpPr txBox="1">
            <a:spLocks noChangeArrowheads="1"/>
          </p:cNvSpPr>
          <p:nvPr/>
        </p:nvSpPr>
        <p:spPr bwMode="auto">
          <a:xfrm>
            <a:off x="6588125" y="5040313"/>
            <a:ext cx="6667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list</a:t>
            </a: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1763713" y="5516563"/>
            <a:ext cx="11303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kořen</a:t>
            </a:r>
          </a:p>
        </p:txBody>
      </p:sp>
      <p:sp>
        <p:nvSpPr>
          <p:cNvPr id="16390" name="TextovéPole 7"/>
          <p:cNvSpPr txBox="1">
            <a:spLocks noChangeArrowheads="1"/>
          </p:cNvSpPr>
          <p:nvPr/>
        </p:nvSpPr>
        <p:spPr bwMode="auto">
          <a:xfrm>
            <a:off x="1436688" y="3213100"/>
            <a:ext cx="12969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stonek</a:t>
            </a:r>
          </a:p>
        </p:txBody>
      </p:sp>
      <p:sp>
        <p:nvSpPr>
          <p:cNvPr id="16391" name="TextovéPole 8"/>
          <p:cNvSpPr txBox="1">
            <a:spLocks noChangeArrowheads="1"/>
          </p:cNvSpPr>
          <p:nvPr/>
        </p:nvSpPr>
        <p:spPr bwMode="auto">
          <a:xfrm>
            <a:off x="1193800" y="1836738"/>
            <a:ext cx="9286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plod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3" descr="P109005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1928813"/>
            <a:ext cx="3000375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4"/>
          <p:cNvSpPr txBox="1">
            <a:spLocks noChangeArrowheads="1"/>
          </p:cNvSpPr>
          <p:nvPr/>
        </p:nvSpPr>
        <p:spPr bwMode="auto">
          <a:xfrm>
            <a:off x="323850" y="188913"/>
            <a:ext cx="20669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Kořeny</a:t>
            </a:r>
          </a:p>
        </p:txBody>
      </p:sp>
      <p:pic>
        <p:nvPicPr>
          <p:cNvPr id="17411" name="Obrázek 5" descr="P109004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5" y="1928813"/>
            <a:ext cx="3000375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6"/>
          <p:cNvSpPr txBox="1">
            <a:spLocks noChangeArrowheads="1"/>
          </p:cNvSpPr>
          <p:nvPr/>
        </p:nvSpPr>
        <p:spPr bwMode="auto">
          <a:xfrm>
            <a:off x="142875" y="6000750"/>
            <a:ext cx="3571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hlavní kořen s postranními kořeny </a:t>
            </a:r>
          </a:p>
        </p:txBody>
      </p:sp>
      <p:sp>
        <p:nvSpPr>
          <p:cNvPr id="17413" name="TextovéPole 7"/>
          <p:cNvSpPr txBox="1">
            <a:spLocks noChangeArrowheads="1"/>
          </p:cNvSpPr>
          <p:nvPr/>
        </p:nvSpPr>
        <p:spPr bwMode="auto">
          <a:xfrm>
            <a:off x="4786313" y="6000750"/>
            <a:ext cx="2714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svazčitý kořen</a:t>
            </a:r>
          </a:p>
        </p:txBody>
      </p:sp>
      <p:cxnSp>
        <p:nvCxnSpPr>
          <p:cNvPr id="10" name="Přímá spojovací šipka 9"/>
          <p:cNvCxnSpPr/>
          <p:nvPr/>
        </p:nvCxnSpPr>
        <p:spPr>
          <a:xfrm rot="10800000" flipV="1">
            <a:off x="2000250" y="4357688"/>
            <a:ext cx="928688" cy="14287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5" name="TextovéPole 10"/>
          <p:cNvSpPr txBox="1">
            <a:spLocks noChangeArrowheads="1"/>
          </p:cNvSpPr>
          <p:nvPr/>
        </p:nvSpPr>
        <p:spPr bwMode="auto">
          <a:xfrm>
            <a:off x="2857500" y="4214813"/>
            <a:ext cx="1643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hlavní kořen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1285875" y="4000500"/>
            <a:ext cx="571500" cy="1588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285875" y="4000500"/>
            <a:ext cx="571500" cy="285750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8" name="TextovéPole 15"/>
          <p:cNvSpPr txBox="1">
            <a:spLocks noChangeArrowheads="1"/>
          </p:cNvSpPr>
          <p:nvPr/>
        </p:nvSpPr>
        <p:spPr bwMode="auto">
          <a:xfrm>
            <a:off x="250825" y="3789363"/>
            <a:ext cx="13573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postranní kořeny</a:t>
            </a:r>
          </a:p>
        </p:txBody>
      </p:sp>
      <p:sp>
        <p:nvSpPr>
          <p:cNvPr id="17419" name="TextovéPole 2"/>
          <p:cNvSpPr txBox="1">
            <a:spLocks noChangeArrowheads="1"/>
          </p:cNvSpPr>
          <p:nvPr/>
        </p:nvSpPr>
        <p:spPr bwMode="auto">
          <a:xfrm>
            <a:off x="468313" y="765175"/>
            <a:ext cx="63817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Kořen upevňuje rostlinu v zemi. </a:t>
            </a:r>
          </a:p>
          <a:p>
            <a:r>
              <a:rPr lang="cs-CZ" sz="2800">
                <a:latin typeface="Calibri" pitchFamily="34" charset="0"/>
              </a:rPr>
              <a:t>Z půdy čerpá vodu a v ní rozpuštěné živiny.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3"/>
          <p:cNvSpPr txBox="1">
            <a:spLocks noChangeArrowheads="1"/>
          </p:cNvSpPr>
          <p:nvPr/>
        </p:nvSpPr>
        <p:spPr bwMode="auto">
          <a:xfrm>
            <a:off x="652463" y="1835150"/>
            <a:ext cx="2347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Typy stonků u bylin</a:t>
            </a:r>
          </a:p>
        </p:txBody>
      </p:sp>
      <p:pic>
        <p:nvPicPr>
          <p:cNvPr id="18434" name="Obrázek 4" descr="P109002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5" y="2205038"/>
            <a:ext cx="2517775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Obrázek 5" descr="P1090028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2228850"/>
            <a:ext cx="2500313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Obrázek 6" descr="P1090030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75" y="2216150"/>
            <a:ext cx="2500313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7"/>
          <p:cNvSpPr txBox="1">
            <a:spLocks noChangeArrowheads="1"/>
          </p:cNvSpPr>
          <p:nvPr/>
        </p:nvSpPr>
        <p:spPr bwMode="auto">
          <a:xfrm>
            <a:off x="5730875" y="5715000"/>
            <a:ext cx="25003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Stéblo</a:t>
            </a:r>
            <a:r>
              <a:rPr lang="cs-CZ">
                <a:latin typeface="Calibri" pitchFamily="34" charset="0"/>
              </a:rPr>
              <a:t>: stonek travin</a:t>
            </a:r>
          </a:p>
        </p:txBody>
      </p:sp>
      <p:sp>
        <p:nvSpPr>
          <p:cNvPr id="18438" name="TextovéPole 8"/>
          <p:cNvSpPr txBox="1">
            <a:spLocks noChangeArrowheads="1"/>
          </p:cNvSpPr>
          <p:nvPr/>
        </p:nvSpPr>
        <p:spPr bwMode="auto">
          <a:xfrm>
            <a:off x="3000375" y="5776913"/>
            <a:ext cx="2500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Stvol</a:t>
            </a:r>
            <a:r>
              <a:rPr lang="cs-CZ">
                <a:latin typeface="Calibri" pitchFamily="34" charset="0"/>
              </a:rPr>
              <a:t>: holý stonek, často dutý</a:t>
            </a:r>
          </a:p>
        </p:txBody>
      </p:sp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349250" y="5786438"/>
            <a:ext cx="2482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Lodyha</a:t>
            </a:r>
            <a:r>
              <a:rPr lang="cs-CZ">
                <a:latin typeface="Calibri" pitchFamily="34" charset="0"/>
              </a:rPr>
              <a:t>: stonek s listy</a:t>
            </a:r>
          </a:p>
        </p:txBody>
      </p:sp>
      <p:sp>
        <p:nvSpPr>
          <p:cNvPr id="18440" name="TextovéPole 10"/>
          <p:cNvSpPr txBox="1">
            <a:spLocks noChangeArrowheads="1"/>
          </p:cNvSpPr>
          <p:nvPr/>
        </p:nvSpPr>
        <p:spPr bwMode="auto">
          <a:xfrm>
            <a:off x="314325" y="230188"/>
            <a:ext cx="16144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Stonek</a:t>
            </a:r>
          </a:p>
        </p:txBody>
      </p:sp>
      <p:sp>
        <p:nvSpPr>
          <p:cNvPr id="18441" name="TextovéPole 11"/>
          <p:cNvSpPr txBox="1">
            <a:spLocks noChangeArrowheads="1"/>
          </p:cNvSpPr>
          <p:nvPr/>
        </p:nvSpPr>
        <p:spPr bwMode="auto">
          <a:xfrm>
            <a:off x="349250" y="895350"/>
            <a:ext cx="586581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Stonek spojuje kořen s listy. </a:t>
            </a:r>
          </a:p>
          <a:p>
            <a:r>
              <a:rPr lang="cs-CZ" sz="2800">
                <a:latin typeface="Calibri" pitchFamily="34" charset="0"/>
              </a:rPr>
              <a:t>Kmeny stromů jsou zdřevnatělé stonky.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4" descr="P109002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19550" y="3068638"/>
            <a:ext cx="4683125" cy="351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5"/>
          <p:cNvSpPr txBox="1">
            <a:spLocks noChangeArrowheads="1"/>
          </p:cNvSpPr>
          <p:nvPr/>
        </p:nvSpPr>
        <p:spPr bwMode="auto">
          <a:xfrm>
            <a:off x="2339975" y="6021388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List břečťanu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457200" y="333375"/>
            <a:ext cx="884238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List</a:t>
            </a:r>
          </a:p>
        </p:txBody>
      </p:sp>
      <p:sp>
        <p:nvSpPr>
          <p:cNvPr id="19460" name="TextovéPole 6"/>
          <p:cNvSpPr txBox="1">
            <a:spLocks noChangeArrowheads="1"/>
          </p:cNvSpPr>
          <p:nvPr/>
        </p:nvSpPr>
        <p:spPr bwMode="auto">
          <a:xfrm>
            <a:off x="611188" y="1196975"/>
            <a:ext cx="83677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Listy jsou továrnou rostliny. Dokážou z nerostných látek </a:t>
            </a:r>
          </a:p>
          <a:p>
            <a:r>
              <a:rPr lang="cs-CZ" sz="2800">
                <a:latin typeface="Calibri" pitchFamily="34" charset="0"/>
              </a:rPr>
              <a:t>vyrobit takové, které rostlina potřebuje ke svému životu.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3"/>
          <p:cNvSpPr txBox="1">
            <a:spLocks noChangeArrowheads="1"/>
          </p:cNvSpPr>
          <p:nvPr/>
        </p:nvSpPr>
        <p:spPr bwMode="auto">
          <a:xfrm>
            <a:off x="468313" y="2101850"/>
            <a:ext cx="12144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Části květu</a:t>
            </a:r>
          </a:p>
        </p:txBody>
      </p:sp>
      <p:pic>
        <p:nvPicPr>
          <p:cNvPr id="20482" name="Obrázek 4" descr="P109005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2071688"/>
            <a:ext cx="5048250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rot="10800000" flipV="1">
            <a:off x="5429250" y="2286000"/>
            <a:ext cx="571500" cy="357188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4" name="TextovéPole 8"/>
          <p:cNvSpPr txBox="1">
            <a:spLocks noChangeArrowheads="1"/>
          </p:cNvSpPr>
          <p:nvPr/>
        </p:nvSpPr>
        <p:spPr bwMode="auto">
          <a:xfrm>
            <a:off x="6000750" y="2071688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okvětní lístek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10800000" flipV="1">
            <a:off x="5143500" y="2857500"/>
            <a:ext cx="857250" cy="42862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6" name="TextovéPole 12"/>
          <p:cNvSpPr txBox="1">
            <a:spLocks noChangeArrowheads="1"/>
          </p:cNvSpPr>
          <p:nvPr/>
        </p:nvSpPr>
        <p:spPr bwMode="auto">
          <a:xfrm>
            <a:off x="5929313" y="2714625"/>
            <a:ext cx="1643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tyčinka</a:t>
            </a:r>
          </a:p>
        </p:txBody>
      </p:sp>
      <p:cxnSp>
        <p:nvCxnSpPr>
          <p:cNvPr id="15" name="Přímá spojovací šipka 14"/>
          <p:cNvCxnSpPr/>
          <p:nvPr/>
        </p:nvCxnSpPr>
        <p:spPr>
          <a:xfrm rot="10800000">
            <a:off x="4357688" y="3929063"/>
            <a:ext cx="1571625" cy="785812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8" name="TextovéPole 16"/>
          <p:cNvSpPr txBox="1">
            <a:spLocks noChangeArrowheads="1"/>
          </p:cNvSpPr>
          <p:nvPr/>
        </p:nvSpPr>
        <p:spPr bwMode="auto">
          <a:xfrm>
            <a:off x="5929313" y="4643438"/>
            <a:ext cx="1143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pestík</a:t>
            </a:r>
          </a:p>
        </p:txBody>
      </p:sp>
      <p:sp>
        <p:nvSpPr>
          <p:cNvPr id="20489" name="TextovéPole 17"/>
          <p:cNvSpPr txBox="1">
            <a:spLocks noChangeArrowheads="1"/>
          </p:cNvSpPr>
          <p:nvPr/>
        </p:nvSpPr>
        <p:spPr bwMode="auto">
          <a:xfrm>
            <a:off x="3429000" y="5929313"/>
            <a:ext cx="1643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květ tulipánu</a:t>
            </a:r>
          </a:p>
        </p:txBody>
      </p:sp>
      <p:sp>
        <p:nvSpPr>
          <p:cNvPr id="20490" name="TextovéPole 5"/>
          <p:cNvSpPr txBox="1">
            <a:spLocks noChangeArrowheads="1"/>
          </p:cNvSpPr>
          <p:nvPr/>
        </p:nvSpPr>
        <p:spPr bwMode="auto">
          <a:xfrm>
            <a:off x="468313" y="342900"/>
            <a:ext cx="1076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Květ</a:t>
            </a:r>
          </a:p>
        </p:txBody>
      </p:sp>
      <p:sp>
        <p:nvSpPr>
          <p:cNvPr id="20491" name="TextovéPole 7"/>
          <p:cNvSpPr txBox="1">
            <a:spLocks noChangeArrowheads="1"/>
          </p:cNvSpPr>
          <p:nvPr/>
        </p:nvSpPr>
        <p:spPr bwMode="auto">
          <a:xfrm>
            <a:off x="517525" y="908050"/>
            <a:ext cx="87788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Pomocí květu se rostlina rozmnožuje. Z opylovaného květu </a:t>
            </a:r>
          </a:p>
          <a:p>
            <a:r>
              <a:rPr lang="cs-CZ" sz="2800">
                <a:latin typeface="Calibri" pitchFamily="34" charset="0"/>
              </a:rPr>
              <a:t>vyroste plod, který je základem nové rostliny.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4" descr="P109006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286000"/>
            <a:ext cx="2714625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5"/>
          <p:cNvSpPr txBox="1">
            <a:spLocks noChangeArrowheads="1"/>
          </p:cNvSpPr>
          <p:nvPr/>
        </p:nvSpPr>
        <p:spPr bwMode="auto">
          <a:xfrm>
            <a:off x="1214438" y="6072188"/>
            <a:ext cx="1071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tyčinka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 rot="10800000" flipV="1">
            <a:off x="1714500" y="3214688"/>
            <a:ext cx="714375" cy="42862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08" name="TextovéPole 8"/>
          <p:cNvSpPr txBox="1">
            <a:spLocks noChangeArrowheads="1"/>
          </p:cNvSpPr>
          <p:nvPr/>
        </p:nvSpPr>
        <p:spPr bwMode="auto">
          <a:xfrm>
            <a:off x="2428875" y="2928938"/>
            <a:ext cx="1143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prašník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1785938" y="4857750"/>
            <a:ext cx="857250" cy="71438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0" name="TextovéPole 11"/>
          <p:cNvSpPr txBox="1">
            <a:spLocks noChangeArrowheads="1"/>
          </p:cNvSpPr>
          <p:nvPr/>
        </p:nvSpPr>
        <p:spPr bwMode="auto">
          <a:xfrm>
            <a:off x="2643188" y="4786313"/>
            <a:ext cx="857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nitka</a:t>
            </a:r>
          </a:p>
        </p:txBody>
      </p:sp>
      <p:pic>
        <p:nvPicPr>
          <p:cNvPr id="21511" name="Obrázek 12" descr="P1090059.JPG"/>
          <p:cNvPicPr>
            <a:picLocks noChangeAspect="1"/>
          </p:cNvPicPr>
          <p:nvPr/>
        </p:nvPicPr>
        <p:blipFill>
          <a:blip r:embed="rId3"/>
          <a:srcRect l="40976" t="23901"/>
          <a:stretch>
            <a:fillRect/>
          </a:stretch>
        </p:blipFill>
        <p:spPr bwMode="auto">
          <a:xfrm>
            <a:off x="3571875" y="2286000"/>
            <a:ext cx="2160588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Přímá spojovací šipka 13"/>
          <p:cNvCxnSpPr/>
          <p:nvPr/>
        </p:nvCxnSpPr>
        <p:spPr>
          <a:xfrm rot="10800000">
            <a:off x="4857750" y="3071813"/>
            <a:ext cx="714375" cy="1587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4714875" y="3429000"/>
            <a:ext cx="785813" cy="21431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4643438" y="4286250"/>
            <a:ext cx="857250" cy="285750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5" name="TextovéPole 21"/>
          <p:cNvSpPr txBox="1">
            <a:spLocks noChangeArrowheads="1"/>
          </p:cNvSpPr>
          <p:nvPr/>
        </p:nvSpPr>
        <p:spPr bwMode="auto">
          <a:xfrm>
            <a:off x="5572125" y="2928938"/>
            <a:ext cx="736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blizna</a:t>
            </a:r>
          </a:p>
        </p:txBody>
      </p:sp>
      <p:sp>
        <p:nvSpPr>
          <p:cNvPr id="21516" name="TextovéPole 22"/>
          <p:cNvSpPr txBox="1">
            <a:spLocks noChangeArrowheads="1"/>
          </p:cNvSpPr>
          <p:nvPr/>
        </p:nvSpPr>
        <p:spPr bwMode="auto">
          <a:xfrm>
            <a:off x="5572125" y="3500438"/>
            <a:ext cx="7826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čnělka</a:t>
            </a:r>
          </a:p>
        </p:txBody>
      </p:sp>
      <p:sp>
        <p:nvSpPr>
          <p:cNvPr id="21517" name="TextovéPole 23"/>
          <p:cNvSpPr txBox="1">
            <a:spLocks noChangeArrowheads="1"/>
          </p:cNvSpPr>
          <p:nvPr/>
        </p:nvSpPr>
        <p:spPr bwMode="auto">
          <a:xfrm>
            <a:off x="5500688" y="4429125"/>
            <a:ext cx="968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semeník</a:t>
            </a:r>
          </a:p>
        </p:txBody>
      </p:sp>
      <p:sp>
        <p:nvSpPr>
          <p:cNvPr id="21518" name="TextovéPole 24"/>
          <p:cNvSpPr txBox="1">
            <a:spLocks noChangeArrowheads="1"/>
          </p:cNvSpPr>
          <p:nvPr/>
        </p:nvSpPr>
        <p:spPr bwMode="auto">
          <a:xfrm>
            <a:off x="4357688" y="6072188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pestík</a:t>
            </a:r>
          </a:p>
        </p:txBody>
      </p:sp>
      <p:pic>
        <p:nvPicPr>
          <p:cNvPr id="21519" name="Obrázek 25" descr="P1090068.JPG"/>
          <p:cNvPicPr>
            <a:picLocks noChangeAspect="1"/>
          </p:cNvPicPr>
          <p:nvPr/>
        </p:nvPicPr>
        <p:blipFill>
          <a:blip r:embed="rId4"/>
          <a:srcRect l="46875" t="9375" r="31250" b="62500"/>
          <a:stretch>
            <a:fillRect/>
          </a:stretch>
        </p:blipFill>
        <p:spPr bwMode="auto">
          <a:xfrm>
            <a:off x="6643688" y="3071813"/>
            <a:ext cx="20002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20" name="TextovéPole 26"/>
          <p:cNvSpPr txBox="1">
            <a:spLocks noChangeArrowheads="1"/>
          </p:cNvSpPr>
          <p:nvPr/>
        </p:nvSpPr>
        <p:spPr bwMode="auto">
          <a:xfrm>
            <a:off x="6500813" y="5143500"/>
            <a:ext cx="2416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řez semeníkem s vajíčky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20688"/>
            <a:ext cx="6301726" cy="175432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Zopakujme si,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co jsme se naučili.</a:t>
            </a:r>
            <a:endParaRPr lang="cs-CZ" sz="54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0988" y="5516563"/>
            <a:ext cx="8863012" cy="10779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Klikni, přečti si pozorně otázku a odpověz na ni.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Po dalším kliknutí se dozvíš správnou odpověď.</a:t>
            </a:r>
            <a:endParaRPr lang="cs-CZ" sz="32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1" name="Picture 2" descr="C:\Users\Ondřej\AppData\Local\Microsoft\Windows\Temporary Internet Files\Content.IE5\6R62L79Q\MP9003999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4338" y="2384425"/>
            <a:ext cx="2505075" cy="313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827088" y="981075"/>
            <a:ext cx="6778625" cy="483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Vzpomeneš si, jaké jsou hlavní části rostliny?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K čemu potřebuje rostlina kořeny?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Má stonek na sobě vždy listy?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K čemu má rostlina listy?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30823" y="1598018"/>
            <a:ext cx="4873835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indent="265113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Kořen, stonek, list, květ, plod,</a:t>
            </a:r>
            <a:endParaRPr lang="cs-CZ" sz="2800" b="1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2780928"/>
            <a:ext cx="7084759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Upevňuje ji v zemi, čerpá z půdy vodu a živiny.</a:t>
            </a:r>
            <a:endParaRPr lang="cs-CZ" sz="2800" b="1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10221" y="4247510"/>
            <a:ext cx="1776653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Ne.</a:t>
            </a:r>
            <a:endParaRPr lang="cs-CZ" sz="2800" b="1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5335766"/>
            <a:ext cx="6165470" cy="95410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Listy vyrábějí z nerostných látek takové,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které rostlina potřebuje.</a:t>
            </a:r>
            <a:endParaRPr lang="cs-CZ" sz="2800" b="1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9620"/>
            <a:ext cx="6908366" cy="415498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+mn-lt"/>
                <a:cs typeface="+mn-cs"/>
              </a:rPr>
              <a:t>Jsi u cíle.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+mn-lt"/>
                <a:cs typeface="+mn-cs"/>
              </a:rPr>
              <a:t>Zasloužíš si medaili.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6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50000"/>
                </a:schemeClr>
              </a:solidFill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+mn-lt"/>
                <a:cs typeface="+mn-cs"/>
              </a:rPr>
              <a:t>Gratuluji.</a:t>
            </a:r>
            <a:endParaRPr lang="cs-CZ" sz="66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50000"/>
                </a:schemeClr>
              </a:solidFill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  <a:latin typeface="+mn-lt"/>
              <a:cs typeface="+mn-cs"/>
            </a:endParaRPr>
          </a:p>
        </p:txBody>
      </p:sp>
      <p:pic>
        <p:nvPicPr>
          <p:cNvPr id="2050" name="Picture 2" descr="C:\Users\Ondřej\AppData\Local\Microsoft\Windows\Temporary Internet Files\Content.IE5\DF2HPV4Q\MP900400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14012" y="2636912"/>
            <a:ext cx="4043345" cy="37153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 sz="1600" smtClean="0"/>
              <a:t>Kokoška: BOTMULTICHILLT. File:Starr 070308-5329 Capsella bursa-pastoris.jpg. </a:t>
            </a:r>
            <a:r>
              <a:rPr lang="cs-CZ" sz="1600" i="1" smtClean="0"/>
              <a:t>Wikimedia</a:t>
            </a:r>
            <a:r>
              <a:rPr lang="cs-CZ" sz="1600" smtClean="0"/>
              <a:t> [online]. 2009 [cit. 2013-01-05]. Dostupné z: http://commons.wikimedia.org/wiki/File:Starr_070308-5329_Capsella_bursa-pastoris.jpg?uselang=cs </a:t>
            </a:r>
          </a:p>
          <a:p>
            <a:r>
              <a:rPr lang="cs-CZ" sz="1600" smtClean="0"/>
              <a:t>Ostatní obrázky: vlastní dílo autora nebo klipartové obrázky Microsoft office.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263</Words>
  <Application>Microsoft Office PowerPoint</Application>
  <PresentationFormat>On-screen Show (4:3)</PresentationFormat>
  <Paragraphs>70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Calibri</vt:lpstr>
      <vt:lpstr>Arial</vt:lpstr>
      <vt:lpstr>Motiv sady Office</vt:lpstr>
      <vt:lpstr>Snímek 1</vt:lpstr>
      <vt:lpstr>Snímek 2</vt:lpstr>
      <vt:lpstr>Tělo rostlin se skládá z těchto částí:</vt:lpstr>
      <vt:lpstr>Spoj názvy částí rostliny se správnou částí na obrázku.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Ondřej Vraj</dc:creator>
  <cp:lastModifiedBy>DUM</cp:lastModifiedBy>
  <cp:revision>17</cp:revision>
  <dcterms:modified xsi:type="dcterms:W3CDTF">2013-08-29T19:03:55Z</dcterms:modified>
</cp:coreProperties>
</file>