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6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1" autoAdjust="0"/>
    <p:restoredTop sz="94660"/>
  </p:normalViewPr>
  <p:slideViewPr>
    <p:cSldViewPr>
      <p:cViewPr varScale="1">
        <p:scale>
          <a:sx n="65" d="100"/>
          <a:sy n="65" d="100"/>
        </p:scale>
        <p:origin x="-123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5D138CE-9545-40C9-9B74-291AB964AAE0}" type="datetimeFigureOut">
              <a:rPr lang="cs-CZ" smtClean="0"/>
              <a:pPr/>
              <a:t>12.6.2013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99AFBDE-E93B-4CD2-81F3-4186E60E272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13.xml"/><Relationship Id="rId4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16.xml"/><Relationship Id="rId4" Type="http://schemas.openxmlformats.org/officeDocument/2006/relationships/slide" Target="slid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19.xml"/><Relationship Id="rId4" Type="http://schemas.openxmlformats.org/officeDocument/2006/relationships/slide" Target="slide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22.xml"/><Relationship Id="rId4" Type="http://schemas.openxmlformats.org/officeDocument/2006/relationships/slide" Target="slide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slide" Target="slide25.xml"/><Relationship Id="rId4" Type="http://schemas.openxmlformats.org/officeDocument/2006/relationships/slide" Target="slide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slide" Target="slide2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323850" y="1628800"/>
            <a:ext cx="8229600" cy="5040288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dirty="0" smtClean="0"/>
              <a:t>Základní škola a Střední škola CREDO, o.p.s.</a:t>
            </a:r>
          </a:p>
          <a:p>
            <a:pPr>
              <a:buNone/>
            </a:pPr>
            <a:r>
              <a:rPr lang="cs-CZ" sz="2000" dirty="0" smtClean="0"/>
              <a:t> Číslo projektu: CZ.1.07/1.4.00/21.2963</a:t>
            </a:r>
          </a:p>
          <a:p>
            <a:pPr>
              <a:buNone/>
            </a:pPr>
            <a:r>
              <a:rPr lang="cs-CZ" sz="2000" dirty="0" smtClean="0"/>
              <a:t> Výukový materiál č.: </a:t>
            </a:r>
            <a:r>
              <a:rPr lang="cs-CZ" sz="2000" dirty="0" smtClean="0"/>
              <a:t>VY_32_INOVACE_97_Voda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 </a:t>
            </a:r>
          </a:p>
          <a:p>
            <a:pPr>
              <a:buNone/>
            </a:pPr>
            <a:r>
              <a:rPr lang="cs-CZ" sz="2000" dirty="0" smtClean="0"/>
              <a:t>Vypracovala: </a:t>
            </a:r>
            <a:r>
              <a:rPr lang="cs-CZ" sz="2000" b="1" i="1" dirty="0" smtClean="0"/>
              <a:t>Mgr. Vladimíra Kamínková</a:t>
            </a:r>
            <a:endParaRPr lang="cs-CZ" sz="2000" dirty="0" smtClean="0"/>
          </a:p>
          <a:p>
            <a:pPr>
              <a:buNone/>
            </a:pPr>
            <a:r>
              <a:rPr lang="cs-CZ" sz="2000" b="1" i="1" dirty="0" smtClean="0"/>
              <a:t> </a:t>
            </a:r>
            <a:r>
              <a:rPr lang="cs-CZ" sz="2000" dirty="0" smtClean="0"/>
              <a:t>Určeno pro 5. ročník </a:t>
            </a:r>
            <a:r>
              <a:rPr lang="cs-CZ" sz="2000" i="1" dirty="0" smtClean="0"/>
              <a:t>ZŠ</a:t>
            </a:r>
            <a:r>
              <a:rPr lang="cs-CZ" sz="2000" dirty="0" smtClean="0"/>
              <a:t> praktické</a:t>
            </a:r>
          </a:p>
          <a:p>
            <a:pPr>
              <a:buNone/>
            </a:pPr>
            <a:r>
              <a:rPr lang="cs-CZ" sz="2000" dirty="0" smtClean="0"/>
              <a:t>Vzdělávací oblast: Člověk a příroda</a:t>
            </a:r>
          </a:p>
          <a:p>
            <a:pPr>
              <a:buNone/>
            </a:pPr>
            <a:r>
              <a:rPr lang="cs-CZ" sz="2000" dirty="0" smtClean="0"/>
              <a:t>Vzdělávací obor: Přírodověda</a:t>
            </a:r>
          </a:p>
          <a:p>
            <a:pPr>
              <a:buNone/>
            </a:pPr>
            <a:r>
              <a:rPr lang="cs-CZ" sz="2000" dirty="0" smtClean="0"/>
              <a:t>Tematický okruh: Přírodověda pro 5. ročník ZŠ praktické</a:t>
            </a:r>
          </a:p>
          <a:p>
            <a:pPr>
              <a:buNone/>
            </a:pPr>
            <a:r>
              <a:rPr lang="cs-CZ" sz="2000" dirty="0" smtClean="0"/>
              <a:t>Vytvořeno dne: </a:t>
            </a:r>
            <a:r>
              <a:rPr lang="cs-CZ" sz="2000" dirty="0" smtClean="0"/>
              <a:t>1. 5. 2013</a:t>
            </a:r>
          </a:p>
          <a:p>
            <a:pPr>
              <a:buNone/>
            </a:pPr>
            <a:r>
              <a:rPr lang="cs-CZ" sz="2000" dirty="0" smtClean="0"/>
              <a:t>Použito ve výuce: 7. 5. 2013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Anotace:  Výukový materiál k tématu voda. Druhá část slouží k opakování látky.</a:t>
            </a:r>
            <a:endParaRPr lang="cs-CZ" sz="2000" dirty="0"/>
          </a:p>
        </p:txBody>
      </p:sp>
      <p:pic>
        <p:nvPicPr>
          <p:cNvPr id="6" name="Obrázek 2" descr="logo školy bílé.JP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12160" y="2060848"/>
            <a:ext cx="2198837" cy="690114"/>
          </a:xfrm>
          <a:prstGeom prst="rect">
            <a:avLst/>
          </a:prstGeom>
        </p:spPr>
      </p:pic>
      <p:pic>
        <p:nvPicPr>
          <p:cNvPr id="7" name="Obrázek 6" descr="OPVK_hor_zakladni_logolink_RGB_cz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3568" y="260648"/>
            <a:ext cx="6192688" cy="165618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solidFill>
                  <a:schemeClr val="bg2">
                    <a:lumMod val="50000"/>
                  </a:schemeClr>
                </a:solidFill>
              </a:rPr>
              <a:t>Voda</a:t>
            </a:r>
            <a:endParaRPr lang="cs-CZ" sz="6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Ondřej\AppData\Local\Microsoft\Windows\Temporary Internet Files\Content.IE5\6R62L79Q\MP90040210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836712"/>
            <a:ext cx="4500043" cy="36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Voda je kapalina, můžeme ji rozdělit na kapky.</a:t>
            </a:r>
          </a:p>
          <a:p>
            <a:endParaRPr lang="cs-CZ" dirty="0" smtClean="0"/>
          </a:p>
          <a:p>
            <a:r>
              <a:rPr lang="cs-CZ" dirty="0" smtClean="0"/>
              <a:t>Voda je tekutina.  Teče.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Čistá voda je bezbarvá a průhledná, bez chuti a bez vůně.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Voda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2050" name="Picture 2" descr="C:\Users\Ondřej\AppData\Local\Microsoft\Windows\Temporary Internet Files\Content.IE5\8UPA3LXW\MP90044478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1988840"/>
            <a:ext cx="2781871" cy="2148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Vody v přírodě je mnoho. Když se podíváš na globus uvidíš, že většina</a:t>
            </a:r>
          </a:p>
          <a:p>
            <a:pPr marL="365125" indent="-4763">
              <a:buNone/>
            </a:pPr>
            <a:r>
              <a:rPr lang="cs-CZ" dirty="0" smtClean="0"/>
              <a:t>je zbarvena modře, což</a:t>
            </a:r>
          </a:p>
          <a:p>
            <a:pPr marL="365125" indent="-4763">
              <a:buNone/>
            </a:pPr>
            <a:r>
              <a:rPr lang="cs-CZ" dirty="0" smtClean="0"/>
              <a:t>znamená, že tu část </a:t>
            </a:r>
          </a:p>
          <a:p>
            <a:pPr marL="365125" indent="-4763">
              <a:buNone/>
            </a:pPr>
            <a:r>
              <a:rPr lang="cs-CZ" dirty="0" smtClean="0"/>
              <a:t>Země pokrývají oceány</a:t>
            </a:r>
          </a:p>
          <a:p>
            <a:pPr marL="365125" indent="-4763">
              <a:buNone/>
            </a:pPr>
            <a:r>
              <a:rPr lang="cs-CZ" dirty="0" smtClean="0"/>
              <a:t>a moře.</a:t>
            </a:r>
          </a:p>
          <a:p>
            <a:pPr marL="365125" indent="-4763">
              <a:buNone/>
            </a:pPr>
            <a:endParaRPr lang="cs-CZ" dirty="0" smtClean="0"/>
          </a:p>
          <a:p>
            <a:pPr marL="365125" indent="-4763">
              <a:buNone/>
            </a:pPr>
            <a:r>
              <a:rPr lang="cs-CZ" dirty="0" smtClean="0"/>
              <a:t>Po zemi teče voda v potocích, řekách, hromadí se v jezerech, rybnících, přehradních nádržích a v mořích.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Voda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3074" name="Picture 2" descr="C:\Users\Ondřej\AppData\Local\Microsoft\Windows\Temporary Internet Files\Content.IE5\ZX9KG87V\MP9002892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1916832"/>
            <a:ext cx="3657600" cy="2809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oblastech, kde je chladno, je voda ukryta ve sněhu a v ledovcích.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Voda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4098" name="Picture 2" descr="C:\Users\Ondřej\AppData\Local\Microsoft\Windows\Temporary Internet Files\Content.IE5\DF2HPV4Q\MP90040049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988840"/>
            <a:ext cx="3902075" cy="2600325"/>
          </a:xfrm>
          <a:prstGeom prst="rect">
            <a:avLst/>
          </a:prstGeom>
          <a:noFill/>
        </p:spPr>
      </p:pic>
      <p:pic>
        <p:nvPicPr>
          <p:cNvPr id="4099" name="Picture 3" descr="C:\Users\Ondřej\AppData\Local\Microsoft\Windows\Temporary Internet Files\Content.IE5\6R62L79Q\MP9004033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636912"/>
            <a:ext cx="3121025" cy="3121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Voda je také v tělech rostlin, živočichů i člověka. Více než polovina</a:t>
            </a:r>
          </a:p>
          <a:p>
            <a:pPr marL="365125" indent="-4763">
              <a:buNone/>
            </a:pPr>
            <a:r>
              <a:rPr lang="cs-CZ" dirty="0" smtClean="0"/>
              <a:t>hmotnosti člověka před-</a:t>
            </a:r>
          </a:p>
          <a:p>
            <a:pPr marL="365125" indent="-4763">
              <a:buNone/>
            </a:pPr>
            <a:r>
              <a:rPr lang="cs-CZ" dirty="0" smtClean="0"/>
              <a:t>stavuje voda.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Voda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5122" name="Picture 2" descr="C:\Users\Ondřej\AppData\Local\Microsoft\Windows\Temporary Internet Files\Content.IE5\ZX9KG87V\MP90042227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060848"/>
            <a:ext cx="3360192" cy="3360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611560" y="1340768"/>
            <a:ext cx="8075240" cy="4666523"/>
          </a:xfrm>
        </p:spPr>
        <p:txBody>
          <a:bodyPr/>
          <a:lstStyle/>
          <a:p>
            <a:r>
              <a:rPr lang="cs-CZ" dirty="0" smtClean="0"/>
              <a:t>Voda se vyskytuje ve třech skupenstvích:</a:t>
            </a:r>
          </a:p>
          <a:p>
            <a:r>
              <a:rPr lang="cs-CZ" dirty="0" smtClean="0"/>
              <a:t>1. Za běžných teplot je kapalná.</a:t>
            </a:r>
          </a:p>
          <a:p>
            <a:r>
              <a:rPr lang="cs-CZ" dirty="0" smtClean="0"/>
              <a:t>2. Pokud teplota klesne pod 0</a:t>
            </a:r>
            <a:r>
              <a:rPr lang="cs-CZ" baseline="50000" dirty="0" smtClean="0"/>
              <a:t>o</a:t>
            </a:r>
            <a:r>
              <a:rPr lang="cs-CZ" dirty="0" smtClean="0"/>
              <a:t>C, voda zamrzá a stává se z ní led.</a:t>
            </a:r>
          </a:p>
          <a:p>
            <a:r>
              <a:rPr lang="cs-CZ" dirty="0" smtClean="0"/>
              <a:t>3. Pokud naopak vodu ohříváme až na 100</a:t>
            </a:r>
            <a:r>
              <a:rPr lang="cs-CZ" baseline="50000" dirty="0" smtClean="0"/>
              <a:t>o</a:t>
            </a:r>
            <a:r>
              <a:rPr lang="cs-CZ" dirty="0" smtClean="0"/>
              <a:t>C, promění se v páru.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10000"/>
                  </a:schemeClr>
                </a:solidFill>
              </a:rPr>
              <a:t>Voda</a:t>
            </a:r>
            <a:endParaRPr lang="cs-CZ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6146" name="Picture 2" descr="C:\Users\Ondřej\AppData\Local\Microsoft\Windows\Temporary Internet Files\Content.IE5\8UPA3LXW\MP9004001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221088"/>
            <a:ext cx="1945922" cy="2403648"/>
          </a:xfrm>
          <a:prstGeom prst="rect">
            <a:avLst/>
          </a:prstGeom>
          <a:noFill/>
        </p:spPr>
      </p:pic>
      <p:pic>
        <p:nvPicPr>
          <p:cNvPr id="1027" name="Picture 3" descr="C:\Users\Ondřej\AppData\Local\Microsoft\Windows\Temporary Internet Files\Content.IE5\8UPA3LXW\MP90040672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221088"/>
            <a:ext cx="1614634" cy="2421335"/>
          </a:xfrm>
          <a:prstGeom prst="rect">
            <a:avLst/>
          </a:prstGeom>
          <a:noFill/>
        </p:spPr>
      </p:pic>
      <p:pic>
        <p:nvPicPr>
          <p:cNvPr id="1028" name="Picture 4" descr="C:\Users\Ondřej\AppData\Local\Microsoft\Windows\Temporary Internet Files\Content.IE5\8UPA3LXW\MP900202092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221088"/>
            <a:ext cx="1574006" cy="23905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>
            <a:hlinkClick r:id="rId2" action="ppaction://hlinksldjump"/>
          </p:cNvPr>
          <p:cNvSpPr/>
          <p:nvPr/>
        </p:nvSpPr>
        <p:spPr>
          <a:xfrm>
            <a:off x="5364088" y="4644625"/>
            <a:ext cx="2304256" cy="136815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294967295"/>
          </p:nvPr>
        </p:nvSpPr>
        <p:spPr>
          <a:xfrm>
            <a:off x="1143000" y="731520"/>
            <a:ext cx="7173416" cy="347472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cs-CZ" sz="4400" dirty="0" smtClean="0"/>
              <a:t>Teď si zopakujeme některé věci, které jsme si o vodě pověděli. </a:t>
            </a:r>
          </a:p>
        </p:txBody>
      </p:sp>
      <p:pic>
        <p:nvPicPr>
          <p:cNvPr id="2051" name="Picture 3" descr="C:\Users\Ondřej\AppData\Local\Microsoft\Windows\Temporary Internet Files\Content.IE5\ZX9KG87V\MP90043110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284984"/>
            <a:ext cx="3105416" cy="30963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1. K obrázkům přiřaď odpovídající názvy.</a:t>
            </a:r>
            <a:endParaRPr lang="cs-CZ" dirty="0"/>
          </a:p>
        </p:txBody>
      </p:sp>
      <p:pic>
        <p:nvPicPr>
          <p:cNvPr id="3074" name="Picture 2" descr="C:\Users\Ondřej\AppData\Local\Microsoft\Windows\Temporary Internet Files\Content.IE5\DF2HPV4Q\MP90042426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556792"/>
            <a:ext cx="2749709" cy="1800200"/>
          </a:xfrm>
          <a:prstGeom prst="rect">
            <a:avLst/>
          </a:prstGeom>
          <a:noFill/>
        </p:spPr>
      </p:pic>
      <p:pic>
        <p:nvPicPr>
          <p:cNvPr id="3075" name="Picture 3" descr="C:\Users\Ondřej\AppData\Local\Microsoft\Windows\Temporary Internet Files\Content.IE5\6R62L79Q\MP900255607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556792"/>
            <a:ext cx="2748614" cy="1800200"/>
          </a:xfrm>
          <a:prstGeom prst="rect">
            <a:avLst/>
          </a:prstGeom>
          <a:noFill/>
        </p:spPr>
      </p:pic>
      <p:pic>
        <p:nvPicPr>
          <p:cNvPr id="3076" name="Picture 4" descr="C:\Users\Ondřej\AppData\Local\Microsoft\Windows\Temporary Internet Files\Content.IE5\DF2HPV4Q\MP900399628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5" y="1556792"/>
            <a:ext cx="2250708" cy="1800200"/>
          </a:xfrm>
          <a:prstGeom prst="rect">
            <a:avLst/>
          </a:prstGeom>
          <a:noFill/>
        </p:spPr>
      </p:pic>
      <p:pic>
        <p:nvPicPr>
          <p:cNvPr id="3077" name="Picture 5" descr="C:\Users\Ondřej\AppData\Local\Microsoft\Windows\Temporary Internet Files\Content.IE5\ZX9KG87V\MP90041008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429001"/>
            <a:ext cx="2736304" cy="1823490"/>
          </a:xfrm>
          <a:prstGeom prst="rect">
            <a:avLst/>
          </a:prstGeom>
          <a:noFill/>
        </p:spPr>
      </p:pic>
      <p:pic>
        <p:nvPicPr>
          <p:cNvPr id="3078" name="Picture 6" descr="C:\Users\Ondřej\AppData\Local\Microsoft\Windows\Temporary Internet Files\Content.IE5\DF2HPV4Q\MP90020206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3" y="3429000"/>
            <a:ext cx="2736304" cy="1824203"/>
          </a:xfrm>
          <a:prstGeom prst="rect">
            <a:avLst/>
          </a:prstGeom>
          <a:noFill/>
        </p:spPr>
      </p:pic>
      <p:pic>
        <p:nvPicPr>
          <p:cNvPr id="3079" name="Picture 7" descr="C:\Users\Ondřej\AppData\Local\Microsoft\Windows\Temporary Internet Files\Content.IE5\6R62L79Q\MP900448756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5" y="3429001"/>
            <a:ext cx="2400266" cy="1800199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827584" y="5517232"/>
            <a:ext cx="1625766" cy="4616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DÉŠŤ   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27784" y="5517232"/>
            <a:ext cx="1733167" cy="4616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MOŘE  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5517232"/>
            <a:ext cx="1931939" cy="4616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MRAKY   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660232" y="5517232"/>
            <a:ext cx="1641796" cy="4616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ŘEKA   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491880" y="6093296"/>
            <a:ext cx="1576072" cy="4616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SNÍH   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6093296"/>
            <a:ext cx="1917513" cy="4616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cs-CZ" sz="2400" dirty="0" smtClean="0"/>
              <a:t>    JEZERO   </a:t>
            </a:r>
            <a:endParaRPr lang="cs-CZ" sz="2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2. Je pravda, že čistá voda je průhledná, bez chuti a bez vůně?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259632" y="2996952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ANO</a:t>
            </a:r>
            <a:endParaRPr lang="cs-CZ" sz="5400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4572000" y="2996952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/>
              <a:t>NE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0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841340" y="1772816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824572" y="692696"/>
            <a:ext cx="3647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VÝBORNĚ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>
            <a:hlinkClick r:id="rId4" action="ppaction://hlinksldjump" tooltip="OTÁZKY"/>
          </p:cNvPr>
          <p:cNvSpPr txBox="1"/>
          <p:nvPr/>
        </p:nvSpPr>
        <p:spPr>
          <a:xfrm>
            <a:off x="4139952" y="60932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3748048" y="577390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otázka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6832444"/>
      </p:ext>
    </p:extLst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1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3086509" y="1844824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201924" y="692696"/>
            <a:ext cx="7174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TOHLE NENÍ DOBŘE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2987824" y="5877272"/>
            <a:ext cx="367240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ZKUS TO ZNOVU</a:t>
            </a:r>
            <a:endParaRPr lang="cs-CZ" dirty="0"/>
          </a:p>
        </p:txBody>
      </p:sp>
    </p:spTree>
  </p:cSld>
  <p:clrMapOvr>
    <a:masterClrMapping/>
  </p:clrMapOvr>
  <p:transition>
    <p:sndAc>
      <p:stSnd>
        <p:snd r:embed="rId2" name="boo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3. Jakou barvou jsou na mapě a na globusu znázorňovány vodní plochy? </a:t>
            </a:r>
            <a:endParaRPr lang="cs-CZ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323528" y="3212976"/>
            <a:ext cx="24561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ZELENOU</a:t>
            </a:r>
            <a:endParaRPr lang="cs-CZ" sz="4000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3203848" y="3212976"/>
            <a:ext cx="24897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MODROU</a:t>
            </a:r>
            <a:endParaRPr lang="cs-CZ" sz="4000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6084168" y="3212976"/>
            <a:ext cx="23567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HNĚDOU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0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841340" y="1772816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824572" y="692696"/>
            <a:ext cx="3647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VÝBORNĚ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>
            <a:hlinkClick r:id="rId4" action="ppaction://hlinksldjump" tooltip="OTÁZKY"/>
          </p:cNvPr>
          <p:cNvSpPr txBox="1"/>
          <p:nvPr/>
        </p:nvSpPr>
        <p:spPr>
          <a:xfrm>
            <a:off x="4139952" y="60932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3748048" y="577390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otázka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6832444"/>
      </p:ext>
    </p:extLst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1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3086509" y="1844824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201924" y="692696"/>
            <a:ext cx="7174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TOHLE NENÍ DOBŘE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2987824" y="5877272"/>
            <a:ext cx="367240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ZKUS TO ZNOVU</a:t>
            </a:r>
            <a:endParaRPr lang="cs-CZ" dirty="0"/>
          </a:p>
        </p:txBody>
      </p:sp>
    </p:spTree>
  </p:cSld>
  <p:clrMapOvr>
    <a:masterClrMapping/>
  </p:clrMapOvr>
  <p:transition>
    <p:sndAc>
      <p:stSnd>
        <p:snd r:embed="rId2" name="boo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4. Čeho je na Zemi víc, vody nebo pevniny?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187624" y="3501008"/>
            <a:ext cx="21259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VODY</a:t>
            </a:r>
            <a:endParaRPr lang="cs-CZ" sz="5400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4572000" y="3501008"/>
            <a:ext cx="304762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PEVNINY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0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841340" y="1772816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824572" y="692696"/>
            <a:ext cx="3647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VÝBORNĚ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>
            <a:hlinkClick r:id="rId4" action="ppaction://hlinksldjump" tooltip="OTÁZKY"/>
          </p:cNvPr>
          <p:cNvSpPr txBox="1"/>
          <p:nvPr/>
        </p:nvSpPr>
        <p:spPr>
          <a:xfrm>
            <a:off x="4139952" y="60932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3748048" y="577390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otázka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6832444"/>
      </p:ext>
    </p:extLst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1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3086509" y="1844824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201924" y="692696"/>
            <a:ext cx="7174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TOHLE NENÍ DOBŘE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2987824" y="5877272"/>
            <a:ext cx="367240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ZKUS TO ZNOVU</a:t>
            </a:r>
            <a:endParaRPr lang="cs-CZ" dirty="0"/>
          </a:p>
        </p:txBody>
      </p:sp>
    </p:spTree>
  </p:cSld>
  <p:clrMapOvr>
    <a:masterClrMapping/>
  </p:clrMapOvr>
  <p:transition>
    <p:sndAc>
      <p:stSnd>
        <p:snd r:embed="rId2" name="boo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5. Je pravda, že se voda na Zemi vyskytuje ve třech skupenstvích?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1475656" y="3212976"/>
            <a:ext cx="17123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ANO</a:t>
            </a:r>
            <a:endParaRPr lang="cs-CZ" sz="5400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5004048" y="3140968"/>
            <a:ext cx="10711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NE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0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841340" y="1772816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824572" y="692696"/>
            <a:ext cx="3647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VÝBORNĚ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>
            <a:hlinkClick r:id="rId4" action="ppaction://hlinksldjump" tooltip="OTÁZKY"/>
          </p:cNvPr>
          <p:cNvSpPr txBox="1"/>
          <p:nvPr/>
        </p:nvSpPr>
        <p:spPr>
          <a:xfrm>
            <a:off x="4139952" y="60932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3748048" y="577390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Další otázka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6832444"/>
      </p:ext>
    </p:extLst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1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3086509" y="1844824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201924" y="692696"/>
            <a:ext cx="7174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TOHLE NENÍ DOBŘE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2987824" y="5877272"/>
            <a:ext cx="367240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ZKUS TO ZNOVU</a:t>
            </a:r>
            <a:endParaRPr lang="cs-CZ" dirty="0"/>
          </a:p>
        </p:txBody>
      </p:sp>
    </p:spTree>
  </p:cSld>
  <p:clrMapOvr>
    <a:masterClrMapping/>
  </p:clrMapOvr>
  <p:transition>
    <p:sndAc>
      <p:stSnd>
        <p:snd r:embed="rId2" name="boo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6. Jak se tato skupenství nazývají?</a:t>
            </a:r>
            <a:endParaRPr lang="cs-CZ" dirty="0"/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755576" y="1844824"/>
            <a:ext cx="82237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000" dirty="0" smtClean="0"/>
              <a:t> TÁNÍ, TUHNUTÍ A VYPAŘOVÁNÍ</a:t>
            </a:r>
            <a:endParaRPr lang="cs-CZ" sz="4000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755576" y="2924944"/>
            <a:ext cx="52533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000" dirty="0" smtClean="0"/>
              <a:t> VODA, LED A PÁRA</a:t>
            </a:r>
            <a:endParaRPr lang="cs-CZ" sz="40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755576" y="4005064"/>
            <a:ext cx="57422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4000" dirty="0" smtClean="0"/>
              <a:t> DÉŠŤ, SNÍH A MRAKY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0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841340" y="1772816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824572" y="692696"/>
            <a:ext cx="36471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VÝBORNĚ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>
            <a:hlinkClick r:id="rId4" action="ppaction://hlinksldjump" tooltip="OTÁZKY"/>
          </p:cNvPr>
          <p:cNvSpPr txBox="1"/>
          <p:nvPr/>
        </p:nvSpPr>
        <p:spPr>
          <a:xfrm>
            <a:off x="4139952" y="6093296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Obdélník 8">
            <a:hlinkClick r:id="rId5" action="ppaction://hlinksldjump"/>
          </p:cNvPr>
          <p:cNvSpPr/>
          <p:nvPr/>
        </p:nvSpPr>
        <p:spPr>
          <a:xfrm>
            <a:off x="3748048" y="5773906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POKRAČUJ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6832444"/>
      </p:ext>
    </p:extLst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MC900433161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3086509" y="1844824"/>
            <a:ext cx="3475037" cy="3475037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201924" y="692696"/>
            <a:ext cx="71740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TOHLE NENÍ DOBŘE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2987824" y="5877272"/>
            <a:ext cx="367240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ZKUS TO ZNOVU</a:t>
            </a:r>
            <a:endParaRPr lang="cs-CZ" dirty="0"/>
          </a:p>
        </p:txBody>
      </p:sp>
    </p:spTree>
  </p:cSld>
  <p:clrMapOvr>
    <a:masterClrMapping/>
  </p:clrMapOvr>
  <p:transition>
    <p:sndAc>
      <p:stSnd>
        <p:snd r:embed="rId2" name="boo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1124744"/>
            <a:ext cx="39901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VÝBORNĚ!!!</a:t>
            </a:r>
            <a:endParaRPr lang="cs-CZ" sz="5400" b="1" cap="all" spc="0" dirty="0">
              <a:ln w="0">
                <a:solidFill>
                  <a:schemeClr val="bg2">
                    <a:lumMod val="10000"/>
                  </a:schemeClr>
                </a:solidFill>
              </a:ln>
              <a:solidFill>
                <a:schemeClr val="bg2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2204864"/>
            <a:ext cx="468052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dirty="0" smtClean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VŠE JSI </a:t>
            </a:r>
          </a:p>
          <a:p>
            <a:pPr algn="ctr"/>
            <a:r>
              <a:rPr lang="cs-CZ" sz="5400" b="1" cap="all" dirty="0" smtClean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ZVLÁDL, </a:t>
            </a:r>
          </a:p>
          <a:p>
            <a:pPr algn="ctr"/>
            <a:r>
              <a:rPr lang="cs-CZ" sz="5400" b="1" cap="all" dirty="0" smtClean="0">
                <a:ln w="0">
                  <a:solidFill>
                    <a:schemeClr val="bg2">
                      <a:lumMod val="1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</a:rPr>
              <a:t>GRATULUJI.</a:t>
            </a:r>
            <a:endParaRPr lang="cs-CZ" sz="5400" b="1" cap="all" spc="0" dirty="0">
              <a:ln w="0">
                <a:solidFill>
                  <a:schemeClr val="bg2">
                    <a:lumMod val="10000"/>
                  </a:schemeClr>
                </a:solidFill>
              </a:ln>
              <a:solidFill>
                <a:schemeClr val="bg2">
                  <a:lumMod val="75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099" name="Picture 3" descr="C:\Users\Ondřej\AppData\Local\Microsoft\Windows\Temporary Internet Files\Content.IE5\ZX9KG87V\MP9004308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980728"/>
            <a:ext cx="3577080" cy="53866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ŠKODA, Eduard. </a:t>
            </a:r>
            <a:r>
              <a:rPr lang="cs-CZ" sz="2000" i="1" dirty="0" smtClean="0"/>
              <a:t>Přírodověda pro pátý ročník zvláštní školy</a:t>
            </a:r>
            <a:r>
              <a:rPr lang="cs-CZ" sz="2000" dirty="0" smtClean="0"/>
              <a:t>. 2. </a:t>
            </a:r>
            <a:r>
              <a:rPr lang="cs-CZ" sz="2000" dirty="0" err="1" smtClean="0"/>
              <a:t>vyd</a:t>
            </a:r>
            <a:r>
              <a:rPr lang="cs-CZ" sz="2000" dirty="0" smtClean="0"/>
              <a:t>. Ilustrace Jaroslav </a:t>
            </a:r>
            <a:r>
              <a:rPr lang="cs-CZ" sz="2000" dirty="0" err="1" smtClean="0"/>
              <a:t>Drahokoupil</a:t>
            </a:r>
            <a:r>
              <a:rPr lang="cs-CZ" sz="2000" dirty="0" smtClean="0"/>
              <a:t>. Praha: Parta, 1997, 87 s. ISBN 80-859-8910-7. </a:t>
            </a:r>
          </a:p>
          <a:p>
            <a:r>
              <a:rPr lang="cs-CZ" sz="2000" dirty="0" smtClean="0"/>
              <a:t>Obrázky a fotografie: kliparty </a:t>
            </a:r>
            <a:r>
              <a:rPr lang="cs-CZ" sz="2000" smtClean="0"/>
              <a:t>Microsoft Office</a:t>
            </a:r>
            <a:endParaRPr lang="cs-CZ" sz="2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ZDROJE</a:t>
            </a:r>
            <a:endParaRPr lang="cs-CZ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120</TotalTime>
  <Words>397</Words>
  <Application>Microsoft Office PowerPoint</Application>
  <PresentationFormat>Předvádění na obrazovce (4:3)</PresentationFormat>
  <Paragraphs>92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Shluk</vt:lpstr>
      <vt:lpstr>Snímek 1</vt:lpstr>
      <vt:lpstr>Voda</vt:lpstr>
      <vt:lpstr>Voda</vt:lpstr>
      <vt:lpstr>Voda</vt:lpstr>
      <vt:lpstr>Voda</vt:lpstr>
      <vt:lpstr>Voda</vt:lpstr>
      <vt:lpstr>Voda</vt:lpstr>
      <vt:lpstr>Snímek 8</vt:lpstr>
      <vt:lpstr>1. K obrázkům přiřaď odpovídající názvy.</vt:lpstr>
      <vt:lpstr>2. Je pravda, že čistá voda je průhledná, bez chuti a bez vůně?</vt:lpstr>
      <vt:lpstr>Snímek 11</vt:lpstr>
      <vt:lpstr>Snímek 12</vt:lpstr>
      <vt:lpstr>3. Jakou barvou jsou na mapě a na globusu znázorňovány vodní plochy? </vt:lpstr>
      <vt:lpstr>Snímek 14</vt:lpstr>
      <vt:lpstr>Snímek 15</vt:lpstr>
      <vt:lpstr>4. Čeho je na Zemi víc, vody nebo pevniny?</vt:lpstr>
      <vt:lpstr>Snímek 17</vt:lpstr>
      <vt:lpstr>Snímek 18</vt:lpstr>
      <vt:lpstr>5. Je pravda, že se voda na Zemi vyskytuje ve třech skupenstvích?</vt:lpstr>
      <vt:lpstr>Snímek 20</vt:lpstr>
      <vt:lpstr>Snímek 21</vt:lpstr>
      <vt:lpstr>6. Jak se tato skupenství nazývají?</vt:lpstr>
      <vt:lpstr>Snímek 23</vt:lpstr>
      <vt:lpstr>Snímek 24</vt:lpstr>
      <vt:lpstr>Snímek 25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Voda</dc:title>
  <dc:creator>Ondřej Vraj</dc:creator>
  <cp:lastModifiedBy>Credo o.p.s.</cp:lastModifiedBy>
  <cp:revision>15</cp:revision>
  <dcterms:created xsi:type="dcterms:W3CDTF">2013-03-15T05:50:28Z</dcterms:created>
  <dcterms:modified xsi:type="dcterms:W3CDTF">2013-06-12T08:05:10Z</dcterms:modified>
</cp:coreProperties>
</file>