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6623F-F562-447C-9039-7A05471303E0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C44AE-D033-424D-96AB-19D0E5A4CB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556D4-D9FF-4CC8-B02C-52A85E884F2B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C54F7-DA48-49F0-8059-AEC598D5D9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4DF5-8845-4973-9B9E-8B48009C7C15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3B61-DB5E-439B-8824-93B5AB291B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A6A66-9F27-4C90-9468-DDB5F646E5FF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F7B75-211A-49B5-807C-4C9D7C232E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00BED-902F-4D42-9F63-45C5725832C8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8BFDF-51BF-4581-98E2-1D24D10EF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E8718-0591-45EA-8148-21181D5E9B96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5F2E2-E62B-4B6A-B7B4-DEE82F520C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13B7-308C-470D-A509-8F21923488CE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74E23-9FF5-4955-920F-758370ECAB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B5A68-7B9A-4284-8B11-7C03F7CE5528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B6112-5CA9-4CBD-928F-36C6CBB62C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A23D6-A144-406C-84E1-BFC706AE47FC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A2AA7-F1E9-40FB-A311-852D5B9D33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30E4B-08C0-4ABC-A899-D7ACD73E1E22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80CF6-5C77-4CBB-8CF8-6BD7920EF4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428D7-91F9-4DCF-A182-FB5B9C8B663F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ECEC5-3FA8-4E8F-992A-E12520631F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81895B-17DB-4249-893B-F78757A19A7F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CC396A-6EE2-4897-838A-0923E0C3E9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323850" y="1628775"/>
            <a:ext cx="8229600" cy="5040313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Základní škola a Střední škola CREDO, o.p.s.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 Číslo projektu: CZ.1.07/1.4.00/21.2963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 Výukový materiál č.: VY_32_INOVACE_98_Koloběh vody v přírodě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Vypracovala: </a:t>
            </a:r>
            <a:r>
              <a:rPr lang="cs-CZ" sz="2000" b="1" i="1" dirty="0" smtClean="0"/>
              <a:t>Mgr. Vladimíra Kamínková</a:t>
            </a:r>
            <a:endParaRPr lang="cs-CZ" sz="20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b="1" i="1" dirty="0" smtClean="0"/>
              <a:t> </a:t>
            </a:r>
            <a:r>
              <a:rPr lang="cs-CZ" sz="2000" dirty="0" smtClean="0"/>
              <a:t>Určeno pro 5. ročník </a:t>
            </a:r>
            <a:r>
              <a:rPr lang="cs-CZ" sz="2000" i="1" dirty="0" smtClean="0"/>
              <a:t>ZŠ</a:t>
            </a:r>
            <a:r>
              <a:rPr lang="cs-CZ" sz="2000" dirty="0" smtClean="0"/>
              <a:t> praktické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Vzdělávací oblast: Člověk a příroda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Vzdělávací obor: Přírodověda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Tematický okruh: Přírodověda pro 5. ročník ZŠ praktické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Vytvořeno dne: 12. 3.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Použito ve výuce: 14. 5.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Anotace:  Prezentace k tématu oběhu vody v přírodě. První část slouží jako pomůcka k výkladu učiva. Druhá část pak k opakování na dotykových monitorech, interaktivních tabulích či PC.</a:t>
            </a:r>
            <a:endParaRPr lang="cs-CZ" sz="2000" dirty="0"/>
          </a:p>
        </p:txBody>
      </p:sp>
      <p:pic>
        <p:nvPicPr>
          <p:cNvPr id="13314" name="Obrázek 2" descr="logo školy bílé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2060575"/>
            <a:ext cx="2198687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Obrázek 6" descr="OPVK_hor_zakladni_logolink_RGB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88913"/>
            <a:ext cx="648017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Koloběh vody v přírodě</a:t>
            </a:r>
            <a:endParaRPr lang="cs-CZ" dirty="0"/>
          </a:p>
        </p:txBody>
      </p:sp>
      <p:pic>
        <p:nvPicPr>
          <p:cNvPr id="14338" name="Picture 3" descr="C:\Users\Ondřej\AppData\Local\Microsoft\Windows\Temporary Internet Files\Content.IE5\DF2HPV4Q\MP90043876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3429000"/>
            <a:ext cx="4268787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Zástupný symbol pro obsah 3" descr="800px-Usimbishaji_kreislauf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196975"/>
            <a:ext cx="8755062" cy="4968875"/>
          </a:xfrm>
        </p:spPr>
      </p:pic>
      <p:sp>
        <p:nvSpPr>
          <p:cNvPr id="15362" name="TextovéPole 4"/>
          <p:cNvSpPr txBox="1">
            <a:spLocks noChangeArrowheads="1"/>
          </p:cNvSpPr>
          <p:nvPr/>
        </p:nvSpPr>
        <p:spPr bwMode="auto">
          <a:xfrm>
            <a:off x="395288" y="333375"/>
            <a:ext cx="35306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onstantia" pitchFamily="18" charset="0"/>
              </a:rPr>
              <a:t>Koloběh vody v přírodě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572000" y="3068638"/>
            <a:ext cx="36972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nstantia" pitchFamily="18" charset="0"/>
              </a:rPr>
              <a:t>Voda padá na zem v podobě </a:t>
            </a:r>
            <a:r>
              <a:rPr lang="cs-CZ" b="1">
                <a:latin typeface="Constantia" pitchFamily="18" charset="0"/>
              </a:rPr>
              <a:t>deště</a:t>
            </a:r>
            <a:r>
              <a:rPr lang="cs-CZ">
                <a:latin typeface="Constantia" pitchFamily="18" charset="0"/>
              </a:rPr>
              <a:t>, </a:t>
            </a:r>
          </a:p>
          <a:p>
            <a:r>
              <a:rPr lang="cs-CZ" b="1">
                <a:latin typeface="Constantia" pitchFamily="18" charset="0"/>
              </a:rPr>
              <a:t>sněhu</a:t>
            </a:r>
            <a:r>
              <a:rPr lang="cs-CZ">
                <a:latin typeface="Constantia" pitchFamily="18" charset="0"/>
              </a:rPr>
              <a:t> nebo </a:t>
            </a:r>
            <a:r>
              <a:rPr lang="cs-CZ" b="1">
                <a:latin typeface="Constantia" pitchFamily="18" charset="0"/>
              </a:rPr>
              <a:t>krup</a:t>
            </a:r>
            <a:r>
              <a:rPr lang="cs-CZ">
                <a:latin typeface="Constantia" pitchFamily="18" charset="0"/>
              </a:rPr>
              <a:t>.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940425" y="4365625"/>
            <a:ext cx="32035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onstantia" pitchFamily="18" charset="0"/>
              </a:rPr>
              <a:t>Část spadlé vody se </a:t>
            </a:r>
            <a:r>
              <a:rPr lang="cs-CZ" b="1">
                <a:latin typeface="Constantia" pitchFamily="18" charset="0"/>
              </a:rPr>
              <a:t>vsákne</a:t>
            </a:r>
          </a:p>
          <a:p>
            <a:r>
              <a:rPr lang="cs-CZ">
                <a:latin typeface="Constantia" pitchFamily="18" charset="0"/>
              </a:rPr>
              <a:t>do půdy a část </a:t>
            </a:r>
            <a:r>
              <a:rPr lang="cs-CZ" b="1">
                <a:latin typeface="Constantia" pitchFamily="18" charset="0"/>
              </a:rPr>
              <a:t>steče</a:t>
            </a:r>
            <a:r>
              <a:rPr lang="cs-CZ">
                <a:latin typeface="Constantia" pitchFamily="18" charset="0"/>
              </a:rPr>
              <a:t> ze svahu dolů.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916238" y="5589588"/>
            <a:ext cx="3671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onstantia" pitchFamily="18" charset="0"/>
              </a:rPr>
              <a:t>Potoky se spojují v řeky, které dále </a:t>
            </a:r>
            <a:r>
              <a:rPr lang="cs-CZ" b="1">
                <a:latin typeface="Constantia" pitchFamily="18" charset="0"/>
              </a:rPr>
              <a:t>odtékají do moře</a:t>
            </a:r>
            <a:r>
              <a:rPr lang="cs-CZ">
                <a:latin typeface="Constantia" pitchFamily="18" charset="0"/>
              </a:rPr>
              <a:t>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23850" y="2852738"/>
            <a:ext cx="34845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nstantia" pitchFamily="18" charset="0"/>
              </a:rPr>
              <a:t>Na vodu na povrchu svítí slunce,</a:t>
            </a:r>
          </a:p>
          <a:p>
            <a:r>
              <a:rPr lang="cs-CZ">
                <a:latin typeface="Constantia" pitchFamily="18" charset="0"/>
              </a:rPr>
              <a:t>které ji ohřívá. Voda se </a:t>
            </a:r>
            <a:r>
              <a:rPr lang="cs-CZ" b="1">
                <a:latin typeface="Constantia" pitchFamily="18" charset="0"/>
              </a:rPr>
              <a:t>vypařuje</a:t>
            </a:r>
            <a:r>
              <a:rPr lang="cs-CZ">
                <a:latin typeface="Constantia" pitchFamily="18" charset="0"/>
              </a:rPr>
              <a:t>.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476375" y="1484313"/>
            <a:ext cx="38242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nstantia" pitchFamily="18" charset="0"/>
              </a:rPr>
              <a:t>Voda v podobě mraků se působením </a:t>
            </a:r>
          </a:p>
          <a:p>
            <a:r>
              <a:rPr lang="cs-CZ">
                <a:latin typeface="Constantia" pitchFamily="18" charset="0"/>
              </a:rPr>
              <a:t>větru </a:t>
            </a:r>
            <a:r>
              <a:rPr lang="cs-CZ" b="1">
                <a:latin typeface="Constantia" pitchFamily="18" charset="0"/>
              </a:rPr>
              <a:t>přesouv</a:t>
            </a:r>
            <a:r>
              <a:rPr lang="cs-CZ">
                <a:latin typeface="Constantia" pitchFamily="18" charset="0"/>
              </a:rPr>
              <a:t>á nad jiné místo.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435600" y="1125538"/>
            <a:ext cx="35052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nstantia" pitchFamily="18" charset="0"/>
              </a:rPr>
              <a:t>Mraky se </a:t>
            </a:r>
            <a:r>
              <a:rPr lang="cs-CZ" b="1">
                <a:latin typeface="Constantia" pitchFamily="18" charset="0"/>
              </a:rPr>
              <a:t>ochlazují</a:t>
            </a:r>
            <a:r>
              <a:rPr lang="cs-CZ">
                <a:latin typeface="Constantia" pitchFamily="18" charset="0"/>
              </a:rPr>
              <a:t> a voda v nich</a:t>
            </a:r>
          </a:p>
          <a:p>
            <a:r>
              <a:rPr lang="cs-CZ">
                <a:latin typeface="Constantia" pitchFamily="18" charset="0"/>
              </a:rPr>
              <a:t>padá dolů na zem. Koloběh se tak</a:t>
            </a:r>
          </a:p>
          <a:p>
            <a:r>
              <a:rPr lang="cs-CZ">
                <a:latin typeface="Constantia" pitchFamily="18" charset="0"/>
              </a:rPr>
              <a:t>opakuje.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ázek 3" descr="800px-Usimbishaji_kreislauf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628775"/>
            <a:ext cx="6985000" cy="396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4716463" y="1700213"/>
            <a:ext cx="1871662" cy="504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851275" y="4508500"/>
            <a:ext cx="1873250" cy="504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55650" y="5300663"/>
            <a:ext cx="1871663" cy="504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50825" y="3213100"/>
            <a:ext cx="2305050" cy="50323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700338" y="2420938"/>
            <a:ext cx="1871662" cy="5032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391" name="TextovéPole 9"/>
          <p:cNvSpPr txBox="1">
            <a:spLocks noChangeArrowheads="1"/>
          </p:cNvSpPr>
          <p:nvPr/>
        </p:nvSpPr>
        <p:spPr bwMode="auto">
          <a:xfrm>
            <a:off x="323850" y="908050"/>
            <a:ext cx="8802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nstantia" pitchFamily="18" charset="0"/>
              </a:rPr>
              <a:t>Přesuň do rámečků výrazy, které nejlépe odpovídají části obrázku.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308850" y="3860800"/>
            <a:ext cx="1584325" cy="461963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MRAKY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08850" y="2420938"/>
            <a:ext cx="1584325" cy="46196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DÉŠŤ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308850" y="3141663"/>
            <a:ext cx="1584325" cy="46037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ŘEKA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659563" y="1700213"/>
            <a:ext cx="2233612" cy="4667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VYPAŘOVÁNÍ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08850" y="4581525"/>
            <a:ext cx="1584325" cy="461963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MOŘE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/>
              <a:t>Zdroje: 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1800" smtClean="0"/>
              <a:t>Klipart Microsoft Office</a:t>
            </a:r>
          </a:p>
          <a:p>
            <a:pPr>
              <a:buFont typeface="Wingdings 2" pitchFamily="18" charset="2"/>
              <a:buNone/>
            </a:pPr>
            <a:r>
              <a:rPr lang="cs-CZ" sz="1800" smtClean="0"/>
              <a:t>Koloběh: KIPALA. File:Usimbishaji kreislauf.PNG. Wikimedia Commons [online]. 2006 [cit. 2013-03-12]. Dostupné z: http://commons.wikimedia.org/wiki/File:Usimbishaji_kreislauf.PNG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</TotalTime>
  <Words>189</Words>
  <Application>Microsoft Office PowerPoint</Application>
  <PresentationFormat>On-screen Show (4:3)</PresentationFormat>
  <Paragraphs>35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5</vt:i4>
      </vt:variant>
    </vt:vector>
  </HeadingPairs>
  <TitlesOfParts>
    <vt:vector size="13" baseType="lpstr">
      <vt:lpstr>Constantia</vt:lpstr>
      <vt:lpstr>Arial</vt:lpstr>
      <vt:lpstr>Calibri</vt:lpstr>
      <vt:lpstr>Wingdings 2</vt:lpstr>
      <vt:lpstr>Tok</vt:lpstr>
      <vt:lpstr>Tok</vt:lpstr>
      <vt:lpstr>Tok</vt:lpstr>
      <vt:lpstr>Tok</vt:lpstr>
      <vt:lpstr>Snímek 1</vt:lpstr>
      <vt:lpstr>Snímek 2</vt:lpstr>
      <vt:lpstr>Snímek 3</vt:lpstr>
      <vt:lpstr>Snímek 4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Koloběh vody v přírodě</dc:title>
  <dc:creator>Ondřej Vraj</dc:creator>
  <cp:lastModifiedBy>DUM</cp:lastModifiedBy>
  <cp:revision>8</cp:revision>
  <dcterms:created xsi:type="dcterms:W3CDTF">2013-03-12T20:19:12Z</dcterms:created>
  <dcterms:modified xsi:type="dcterms:W3CDTF">2013-08-29T19:13:31Z</dcterms:modified>
</cp:coreProperties>
</file>